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256" r:id="rId2"/>
    <p:sldId id="257" r:id="rId3"/>
    <p:sldId id="350" r:id="rId4"/>
    <p:sldId id="259" r:id="rId5"/>
    <p:sldId id="266" r:id="rId6"/>
    <p:sldId id="267" r:id="rId7"/>
    <p:sldId id="268" r:id="rId8"/>
    <p:sldId id="270" r:id="rId9"/>
    <p:sldId id="327" r:id="rId10"/>
    <p:sldId id="323" r:id="rId11"/>
    <p:sldId id="281" r:id="rId12"/>
    <p:sldId id="282" r:id="rId13"/>
    <p:sldId id="284" r:id="rId14"/>
    <p:sldId id="288" r:id="rId15"/>
    <p:sldId id="329" r:id="rId16"/>
    <p:sldId id="354" r:id="rId17"/>
    <p:sldId id="305" r:id="rId18"/>
    <p:sldId id="306" r:id="rId19"/>
    <p:sldId id="312" r:id="rId20"/>
    <p:sldId id="307" r:id="rId21"/>
    <p:sldId id="314" r:id="rId22"/>
    <p:sldId id="308" r:id="rId23"/>
    <p:sldId id="309" r:id="rId24"/>
    <p:sldId id="311" r:id="rId25"/>
    <p:sldId id="352" r:id="rId26"/>
    <p:sldId id="353" r:id="rId27"/>
    <p:sldId id="345" r:id="rId28"/>
    <p:sldId id="346" r:id="rId29"/>
    <p:sldId id="347" r:id="rId30"/>
    <p:sldId id="348" r:id="rId31"/>
    <p:sldId id="349" r:id="rId32"/>
    <p:sldId id="379" r:id="rId33"/>
    <p:sldId id="316" r:id="rId34"/>
    <p:sldId id="317" r:id="rId35"/>
    <p:sldId id="318" r:id="rId36"/>
    <p:sldId id="319" r:id="rId37"/>
    <p:sldId id="321" r:id="rId38"/>
    <p:sldId id="322" r:id="rId39"/>
    <p:sldId id="325" r:id="rId40"/>
    <p:sldId id="330" r:id="rId41"/>
    <p:sldId id="331" r:id="rId42"/>
    <p:sldId id="332" r:id="rId43"/>
    <p:sldId id="333" r:id="rId44"/>
    <p:sldId id="334" r:id="rId45"/>
    <p:sldId id="335" r:id="rId46"/>
    <p:sldId id="336" r:id="rId47"/>
    <p:sldId id="337" r:id="rId48"/>
    <p:sldId id="338" r:id="rId49"/>
    <p:sldId id="339" r:id="rId50"/>
    <p:sldId id="340" r:id="rId51"/>
    <p:sldId id="341" r:id="rId52"/>
    <p:sldId id="342" r:id="rId53"/>
    <p:sldId id="343" r:id="rId54"/>
    <p:sldId id="344" r:id="rId5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3C0C"/>
    <a:srgbClr val="672F09"/>
    <a:srgbClr val="EDDCAD"/>
    <a:srgbClr val="D4B07D"/>
    <a:srgbClr val="E9D35B"/>
    <a:srgbClr val="002060"/>
    <a:srgbClr val="E9D25C"/>
    <a:srgbClr val="E3C865"/>
    <a:srgbClr val="E0C46A"/>
    <a:srgbClr val="C697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62" autoAdjust="0"/>
    <p:restoredTop sz="99644" autoAdjust="0"/>
  </p:normalViewPr>
  <p:slideViewPr>
    <p:cSldViewPr snapToGrid="0">
      <p:cViewPr varScale="1">
        <p:scale>
          <a:sx n="114" d="100"/>
          <a:sy n="114" d="100"/>
        </p:scale>
        <p:origin x="384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158F90-314D-46AE-9B0C-D8E8A82A05A1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FE07D3-97CD-4E66-8E5C-EF6B52D9DB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55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14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6146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FE07D3-97CD-4E66-8E5C-EF6B52D9DB38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283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677BDC-96C6-4311-AAB9-3062B10A9A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F16227-C070-470A-8668-C12223377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0FF3BE-DC2C-452C-8C37-674ECE63E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2B6022-5082-4DA6-8B5F-9E04CC9C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D9936-EDE1-4D8F-AB10-4D611A0B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374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489C9C-34BD-4B0E-B613-372B3B594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49EAF0-7A6C-472C-A4C5-0F98BCAE9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913AA-AE39-4DD9-9C52-0F1EA0761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AA4CE5-7EA5-439E-BBC2-1FD36FD48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3A3C19-895B-4E7C-A6C1-F254D7C7A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577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0E10AD-664A-4DD9-916B-CC5EDEB9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07F49B-0DF8-4B70-823D-6C255619B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84B714-EC84-4467-92F8-9B7ED0EBD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509894-86DA-47E7-8374-FA1A0BF09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1CAD5-8C76-422D-8BE4-1786BFD36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888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B9A60-CEF1-48B2-B5A9-98B7E49A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C20F5-92D6-4979-BA63-494FEA51C9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F2CA54-431D-463D-B4B0-FD0097DDA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350077-F2D9-4ECD-8E43-0842AF86D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E69DB4-4720-4881-BEE2-A50C66118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421B4-F794-4C67-9427-AA7B79561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28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4D650-7F57-4BA2-9F45-9716516D0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637CCD-A569-4C5C-A13E-B5CA6B7A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9847A-48F7-4311-A10E-61EE6DAFC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AA6F015-0665-4993-9D7F-12219733D4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7EA865-629D-404A-8FBD-47FAAEA13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A9B26A-4FC9-43E6-8A5B-E5BA95A3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64A1EA-C7BF-46C7-9588-F90B09EFA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64448B-E498-4BD3-9EF5-B76CB9F15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25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51EF49-C6F6-48AE-9B32-469C4A08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240A9F-AC1E-4B6E-91AF-265710B1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3E50E8-7067-4541-B62D-31AEAB91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A95A5B-C217-4768-BA83-77FFEBD4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5249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2EF4E1-563D-471F-98C8-8ED1A92B6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C47595B-A71B-443D-8B07-0EE954296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0FF7B07-062C-4160-8A65-65393D66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020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863D4F-2CC1-4F9A-A630-D4BB7C31D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E038D8-CDB9-4A65-9F9E-1C65CAA173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0C3F5F-1D3D-4346-848D-63045F08A5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C4FABA-6A62-4557-8E33-32A9CFA0D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4E9758-7559-45F2-AD9B-261400391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D58C04-511D-437F-8367-5CC6B87E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262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6A6680-4467-4778-B7DA-2853D7B3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D74300-03A3-408B-9CC4-AB2AF005FB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B89B4F2-52E5-4369-872D-941DEEDF53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64209-E5AD-472D-A5A8-757D8947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CCB5C0-3EBD-4271-8162-5C68F43E5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B079E5-7854-4E51-B89E-42B03439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51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BBF4E-BD93-4034-BAA9-E14DC813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5CB8A5-6C07-4BE4-BDA7-C50A9769A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7DFDBF9-58FF-4D9D-827D-924578474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A14FF2-4FBD-44B5-9BA1-F7930BB0B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2B09B1-F0AA-490D-ACEB-2204C72F0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031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EFA486D-C854-4B26-8A3C-E9B7C469E6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91CA643-6809-42FF-A9CC-6F12D8CEB6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84836E-5652-4442-884E-8D8D052EC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9FD8A-512E-408F-91D6-54FC6CAB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6C8B-0010-4112-AE96-631CB8855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97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EDDCAD"/>
            </a:gs>
            <a:gs pos="43000">
              <a:srgbClr val="EAD45A"/>
            </a:gs>
            <a:gs pos="4000">
              <a:srgbClr val="D2AD8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94B6CE-92FA-44DF-B44F-8A9430103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4CA239-6CBF-45AC-A718-A122AFCBA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B53997-A095-4E4B-9C24-86F6247D1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59C2F-4206-441E-8D16-CC10BCBAAAD3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14C142-6804-4A67-B354-808B4CC1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BBBC58-3931-4D32-8F51-D3E9BF948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AEDAE-DCF5-4247-9D13-47C684EEC1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10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poo.energypk.ru/wp-content/uploads/2024/10/&#1055;&#1056;&#1048;&#1050;&#1040;&#1047;-518-1.pdf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4.jpeg"/><Relationship Id="rId18" Type="http://schemas.microsoft.com/office/2007/relationships/hdphoto" Target="../media/hdphoto6.wdp"/><Relationship Id="rId26" Type="http://schemas.openxmlformats.org/officeDocument/2006/relationships/hyperlink" Target="https://vk.com/public209229541" TargetMode="External"/><Relationship Id="rId3" Type="http://schemas.openxmlformats.org/officeDocument/2006/relationships/image" Target="../media/image8.png"/><Relationship Id="rId21" Type="http://schemas.openxmlformats.org/officeDocument/2006/relationships/hyperlink" Target="mailto:mo_energy_bpoo@mosreg.ru" TargetMode="External"/><Relationship Id="rId7" Type="http://schemas.microsoft.com/office/2007/relationships/hdphoto" Target="../media/hdphoto2.wdp"/><Relationship Id="rId12" Type="http://schemas.microsoft.com/office/2007/relationships/hdphoto" Target="../media/hdphoto4.wdp"/><Relationship Id="rId17" Type="http://schemas.openxmlformats.org/officeDocument/2006/relationships/image" Target="../media/image17.png"/><Relationship Id="rId25" Type="http://schemas.openxmlformats.org/officeDocument/2006/relationships/hyperlink" Target="mailto:college_service@adm.kaluga.ru" TargetMode="External"/><Relationship Id="rId2" Type="http://schemas.openxmlformats.org/officeDocument/2006/relationships/image" Target="../media/image7.png"/><Relationship Id="rId16" Type="http://schemas.openxmlformats.org/officeDocument/2006/relationships/image" Target="../media/image16.png"/><Relationship Id="rId20" Type="http://schemas.openxmlformats.org/officeDocument/2006/relationships/hyperlink" Target="https://bpoo.energypk.ru/" TargetMode="External"/><Relationship Id="rId29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24" Type="http://schemas.openxmlformats.org/officeDocument/2006/relationships/hyperlink" Target="http://kksd.edusite.ru/" TargetMode="External"/><Relationship Id="rId5" Type="http://schemas.openxmlformats.org/officeDocument/2006/relationships/image" Target="../media/image9.png"/><Relationship Id="rId15" Type="http://schemas.microsoft.com/office/2007/relationships/hdphoto" Target="../media/hdphoto5.wdp"/><Relationship Id="rId23" Type="http://schemas.openxmlformats.org/officeDocument/2006/relationships/hyperlink" Target="tel:+7(961)%20122-21-91" TargetMode="External"/><Relationship Id="rId28" Type="http://schemas.openxmlformats.org/officeDocument/2006/relationships/image" Target="../media/image20.jpeg"/><Relationship Id="rId10" Type="http://schemas.openxmlformats.org/officeDocument/2006/relationships/image" Target="../media/image12.png"/><Relationship Id="rId19" Type="http://schemas.openxmlformats.org/officeDocument/2006/relationships/image" Target="../media/image18.png"/><Relationship Id="rId31" Type="http://schemas.openxmlformats.org/officeDocument/2006/relationships/image" Target="../media/image2.jpeg"/><Relationship Id="rId4" Type="http://schemas.microsoft.com/office/2007/relationships/hdphoto" Target="../media/hdphoto1.wdp"/><Relationship Id="rId9" Type="http://schemas.microsoft.com/office/2007/relationships/hdphoto" Target="../media/hdphoto3.wdp"/><Relationship Id="rId14" Type="http://schemas.openxmlformats.org/officeDocument/2006/relationships/image" Target="../media/image15.png"/><Relationship Id="rId22" Type="http://schemas.openxmlformats.org/officeDocument/2006/relationships/hyperlink" Target="https://vk.com/bpoo_energypk" TargetMode="External"/><Relationship Id="rId27" Type="http://schemas.openxmlformats.org/officeDocument/2006/relationships/image" Target="../media/image19.png"/><Relationship Id="rId30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hyperlink" Target="https://agrokol-kolomna.ru/" TargetMode="External"/><Relationship Id="rId18" Type="http://schemas.microsoft.com/office/2007/relationships/hdphoto" Target="../media/hdphoto7.wdp"/><Relationship Id="rId26" Type="http://schemas.openxmlformats.org/officeDocument/2006/relationships/image" Target="../media/image1.png"/><Relationship Id="rId21" Type="http://schemas.openxmlformats.org/officeDocument/2006/relationships/image" Target="../media/image24.png"/><Relationship Id="rId34" Type="http://schemas.openxmlformats.org/officeDocument/2006/relationships/image" Target="../media/image31.png"/><Relationship Id="rId7" Type="http://schemas.openxmlformats.org/officeDocument/2006/relationships/hyperlink" Target="mailto:mo_voskkolledzh@mosreg.ru" TargetMode="External"/><Relationship Id="rId12" Type="http://schemas.openxmlformats.org/officeDocument/2006/relationships/hyperlink" Target="https://vk.com/vskcollege" TargetMode="External"/><Relationship Id="rId17" Type="http://schemas.openxmlformats.org/officeDocument/2006/relationships/image" Target="../media/image21.png"/><Relationship Id="rId25" Type="http://schemas.openxmlformats.org/officeDocument/2006/relationships/image" Target="../media/image4.png"/><Relationship Id="rId3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2.png"/><Relationship Id="rId20" Type="http://schemas.openxmlformats.org/officeDocument/2006/relationships/image" Target="../media/image23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mitrovt.ru/" TargetMode="External"/><Relationship Id="rId11" Type="http://schemas.openxmlformats.org/officeDocument/2006/relationships/hyperlink" Target="http://&#1074;&#1086;&#1089;&#1082;&#1086;&#1083;&#1083;&#1077;&#1076;&#1078;.&#1088;&#1092;/" TargetMode="External"/><Relationship Id="rId24" Type="http://schemas.openxmlformats.org/officeDocument/2006/relationships/image" Target="../media/image27.png"/><Relationship Id="rId32" Type="http://schemas.openxmlformats.org/officeDocument/2006/relationships/image" Target="../media/image9.png"/><Relationship Id="rId37" Type="http://schemas.openxmlformats.org/officeDocument/2006/relationships/image" Target="../media/image34.png"/><Relationship Id="rId5" Type="http://schemas.openxmlformats.org/officeDocument/2006/relationships/hyperlink" Target="mailto:mo_gapouegor@mosreg.ru" TargetMode="External"/><Relationship Id="rId15" Type="http://schemas.openxmlformats.org/officeDocument/2006/relationships/hyperlink" Target="mailto:mo_kolagrkoll@mosreg.ru" TargetMode="External"/><Relationship Id="rId23" Type="http://schemas.openxmlformats.org/officeDocument/2006/relationships/image" Target="../media/image26.png"/><Relationship Id="rId28" Type="http://schemas.openxmlformats.org/officeDocument/2006/relationships/image" Target="../media/image19.png"/><Relationship Id="rId36" Type="http://schemas.openxmlformats.org/officeDocument/2006/relationships/image" Target="../media/image33.png"/><Relationship Id="rId10" Type="http://schemas.openxmlformats.org/officeDocument/2006/relationships/hyperlink" Target="mailto:mo_kollkolom@mosreg.ru" TargetMode="External"/><Relationship Id="rId19" Type="http://schemas.openxmlformats.org/officeDocument/2006/relationships/image" Target="../media/image22.png"/><Relationship Id="rId31" Type="http://schemas.openxmlformats.org/officeDocument/2006/relationships/image" Target="../media/image29.png"/><Relationship Id="rId4" Type="http://schemas.openxmlformats.org/officeDocument/2006/relationships/hyperlink" Target="https://vk.com/tehnikum_epet" TargetMode="External"/><Relationship Id="rId9" Type="http://schemas.openxmlformats.org/officeDocument/2006/relationships/hyperlink" Target="https://vk.com/college_kolomna" TargetMode="External"/><Relationship Id="rId14" Type="http://schemas.openxmlformats.org/officeDocument/2006/relationships/hyperlink" Target="https://vk.com/agrokol" TargetMode="External"/><Relationship Id="rId22" Type="http://schemas.openxmlformats.org/officeDocument/2006/relationships/image" Target="../media/image25.png"/><Relationship Id="rId27" Type="http://schemas.openxmlformats.org/officeDocument/2006/relationships/image" Target="../media/image2.jpeg"/><Relationship Id="rId30" Type="http://schemas.microsoft.com/office/2007/relationships/hdphoto" Target="../media/hdphoto8.wdp"/><Relationship Id="rId35" Type="http://schemas.openxmlformats.org/officeDocument/2006/relationships/image" Target="../media/image32.png"/><Relationship Id="rId8" Type="http://schemas.openxmlformats.org/officeDocument/2006/relationships/hyperlink" Target="https://college-kolomna.ru/" TargetMode="External"/><Relationship Id="rId3" Type="http://schemas.openxmlformats.org/officeDocument/2006/relationships/hyperlink" Target="https://&#1075;&#1091;&#1073;&#1077;&#1088;&#1085;&#1089;&#1082;&#1080;&#1081;&#1082;&#1086;&#1083;&#1083;&#1077;&#1076;&#1078;.&#1088;&#1092;/" TargetMode="Externa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luberteh" TargetMode="External"/><Relationship Id="rId18" Type="http://schemas.openxmlformats.org/officeDocument/2006/relationships/image" Target="../media/image19.png"/><Relationship Id="rId26" Type="http://schemas.microsoft.com/office/2007/relationships/hdphoto" Target="../media/hdphoto7.wdp"/><Relationship Id="rId39" Type="http://schemas.openxmlformats.org/officeDocument/2006/relationships/image" Target="../media/image44.png"/><Relationship Id="rId21" Type="http://schemas.microsoft.com/office/2007/relationships/hdphoto" Target="../media/hdphoto8.wdp"/><Relationship Id="rId34" Type="http://schemas.openxmlformats.org/officeDocument/2006/relationships/image" Target="../media/image42.png"/><Relationship Id="rId7" Type="http://schemas.openxmlformats.org/officeDocument/2006/relationships/hyperlink" Target="https://vk.com/public106937672" TargetMode="External"/><Relationship Id="rId12" Type="http://schemas.openxmlformats.org/officeDocument/2006/relationships/hyperlink" Target="https://luberteh.ru/" TargetMode="External"/><Relationship Id="rId17" Type="http://schemas.openxmlformats.org/officeDocument/2006/relationships/hyperlink" Target="mailto:mo_mcktechn@mosreg.ru" TargetMode="External"/><Relationship Id="rId25" Type="http://schemas.openxmlformats.org/officeDocument/2006/relationships/image" Target="../media/image21.png"/><Relationship Id="rId33" Type="http://schemas.openxmlformats.org/officeDocument/2006/relationships/image" Target="../media/image41.png"/><Relationship Id="rId38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vk.com/tspkmo" TargetMode="External"/><Relationship Id="rId20" Type="http://schemas.openxmlformats.org/officeDocument/2006/relationships/image" Target="../media/image28.png"/><Relationship Id="rId29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lincollege.ru/" TargetMode="External"/><Relationship Id="rId11" Type="http://schemas.openxmlformats.org/officeDocument/2006/relationships/hyperlink" Target="mailto:mo_agrartechn@mosreg.ru" TargetMode="External"/><Relationship Id="rId24" Type="http://schemas.openxmlformats.org/officeDocument/2006/relationships/image" Target="../media/image12.png"/><Relationship Id="rId32" Type="http://schemas.openxmlformats.org/officeDocument/2006/relationships/image" Target="../media/image40.png"/><Relationship Id="rId37" Type="http://schemas.openxmlformats.org/officeDocument/2006/relationships/image" Target="../media/image2.jpeg"/><Relationship Id="rId5" Type="http://schemas.openxmlformats.org/officeDocument/2006/relationships/hyperlink" Target="mailto:mo_krasnkoll@mosreg.ru" TargetMode="External"/><Relationship Id="rId15" Type="http://schemas.openxmlformats.org/officeDocument/2006/relationships/hyperlink" Target="https://www.tspk-mo.ru/" TargetMode="External"/><Relationship Id="rId23" Type="http://schemas.openxmlformats.org/officeDocument/2006/relationships/image" Target="../media/image29.png"/><Relationship Id="rId28" Type="http://schemas.openxmlformats.org/officeDocument/2006/relationships/image" Target="../media/image36.png"/><Relationship Id="rId36" Type="http://schemas.openxmlformats.org/officeDocument/2006/relationships/image" Target="../media/image1.png"/><Relationship Id="rId10" Type="http://schemas.openxmlformats.org/officeDocument/2006/relationships/hyperlink" Target="https://vk.com/aptmo" TargetMode="External"/><Relationship Id="rId19" Type="http://schemas.openxmlformats.org/officeDocument/2006/relationships/image" Target="../media/image9.png"/><Relationship Id="rId31" Type="http://schemas.openxmlformats.org/officeDocument/2006/relationships/image" Target="../media/image39.png"/><Relationship Id="rId4" Type="http://schemas.openxmlformats.org/officeDocument/2006/relationships/hyperlink" Target="https://vk.ru/krstc_professionalitet" TargetMode="External"/><Relationship Id="rId9" Type="http://schemas.openxmlformats.org/officeDocument/2006/relationships/hyperlink" Target="https://apt-mo.ru/" TargetMode="External"/><Relationship Id="rId14" Type="http://schemas.openxmlformats.org/officeDocument/2006/relationships/hyperlink" Target="mailto:mo_gagarintechn@mosreg.ru" TargetMode="External"/><Relationship Id="rId22" Type="http://schemas.openxmlformats.org/officeDocument/2006/relationships/image" Target="../media/image30.jpeg"/><Relationship Id="rId27" Type="http://schemas.openxmlformats.org/officeDocument/2006/relationships/image" Target="../media/image35.png"/><Relationship Id="rId30" Type="http://schemas.openxmlformats.org/officeDocument/2006/relationships/image" Target="../media/image38.png"/><Relationship Id="rId35" Type="http://schemas.openxmlformats.org/officeDocument/2006/relationships/image" Target="../media/image4.png"/><Relationship Id="rId8" Type="http://schemas.openxmlformats.org/officeDocument/2006/relationships/hyperlink" Target="mailto:mo_kollpodm@mosreg.ru" TargetMode="External"/><Relationship Id="rId3" Type="http://schemas.openxmlformats.org/officeDocument/2006/relationships/hyperlink" Target="http://www.krstc.ru/" TargetMode="Externa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nfteh" TargetMode="External"/><Relationship Id="rId18" Type="http://schemas.openxmlformats.org/officeDocument/2006/relationships/image" Target="../media/image19.png"/><Relationship Id="rId26" Type="http://schemas.microsoft.com/office/2007/relationships/hdphoto" Target="../media/hdphoto7.wdp"/><Relationship Id="rId39" Type="http://schemas.openxmlformats.org/officeDocument/2006/relationships/image" Target="../media/image54.png"/><Relationship Id="rId21" Type="http://schemas.microsoft.com/office/2007/relationships/hdphoto" Target="../media/hdphoto8.wdp"/><Relationship Id="rId34" Type="http://schemas.openxmlformats.org/officeDocument/2006/relationships/image" Target="../media/image4.png"/><Relationship Id="rId7" Type="http://schemas.openxmlformats.org/officeDocument/2006/relationships/hyperlink" Target="https://vk.ru/elkollege_professionalitet" TargetMode="External"/><Relationship Id="rId12" Type="http://schemas.openxmlformats.org/officeDocument/2006/relationships/hyperlink" Target="https://nf-teh.ru/" TargetMode="External"/><Relationship Id="rId17" Type="http://schemas.openxmlformats.org/officeDocument/2006/relationships/hyperlink" Target="mailto:mo_nogkolledzh@mosreg.ru" TargetMode="External"/><Relationship Id="rId25" Type="http://schemas.openxmlformats.org/officeDocument/2006/relationships/image" Target="../media/image21.png"/><Relationship Id="rId33" Type="http://schemas.openxmlformats.org/officeDocument/2006/relationships/image" Target="../media/image51.png"/><Relationship Id="rId38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6" Type="http://schemas.openxmlformats.org/officeDocument/2006/relationships/hyperlink" Target="https://vk.com/nogcollege" TargetMode="External"/><Relationship Id="rId20" Type="http://schemas.openxmlformats.org/officeDocument/2006/relationships/image" Target="../media/image28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lkollege.ru/" TargetMode="External"/><Relationship Id="rId11" Type="http://schemas.openxmlformats.org/officeDocument/2006/relationships/hyperlink" Target="mailto:mo_mytkolledzh@mosreg.ru" TargetMode="External"/><Relationship Id="rId24" Type="http://schemas.openxmlformats.org/officeDocument/2006/relationships/image" Target="../media/image12.png"/><Relationship Id="rId32" Type="http://schemas.openxmlformats.org/officeDocument/2006/relationships/image" Target="../media/image50.png"/><Relationship Id="rId37" Type="http://schemas.openxmlformats.org/officeDocument/2006/relationships/image" Target="../media/image52.png"/><Relationship Id="rId5" Type="http://schemas.openxmlformats.org/officeDocument/2006/relationships/hyperlink" Target="mailto:mo_mozhtechn@mosreg.ru" TargetMode="External"/><Relationship Id="rId15" Type="http://schemas.openxmlformats.org/officeDocument/2006/relationships/hyperlink" Target="https://nogkolledzh.ru/" TargetMode="External"/><Relationship Id="rId23" Type="http://schemas.openxmlformats.org/officeDocument/2006/relationships/image" Target="../media/image29.png"/><Relationship Id="rId28" Type="http://schemas.openxmlformats.org/officeDocument/2006/relationships/image" Target="../media/image46.png"/><Relationship Id="rId36" Type="http://schemas.openxmlformats.org/officeDocument/2006/relationships/image" Target="../media/image2.jpeg"/><Relationship Id="rId10" Type="http://schemas.openxmlformats.org/officeDocument/2006/relationships/hyperlink" Target="https://vk.ru/mytischi_kolledge_mo" TargetMode="External"/><Relationship Id="rId19" Type="http://schemas.openxmlformats.org/officeDocument/2006/relationships/image" Target="../media/image9.png"/><Relationship Id="rId31" Type="http://schemas.openxmlformats.org/officeDocument/2006/relationships/image" Target="../media/image49.png"/><Relationship Id="rId4" Type="http://schemas.openxmlformats.org/officeDocument/2006/relationships/hyperlink" Target="https://vk.ru/mtehnikum_professionalitet" TargetMode="External"/><Relationship Id="rId9" Type="http://schemas.openxmlformats.org/officeDocument/2006/relationships/hyperlink" Target="http://gbou-mk.ru/" TargetMode="External"/><Relationship Id="rId14" Type="http://schemas.openxmlformats.org/officeDocument/2006/relationships/hyperlink" Target="mailto:mo_narfomtechn@mosreg.ru" TargetMode="External"/><Relationship Id="rId22" Type="http://schemas.openxmlformats.org/officeDocument/2006/relationships/image" Target="../media/image30.jpeg"/><Relationship Id="rId27" Type="http://schemas.openxmlformats.org/officeDocument/2006/relationships/image" Target="../media/image45.png"/><Relationship Id="rId30" Type="http://schemas.openxmlformats.org/officeDocument/2006/relationships/image" Target="../media/image48.png"/><Relationship Id="rId35" Type="http://schemas.openxmlformats.org/officeDocument/2006/relationships/image" Target="../media/image1.png"/><Relationship Id="rId8" Type="http://schemas.openxmlformats.org/officeDocument/2006/relationships/hyperlink" Target="mailto:mo_elkolledzh@mosreg.ru" TargetMode="External"/><Relationship Id="rId3" Type="http://schemas.openxmlformats.org/officeDocument/2006/relationships/hyperlink" Target="https://mmtehnikum.ru/" TargetMode="Externa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id399224704" TargetMode="External"/><Relationship Id="rId18" Type="http://schemas.openxmlformats.org/officeDocument/2006/relationships/image" Target="../media/image19.png"/><Relationship Id="rId26" Type="http://schemas.microsoft.com/office/2007/relationships/hdphoto" Target="../media/hdphoto7.wdp"/><Relationship Id="rId39" Type="http://schemas.openxmlformats.org/officeDocument/2006/relationships/image" Target="../media/image64.png"/><Relationship Id="rId21" Type="http://schemas.microsoft.com/office/2007/relationships/hdphoto" Target="../media/hdphoto8.wdp"/><Relationship Id="rId34" Type="http://schemas.openxmlformats.org/officeDocument/2006/relationships/image" Target="../media/image62.png"/><Relationship Id="rId7" Type="http://schemas.openxmlformats.org/officeDocument/2006/relationships/hyperlink" Target="https://vk.com/gapou_energy" TargetMode="External"/><Relationship Id="rId12" Type="http://schemas.openxmlformats.org/officeDocument/2006/relationships/hyperlink" Target="https://radost-mo.ru/" TargetMode="External"/><Relationship Id="rId17" Type="http://schemas.openxmlformats.org/officeDocument/2006/relationships/hyperlink" Target="mailto:mo_podolskkoll@mosreg.ru" TargetMode="External"/><Relationship Id="rId25" Type="http://schemas.openxmlformats.org/officeDocument/2006/relationships/image" Target="../media/image21.png"/><Relationship Id="rId33" Type="http://schemas.openxmlformats.org/officeDocument/2006/relationships/image" Target="../media/image61.png"/><Relationship Id="rId38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6" Type="http://schemas.openxmlformats.org/officeDocument/2006/relationships/hyperlink" Target="https://vk.com/podolskcollegeru" TargetMode="External"/><Relationship Id="rId20" Type="http://schemas.openxmlformats.org/officeDocument/2006/relationships/image" Target="../media/image28.png"/><Relationship Id="rId29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energypk.ru/" TargetMode="External"/><Relationship Id="rId11" Type="http://schemas.openxmlformats.org/officeDocument/2006/relationships/hyperlink" Target="mailto:mo_orzutechn@mosreg.ru" TargetMode="External"/><Relationship Id="rId24" Type="http://schemas.openxmlformats.org/officeDocument/2006/relationships/image" Target="../media/image12.png"/><Relationship Id="rId32" Type="http://schemas.openxmlformats.org/officeDocument/2006/relationships/image" Target="../media/image60.png"/><Relationship Id="rId37" Type="http://schemas.openxmlformats.org/officeDocument/2006/relationships/image" Target="../media/image1.png"/><Relationship Id="rId5" Type="http://schemas.openxmlformats.org/officeDocument/2006/relationships/hyperlink" Target="mailto:mo_odintechn@mosreg.ru" TargetMode="External"/><Relationship Id="rId15" Type="http://schemas.openxmlformats.org/officeDocument/2006/relationships/hyperlink" Target="https://podolsk-college.ru/" TargetMode="External"/><Relationship Id="rId23" Type="http://schemas.openxmlformats.org/officeDocument/2006/relationships/image" Target="../media/image29.png"/><Relationship Id="rId28" Type="http://schemas.openxmlformats.org/officeDocument/2006/relationships/image" Target="../media/image56.png"/><Relationship Id="rId36" Type="http://schemas.openxmlformats.org/officeDocument/2006/relationships/image" Target="../media/image4.png"/><Relationship Id="rId10" Type="http://schemas.openxmlformats.org/officeDocument/2006/relationships/hyperlink" Target="https://vk.ru/ozt_professionalitet" TargetMode="External"/><Relationship Id="rId19" Type="http://schemas.openxmlformats.org/officeDocument/2006/relationships/image" Target="../media/image9.png"/><Relationship Id="rId31" Type="http://schemas.openxmlformats.org/officeDocument/2006/relationships/image" Target="../media/image59.png"/><Relationship Id="rId4" Type="http://schemas.openxmlformats.org/officeDocument/2006/relationships/hyperlink" Target="https://vk.com/club106940109" TargetMode="External"/><Relationship Id="rId9" Type="http://schemas.openxmlformats.org/officeDocument/2006/relationships/hyperlink" Target="https://oztech.ru/" TargetMode="External"/><Relationship Id="rId14" Type="http://schemas.openxmlformats.org/officeDocument/2006/relationships/hyperlink" Target="mailto:mo_ramdorstrtechn@mosreg.ru" TargetMode="External"/><Relationship Id="rId22" Type="http://schemas.openxmlformats.org/officeDocument/2006/relationships/image" Target="../media/image30.jpeg"/><Relationship Id="rId27" Type="http://schemas.openxmlformats.org/officeDocument/2006/relationships/image" Target="../media/image55.png"/><Relationship Id="rId30" Type="http://schemas.openxmlformats.org/officeDocument/2006/relationships/image" Target="../media/image58.png"/><Relationship Id="rId35" Type="http://schemas.openxmlformats.org/officeDocument/2006/relationships/image" Target="../media/image63.png"/><Relationship Id="rId8" Type="http://schemas.openxmlformats.org/officeDocument/2006/relationships/hyperlink" Target="mailto:mo_mopkenergy@mosreg.ru" TargetMode="External"/><Relationship Id="rId3" Type="http://schemas.openxmlformats.org/officeDocument/2006/relationships/hyperlink" Target="https://ie-teh.ru/" TargetMode="Externa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hyperlink" Target="https://vk.com/sp_set" TargetMode="External"/><Relationship Id="rId18" Type="http://schemas.microsoft.com/office/2007/relationships/hdphoto" Target="../media/hdphoto8.wdp"/><Relationship Id="rId26" Type="http://schemas.openxmlformats.org/officeDocument/2006/relationships/hyperlink" Target="https://vk.com/schelcollege" TargetMode="External"/><Relationship Id="rId39" Type="http://schemas.openxmlformats.org/officeDocument/2006/relationships/image" Target="../media/image2.jpeg"/><Relationship Id="rId21" Type="http://schemas.openxmlformats.org/officeDocument/2006/relationships/image" Target="../media/image12.png"/><Relationship Id="rId34" Type="http://schemas.openxmlformats.org/officeDocument/2006/relationships/image" Target="../media/image72.png"/><Relationship Id="rId7" Type="http://schemas.openxmlformats.org/officeDocument/2006/relationships/hyperlink" Target="https://vk.com/stuptex" TargetMode="External"/><Relationship Id="rId12" Type="http://schemas.openxmlformats.org/officeDocument/2006/relationships/hyperlink" Target="https://&#1089;&#1087;&#1087;&#1082;&#1080;.&#1088;&#1092;/" TargetMode="External"/><Relationship Id="rId17" Type="http://schemas.openxmlformats.org/officeDocument/2006/relationships/image" Target="../media/image28.png"/><Relationship Id="rId25" Type="http://schemas.openxmlformats.org/officeDocument/2006/relationships/hyperlink" Target="https://schelcol.ru/" TargetMode="External"/><Relationship Id="rId33" Type="http://schemas.openxmlformats.org/officeDocument/2006/relationships/image" Target="../media/image71.png"/><Relationship Id="rId38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9.png"/><Relationship Id="rId20" Type="http://schemas.openxmlformats.org/officeDocument/2006/relationships/image" Target="../media/image29.pn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&#1089;&#1090;&#1072;&#1084;&#1090;.&#1088;&#1092;/" TargetMode="External"/><Relationship Id="rId11" Type="http://schemas.openxmlformats.org/officeDocument/2006/relationships/hyperlink" Target="mailto:mo_chehtechn@mosreg.ru" TargetMode="External"/><Relationship Id="rId24" Type="http://schemas.openxmlformats.org/officeDocument/2006/relationships/image" Target="../media/image65.png"/><Relationship Id="rId32" Type="http://schemas.openxmlformats.org/officeDocument/2006/relationships/image" Target="../media/image70.png"/><Relationship Id="rId37" Type="http://schemas.openxmlformats.org/officeDocument/2006/relationships/image" Target="../media/image4.png"/><Relationship Id="rId40" Type="http://schemas.openxmlformats.org/officeDocument/2006/relationships/image" Target="../media/image75.png"/><Relationship Id="rId5" Type="http://schemas.openxmlformats.org/officeDocument/2006/relationships/hyperlink" Target="mailto:mo_gapouprof@mosreg.ru" TargetMode="External"/><Relationship Id="rId15" Type="http://schemas.openxmlformats.org/officeDocument/2006/relationships/image" Target="../media/image19.png"/><Relationship Id="rId23" Type="http://schemas.microsoft.com/office/2007/relationships/hdphoto" Target="../media/hdphoto7.wdp"/><Relationship Id="rId28" Type="http://schemas.openxmlformats.org/officeDocument/2006/relationships/image" Target="../media/image66.png"/><Relationship Id="rId36" Type="http://schemas.openxmlformats.org/officeDocument/2006/relationships/image" Target="../media/image74.png"/><Relationship Id="rId10" Type="http://schemas.openxmlformats.org/officeDocument/2006/relationships/hyperlink" Target="https://vk.ru/public217465945" TargetMode="External"/><Relationship Id="rId19" Type="http://schemas.openxmlformats.org/officeDocument/2006/relationships/image" Target="../media/image30.jpeg"/><Relationship Id="rId31" Type="http://schemas.openxmlformats.org/officeDocument/2006/relationships/image" Target="../media/image69.png"/><Relationship Id="rId4" Type="http://schemas.openxmlformats.org/officeDocument/2006/relationships/hyperlink" Target="https://vk.com/club148851212" TargetMode="External"/><Relationship Id="rId9" Type="http://schemas.openxmlformats.org/officeDocument/2006/relationships/hyperlink" Target="https://&#1095;&#1077;&#1093;&#1086;&#1074;&#1089;&#1082;&#1080;&#1081;-&#1090;&#1077;&#1093;&#1085;&#1080;&#1082;&#1091;&#1084;.&#1088;&#1092;/" TargetMode="External"/><Relationship Id="rId14" Type="http://schemas.openxmlformats.org/officeDocument/2006/relationships/hyperlink" Target="mailto:mo_spset@mosreg.ru" TargetMode="External"/><Relationship Id="rId22" Type="http://schemas.openxmlformats.org/officeDocument/2006/relationships/image" Target="../media/image21.png"/><Relationship Id="rId27" Type="http://schemas.openxmlformats.org/officeDocument/2006/relationships/hyperlink" Target="mailto:mo_chelkoll@mosreg.ru" TargetMode="External"/><Relationship Id="rId30" Type="http://schemas.openxmlformats.org/officeDocument/2006/relationships/image" Target="../media/image68.png"/><Relationship Id="rId35" Type="http://schemas.openxmlformats.org/officeDocument/2006/relationships/image" Target="../media/image73.png"/><Relationship Id="rId8" Type="http://schemas.openxmlformats.org/officeDocument/2006/relationships/hyperlink" Target="mailto:mo_stuptechn@mosreg.ru" TargetMode="External"/><Relationship Id="rId3" Type="http://schemas.openxmlformats.org/officeDocument/2006/relationships/hyperlink" Target="http://&#1082;&#1086;&#1083;&#1083;&#1077;&#1076;&#1078;&#1084;&#1086;&#1089;&#1082;&#1086;&#1074;&#1080;&#1103;.&#1088;&#1092;/" TargetMode="Externa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jpeg"/><Relationship Id="rId18" Type="http://schemas.openxmlformats.org/officeDocument/2006/relationships/image" Target="../media/image76.png"/><Relationship Id="rId26" Type="http://schemas.openxmlformats.org/officeDocument/2006/relationships/hyperlink" Target="https://vk.ru/pavlovoposadskiytechnikum" TargetMode="External"/><Relationship Id="rId39" Type="http://schemas.openxmlformats.org/officeDocument/2006/relationships/image" Target="../media/image84.png"/><Relationship Id="rId21" Type="http://schemas.openxmlformats.org/officeDocument/2006/relationships/image" Target="../media/image79.png"/><Relationship Id="rId34" Type="http://schemas.openxmlformats.org/officeDocument/2006/relationships/image" Target="../media/image4.png"/><Relationship Id="rId7" Type="http://schemas.openxmlformats.org/officeDocument/2006/relationships/hyperlink" Target="https://vk.com/ggtu_official" TargetMode="External"/><Relationship Id="rId12" Type="http://schemas.microsoft.com/office/2007/relationships/hdphoto" Target="../media/hdphoto8.wdp"/><Relationship Id="rId17" Type="http://schemas.microsoft.com/office/2007/relationships/hdphoto" Target="../media/hdphoto7.wdp"/><Relationship Id="rId25" Type="http://schemas.openxmlformats.org/officeDocument/2006/relationships/hyperlink" Target="https://www.pp-teh.ru/" TargetMode="External"/><Relationship Id="rId33" Type="http://schemas.openxmlformats.org/officeDocument/2006/relationships/image" Target="../media/image62.png"/><Relationship Id="rId38" Type="http://schemas.openxmlformats.org/officeDocument/2006/relationships/image" Target="../media/image8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1.png"/><Relationship Id="rId20" Type="http://schemas.openxmlformats.org/officeDocument/2006/relationships/image" Target="../media/image78.png"/><Relationship Id="rId29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gtu.ru/?ysclid=m3skt8bqiy405677862" TargetMode="External"/><Relationship Id="rId11" Type="http://schemas.openxmlformats.org/officeDocument/2006/relationships/image" Target="../media/image28.png"/><Relationship Id="rId24" Type="http://schemas.openxmlformats.org/officeDocument/2006/relationships/hyperlink" Target="mailto:mo_moshet@mosreg.ru" TargetMode="External"/><Relationship Id="rId32" Type="http://schemas.openxmlformats.org/officeDocument/2006/relationships/hyperlink" Target="mailto:mo_spkolledzh@mosreg.ru" TargetMode="External"/><Relationship Id="rId37" Type="http://schemas.openxmlformats.org/officeDocument/2006/relationships/image" Target="../media/image82.png"/><Relationship Id="rId5" Type="http://schemas.openxmlformats.org/officeDocument/2006/relationships/hyperlink" Target="mailto:mo_fiztechkoll@mosreg.ru" TargetMode="External"/><Relationship Id="rId15" Type="http://schemas.openxmlformats.org/officeDocument/2006/relationships/image" Target="../media/image12.png"/><Relationship Id="rId23" Type="http://schemas.openxmlformats.org/officeDocument/2006/relationships/hyperlink" Target="https://vk.com/gbpou_mo_shet" TargetMode="External"/><Relationship Id="rId28" Type="http://schemas.openxmlformats.org/officeDocument/2006/relationships/image" Target="../media/image80.png"/><Relationship Id="rId36" Type="http://schemas.openxmlformats.org/officeDocument/2006/relationships/image" Target="../media/image2.jpeg"/><Relationship Id="rId10" Type="http://schemas.openxmlformats.org/officeDocument/2006/relationships/image" Target="../media/image9.png"/><Relationship Id="rId19" Type="http://schemas.openxmlformats.org/officeDocument/2006/relationships/image" Target="../media/image77.png"/><Relationship Id="rId31" Type="http://schemas.openxmlformats.org/officeDocument/2006/relationships/hyperlink" Target="https://vk.ru/spkmo_professionalitet" TargetMode="External"/><Relationship Id="rId4" Type="http://schemas.openxmlformats.org/officeDocument/2006/relationships/hyperlink" Target="https://vk.com/phystech_college" TargetMode="External"/><Relationship Id="rId9" Type="http://schemas.openxmlformats.org/officeDocument/2006/relationships/image" Target="../media/image19.png"/><Relationship Id="rId14" Type="http://schemas.openxmlformats.org/officeDocument/2006/relationships/image" Target="../media/image29.png"/><Relationship Id="rId22" Type="http://schemas.openxmlformats.org/officeDocument/2006/relationships/hyperlink" Target="https://&#1096;&#1101;&#1090;.&#1088;&#1092;/" TargetMode="External"/><Relationship Id="rId27" Type="http://schemas.openxmlformats.org/officeDocument/2006/relationships/hyperlink" Target="mailto:mo_pavptechn@mosreg.ru" TargetMode="External"/><Relationship Id="rId30" Type="http://schemas.openxmlformats.org/officeDocument/2006/relationships/hyperlink" Target="https://spkmo.ru/" TargetMode="External"/><Relationship Id="rId35" Type="http://schemas.openxmlformats.org/officeDocument/2006/relationships/image" Target="../media/image1.png"/><Relationship Id="rId8" Type="http://schemas.openxmlformats.org/officeDocument/2006/relationships/hyperlink" Target="mailto:mo_ggtu@mosreg.ru" TargetMode="External"/><Relationship Id="rId3" Type="http://schemas.openxmlformats.org/officeDocument/2006/relationships/hyperlink" Target="https://phystech.pro/?ysclid=m3skg0vflq726370842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1.png"/><Relationship Id="rId18" Type="http://schemas.openxmlformats.org/officeDocument/2006/relationships/hyperlink" Target="mailto:mo_zhdtechn@mosreg.ru" TargetMode="External"/><Relationship Id="rId3" Type="http://schemas.openxmlformats.org/officeDocument/2006/relationships/hyperlink" Target="https://rkmo.ru/" TargetMode="External"/><Relationship Id="rId21" Type="http://schemas.openxmlformats.org/officeDocument/2006/relationships/image" Target="../media/image4.png"/><Relationship Id="rId7" Type="http://schemas.openxmlformats.org/officeDocument/2006/relationships/image" Target="../media/image9.png"/><Relationship Id="rId12" Type="http://schemas.openxmlformats.org/officeDocument/2006/relationships/image" Target="../media/image12.png"/><Relationship Id="rId17" Type="http://schemas.openxmlformats.org/officeDocument/2006/relationships/hyperlink" Target="https://vk.com/gbpou_mo_ozzht" TargetMode="External"/><Relationship Id="rId2" Type="http://schemas.openxmlformats.org/officeDocument/2006/relationships/notesSlide" Target="../notesSlides/notesSlide8.xml"/><Relationship Id="rId16" Type="http://schemas.openxmlformats.org/officeDocument/2006/relationships/hyperlink" Target="http://ozgt.ru/" TargetMode="External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9.png"/><Relationship Id="rId24" Type="http://schemas.openxmlformats.org/officeDocument/2006/relationships/image" Target="../media/image88.png"/><Relationship Id="rId5" Type="http://schemas.openxmlformats.org/officeDocument/2006/relationships/hyperlink" Target="mailto:mo_ramkoll@mosreg.ru" TargetMode="External"/><Relationship Id="rId15" Type="http://schemas.openxmlformats.org/officeDocument/2006/relationships/image" Target="../media/image85.png"/><Relationship Id="rId23" Type="http://schemas.openxmlformats.org/officeDocument/2006/relationships/image" Target="../media/image2.jpeg"/><Relationship Id="rId10" Type="http://schemas.openxmlformats.org/officeDocument/2006/relationships/image" Target="../media/image30.jpeg"/><Relationship Id="rId19" Type="http://schemas.openxmlformats.org/officeDocument/2006/relationships/image" Target="../media/image86.png"/><Relationship Id="rId4" Type="http://schemas.openxmlformats.org/officeDocument/2006/relationships/hyperlink" Target="https://vk.ru/ramcolleg_professionalitet" TargetMode="External"/><Relationship Id="rId9" Type="http://schemas.microsoft.com/office/2007/relationships/hdphoto" Target="../media/hdphoto8.wdp"/><Relationship Id="rId14" Type="http://schemas.microsoft.com/office/2007/relationships/hdphoto" Target="../media/hdphoto7.wdp"/><Relationship Id="rId2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11" Type="http://schemas.openxmlformats.org/officeDocument/2006/relationships/image" Target="../media/image2.jpeg"/><Relationship Id="rId5" Type="http://schemas.openxmlformats.org/officeDocument/2006/relationships/image" Target="../media/image91.png"/><Relationship Id="rId10" Type="http://schemas.openxmlformats.org/officeDocument/2006/relationships/image" Target="../media/image1.png"/><Relationship Id="rId4" Type="http://schemas.openxmlformats.org/officeDocument/2006/relationships/image" Target="../media/image90.png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0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05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4.png"/><Relationship Id="rId3" Type="http://schemas.openxmlformats.org/officeDocument/2006/relationships/image" Target="../media/image106.jpeg"/><Relationship Id="rId7" Type="http://schemas.openxmlformats.org/officeDocument/2006/relationships/image" Target="../media/image110.png"/><Relationship Id="rId12" Type="http://schemas.openxmlformats.org/officeDocument/2006/relationships/image" Target="../media/image115.jpeg"/><Relationship Id="rId17" Type="http://schemas.openxmlformats.org/officeDocument/2006/relationships/image" Target="../media/image117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eg"/><Relationship Id="rId11" Type="http://schemas.openxmlformats.org/officeDocument/2006/relationships/image" Target="../media/image114.jpeg"/><Relationship Id="rId5" Type="http://schemas.openxmlformats.org/officeDocument/2006/relationships/image" Target="../media/image108.jpeg"/><Relationship Id="rId15" Type="http://schemas.openxmlformats.org/officeDocument/2006/relationships/image" Target="../media/image2.jpe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13" Type="http://schemas.openxmlformats.org/officeDocument/2006/relationships/image" Target="../media/image127.jpeg"/><Relationship Id="rId18" Type="http://schemas.openxmlformats.org/officeDocument/2006/relationships/image" Target="../media/image2.jpeg"/><Relationship Id="rId3" Type="http://schemas.openxmlformats.org/officeDocument/2006/relationships/image" Target="../media/image118.jpeg"/><Relationship Id="rId7" Type="http://schemas.openxmlformats.org/officeDocument/2006/relationships/image" Target="../media/image121.png"/><Relationship Id="rId12" Type="http://schemas.openxmlformats.org/officeDocument/2006/relationships/image" Target="../media/image126.png"/><Relationship Id="rId17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11" Type="http://schemas.openxmlformats.org/officeDocument/2006/relationships/image" Target="../media/image125.jpeg"/><Relationship Id="rId5" Type="http://schemas.openxmlformats.org/officeDocument/2006/relationships/image" Target="../media/image119.png"/><Relationship Id="rId15" Type="http://schemas.openxmlformats.org/officeDocument/2006/relationships/image" Target="../media/image106.jpeg"/><Relationship Id="rId10" Type="http://schemas.openxmlformats.org/officeDocument/2006/relationships/image" Target="../media/image124.jpeg"/><Relationship Id="rId19" Type="http://schemas.openxmlformats.org/officeDocument/2006/relationships/image" Target="../media/image129.jpeg"/><Relationship Id="rId4" Type="http://schemas.openxmlformats.org/officeDocument/2006/relationships/image" Target="../media/image109.jpeg"/><Relationship Id="rId9" Type="http://schemas.openxmlformats.org/officeDocument/2006/relationships/image" Target="../media/image123.jpeg"/><Relationship Id="rId14" Type="http://schemas.openxmlformats.org/officeDocument/2006/relationships/image" Target="../media/image128.g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5.png"/><Relationship Id="rId3" Type="http://schemas.openxmlformats.org/officeDocument/2006/relationships/image" Target="../media/image107.png"/><Relationship Id="rId7" Type="http://schemas.openxmlformats.org/officeDocument/2006/relationships/image" Target="../media/image133.jpeg"/><Relationship Id="rId12" Type="http://schemas.openxmlformats.org/officeDocument/2006/relationships/image" Target="../media/image111.png"/><Relationship Id="rId17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11" Type="http://schemas.openxmlformats.org/officeDocument/2006/relationships/image" Target="../media/image110.png"/><Relationship Id="rId5" Type="http://schemas.openxmlformats.org/officeDocument/2006/relationships/image" Target="../media/image131.png"/><Relationship Id="rId15" Type="http://schemas.openxmlformats.org/officeDocument/2006/relationships/image" Target="../media/image4.png"/><Relationship Id="rId10" Type="http://schemas.openxmlformats.org/officeDocument/2006/relationships/image" Target="../media/image109.jpeg"/><Relationship Id="rId4" Type="http://schemas.openxmlformats.org/officeDocument/2006/relationships/image" Target="../media/image130.png"/><Relationship Id="rId9" Type="http://schemas.openxmlformats.org/officeDocument/2006/relationships/image" Target="../media/image108.jpeg"/><Relationship Id="rId14" Type="http://schemas.openxmlformats.org/officeDocument/2006/relationships/image" Target="../media/image106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13" Type="http://schemas.openxmlformats.org/officeDocument/2006/relationships/image" Target="../media/image106.jpeg"/><Relationship Id="rId3" Type="http://schemas.openxmlformats.org/officeDocument/2006/relationships/image" Target="../media/image136.jpeg"/><Relationship Id="rId7" Type="http://schemas.openxmlformats.org/officeDocument/2006/relationships/image" Target="../media/image138.png"/><Relationship Id="rId12" Type="http://schemas.openxmlformats.org/officeDocument/2006/relationships/image" Target="../media/image142.jpe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11" Type="http://schemas.openxmlformats.org/officeDocument/2006/relationships/image" Target="../media/image141.jpeg"/><Relationship Id="rId5" Type="http://schemas.openxmlformats.org/officeDocument/2006/relationships/image" Target="../media/image128.gif"/><Relationship Id="rId15" Type="http://schemas.openxmlformats.org/officeDocument/2006/relationships/image" Target="../media/image1.png"/><Relationship Id="rId10" Type="http://schemas.openxmlformats.org/officeDocument/2006/relationships/image" Target="../media/image140.png"/><Relationship Id="rId4" Type="http://schemas.openxmlformats.org/officeDocument/2006/relationships/image" Target="../media/image137.png"/><Relationship Id="rId9" Type="http://schemas.openxmlformats.org/officeDocument/2006/relationships/image" Target="../media/image139.png"/><Relationship Id="rId1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138.png"/><Relationship Id="rId3" Type="http://schemas.openxmlformats.org/officeDocument/2006/relationships/image" Target="../media/image123.jpeg"/><Relationship Id="rId7" Type="http://schemas.openxmlformats.org/officeDocument/2006/relationships/image" Target="../media/image119.png"/><Relationship Id="rId12" Type="http://schemas.openxmlformats.org/officeDocument/2006/relationships/image" Target="../media/image143.png"/><Relationship Id="rId17" Type="http://schemas.openxmlformats.org/officeDocument/2006/relationships/image" Target="../media/image144.jpe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9.jpeg"/><Relationship Id="rId11" Type="http://schemas.openxmlformats.org/officeDocument/2006/relationships/image" Target="../media/image141.jpeg"/><Relationship Id="rId5" Type="http://schemas.openxmlformats.org/officeDocument/2006/relationships/image" Target="../media/image122.png"/><Relationship Id="rId15" Type="http://schemas.openxmlformats.org/officeDocument/2006/relationships/image" Target="../media/image1.png"/><Relationship Id="rId10" Type="http://schemas.openxmlformats.org/officeDocument/2006/relationships/image" Target="../media/image136.jpeg"/><Relationship Id="rId4" Type="http://schemas.openxmlformats.org/officeDocument/2006/relationships/image" Target="../media/image128.gif"/><Relationship Id="rId9" Type="http://schemas.openxmlformats.org/officeDocument/2006/relationships/image" Target="../media/image121.png"/><Relationship Id="rId1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7.png"/><Relationship Id="rId3" Type="http://schemas.openxmlformats.org/officeDocument/2006/relationships/image" Target="../media/image4.png"/><Relationship Id="rId7" Type="http://schemas.openxmlformats.org/officeDocument/2006/relationships/image" Target="../media/image1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5.png"/><Relationship Id="rId11" Type="http://schemas.openxmlformats.org/officeDocument/2006/relationships/image" Target="../media/image150.png"/><Relationship Id="rId5" Type="http://schemas.openxmlformats.org/officeDocument/2006/relationships/image" Target="../media/image2.jpeg"/><Relationship Id="rId10" Type="http://schemas.openxmlformats.org/officeDocument/2006/relationships/image" Target="../media/image149.png"/><Relationship Id="rId4" Type="http://schemas.openxmlformats.org/officeDocument/2006/relationships/image" Target="../media/image1.png"/><Relationship Id="rId9" Type="http://schemas.openxmlformats.org/officeDocument/2006/relationships/image" Target="../media/image148.png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hyperlink" Target="http://1axbit.ru/contacts/" TargetMode="External"/><Relationship Id="rId26" Type="http://schemas.openxmlformats.org/officeDocument/2006/relationships/hyperlink" Target="https://vk.com/globusru" TargetMode="External"/><Relationship Id="rId39" Type="http://schemas.openxmlformats.org/officeDocument/2006/relationships/image" Target="../media/image154.png"/><Relationship Id="rId21" Type="http://schemas.openxmlformats.org/officeDocument/2006/relationships/hyperlink" Target="mailto:info@vmk-1.ru" TargetMode="External"/><Relationship Id="rId34" Type="http://schemas.openxmlformats.org/officeDocument/2006/relationships/image" Target="../media/image107.png"/><Relationship Id="rId42" Type="http://schemas.openxmlformats.org/officeDocument/2006/relationships/image" Target="../media/image2.jpeg"/><Relationship Id="rId7" Type="http://schemas.openxmlformats.org/officeDocument/2006/relationships/hyperlink" Target="https://vk.com/collegemok" TargetMode="External"/><Relationship Id="rId2" Type="http://schemas.openxmlformats.org/officeDocument/2006/relationships/notesSlide" Target="../notesSlides/notesSlide28.xml"/><Relationship Id="rId16" Type="http://schemas.openxmlformats.org/officeDocument/2006/relationships/hyperlink" Target="https://job.nix.ru/" TargetMode="External"/><Relationship Id="rId20" Type="http://schemas.openxmlformats.org/officeDocument/2006/relationships/hyperlink" Target="https://&#1074;&#1084;&#1082;&#1089;.&#1088;&#1092;/kontakty/" TargetMode="External"/><Relationship Id="rId29" Type="http://schemas.openxmlformats.org/officeDocument/2006/relationships/hyperlink" Target="mailto:reutzdrav_mail@mosreg.ru" TargetMode="Externa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mot-1.ru/" TargetMode="External"/><Relationship Id="rId11" Type="http://schemas.microsoft.com/office/2007/relationships/hdphoto" Target="../media/hdphoto8.wdp"/><Relationship Id="rId24" Type="http://schemas.openxmlformats.org/officeDocument/2006/relationships/hyperlink" Target="mailto:otzyv@palich.vip" TargetMode="External"/><Relationship Id="rId32" Type="http://schemas.openxmlformats.org/officeDocument/2006/relationships/hyperlink" Target="mailto:mz_lobn_cgb@mosreg.ru" TargetMode="External"/><Relationship Id="rId37" Type="http://schemas.openxmlformats.org/officeDocument/2006/relationships/image" Target="../media/image153.png"/><Relationship Id="rId40" Type="http://schemas.openxmlformats.org/officeDocument/2006/relationships/image" Target="../media/image4.png"/><Relationship Id="rId5" Type="http://schemas.openxmlformats.org/officeDocument/2006/relationships/hyperlink" Target="mailto:info@lenta.com" TargetMode="External"/><Relationship Id="rId15" Type="http://schemas.openxmlformats.org/officeDocument/2006/relationships/image" Target="../media/image112.png"/><Relationship Id="rId23" Type="http://schemas.openxmlformats.org/officeDocument/2006/relationships/hyperlink" Target="https://vk.com/palichmos" TargetMode="External"/><Relationship Id="rId28" Type="http://schemas.openxmlformats.org/officeDocument/2006/relationships/hyperlink" Target="https://m.vk.ru/reutzdrav?ysclid=muceb0lx3101246610" TargetMode="External"/><Relationship Id="rId36" Type="http://schemas.openxmlformats.org/officeDocument/2006/relationships/image" Target="../media/image114.jpeg"/><Relationship Id="rId10" Type="http://schemas.openxmlformats.org/officeDocument/2006/relationships/image" Target="../media/image28.png"/><Relationship Id="rId19" Type="http://schemas.openxmlformats.org/officeDocument/2006/relationships/hyperlink" Target="mailto:info@1axbit.ru" TargetMode="External"/><Relationship Id="rId31" Type="http://schemas.openxmlformats.org/officeDocument/2006/relationships/hyperlink" Target="https://vk.com/public217651566" TargetMode="External"/><Relationship Id="rId4" Type="http://schemas.openxmlformats.org/officeDocument/2006/relationships/hyperlink" Target="https://vk.com/lentacom" TargetMode="External"/><Relationship Id="rId9" Type="http://schemas.openxmlformats.org/officeDocument/2006/relationships/image" Target="../media/image9.png"/><Relationship Id="rId14" Type="http://schemas.openxmlformats.org/officeDocument/2006/relationships/image" Target="../media/image151.png"/><Relationship Id="rId22" Type="http://schemas.openxmlformats.org/officeDocument/2006/relationships/hyperlink" Target="http://www.palich.ru/" TargetMode="External"/><Relationship Id="rId27" Type="http://schemas.openxmlformats.org/officeDocument/2006/relationships/hyperlink" Target="https://lpu.zdrav.mosreg.ru/gbuz_mo_reutovskaya_klinicheskaya_bolnitsa?ysclid=mucee8sq4234879598" TargetMode="External"/><Relationship Id="rId30" Type="http://schemas.openxmlformats.org/officeDocument/2006/relationships/hyperlink" Target="https://lcgb.ru/" TargetMode="External"/><Relationship Id="rId35" Type="http://schemas.openxmlformats.org/officeDocument/2006/relationships/image" Target="../media/image113.png"/><Relationship Id="rId8" Type="http://schemas.openxmlformats.org/officeDocument/2006/relationships/hyperlink" Target="mailto:info@mot-1.ru" TargetMode="External"/><Relationship Id="rId3" Type="http://schemas.openxmlformats.org/officeDocument/2006/relationships/hyperlink" Target="https://lenta.com/kontakty/" TargetMode="External"/><Relationship Id="rId12" Type="http://schemas.openxmlformats.org/officeDocument/2006/relationships/image" Target="../media/image30.jpeg"/><Relationship Id="rId17" Type="http://schemas.openxmlformats.org/officeDocument/2006/relationships/hyperlink" Target="https://vk.com/nixru" TargetMode="External"/><Relationship Id="rId25" Type="http://schemas.openxmlformats.org/officeDocument/2006/relationships/hyperlink" Target="https://rabota.globus.ru/career/" TargetMode="External"/><Relationship Id="rId33" Type="http://schemas.openxmlformats.org/officeDocument/2006/relationships/image" Target="../media/image152.png"/><Relationship Id="rId38" Type="http://schemas.openxmlformats.org/officeDocument/2006/relationships/image" Target="../media/image115.jpeg"/></Relationships>
</file>

<file path=ppt/slides/_rels/slide3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hyperlink" Target="mailto:ram_adm@mosreg.ru" TargetMode="External"/><Relationship Id="rId26" Type="http://schemas.openxmlformats.org/officeDocument/2006/relationships/hyperlink" Target="mailto:a123mn@yandex.ru" TargetMode="External"/><Relationship Id="rId21" Type="http://schemas.openxmlformats.org/officeDocument/2006/relationships/hyperlink" Target="https://mostransavto.ru/" TargetMode="External"/><Relationship Id="rId34" Type="http://schemas.openxmlformats.org/officeDocument/2006/relationships/image" Target="../media/image159.gif"/><Relationship Id="rId7" Type="http://schemas.openxmlformats.org/officeDocument/2006/relationships/hyperlink" Target="https://vk.com/novostom" TargetMode="External"/><Relationship Id="rId12" Type="http://schemas.openxmlformats.org/officeDocument/2006/relationships/image" Target="../media/image30.jpeg"/><Relationship Id="rId17" Type="http://schemas.openxmlformats.org/officeDocument/2006/relationships/hyperlink" Target="https://vk.com/ramenskoyeregion" TargetMode="External"/><Relationship Id="rId25" Type="http://schemas.openxmlformats.org/officeDocument/2006/relationships/hyperlink" Target="https://vk.com/izmaylovoavto" TargetMode="External"/><Relationship Id="rId33" Type="http://schemas.openxmlformats.org/officeDocument/2006/relationships/image" Target="../media/image158.png"/><Relationship Id="rId2" Type="http://schemas.openxmlformats.org/officeDocument/2006/relationships/notesSlide" Target="../notesSlides/notesSlide29.xml"/><Relationship Id="rId16" Type="http://schemas.openxmlformats.org/officeDocument/2006/relationships/hyperlink" Target="https://www.ramenskoye.ru/" TargetMode="External"/><Relationship Id="rId20" Type="http://schemas.openxmlformats.org/officeDocument/2006/relationships/hyperlink" Target="mailto:-ptmo@yandex.ru" TargetMode="External"/><Relationship Id="rId29" Type="http://schemas.openxmlformats.org/officeDocument/2006/relationships/image" Target="../media/image156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ovostom.ru/" TargetMode="External"/><Relationship Id="rId11" Type="http://schemas.microsoft.com/office/2007/relationships/hdphoto" Target="../media/hdphoto8.wdp"/><Relationship Id="rId24" Type="http://schemas.openxmlformats.org/officeDocument/2006/relationships/hyperlink" Target="http://izmaylovo-avto.ru/" TargetMode="External"/><Relationship Id="rId32" Type="http://schemas.openxmlformats.org/officeDocument/2006/relationships/image" Target="../media/image108.jpeg"/><Relationship Id="rId37" Type="http://schemas.openxmlformats.org/officeDocument/2006/relationships/image" Target="../media/image2.jpeg"/><Relationship Id="rId5" Type="http://schemas.openxmlformats.org/officeDocument/2006/relationships/hyperlink" Target="mailto:feedback@doktorbogolubov.ru" TargetMode="External"/><Relationship Id="rId15" Type="http://schemas.openxmlformats.org/officeDocument/2006/relationships/hyperlink" Target="mailto:cgamo@mosreg.ru" TargetMode="External"/><Relationship Id="rId23" Type="http://schemas.openxmlformats.org/officeDocument/2006/relationships/hyperlink" Target="mailto:referent@mtamo.ru" TargetMode="External"/><Relationship Id="rId28" Type="http://schemas.openxmlformats.org/officeDocument/2006/relationships/image" Target="../media/image133.jpeg"/><Relationship Id="rId36" Type="http://schemas.openxmlformats.org/officeDocument/2006/relationships/image" Target="../media/image1.png"/><Relationship Id="rId10" Type="http://schemas.openxmlformats.org/officeDocument/2006/relationships/image" Target="../media/image28.png"/><Relationship Id="rId19" Type="http://schemas.openxmlformats.org/officeDocument/2006/relationships/hyperlink" Target="http://ptmo.msk.ru/index.html" TargetMode="External"/><Relationship Id="rId31" Type="http://schemas.microsoft.com/office/2007/relationships/hdphoto" Target="../media/hdphoto10.wdp"/><Relationship Id="rId4" Type="http://schemas.openxmlformats.org/officeDocument/2006/relationships/hyperlink" Target="https://vk.com/bogolubov_center" TargetMode="External"/><Relationship Id="rId9" Type="http://schemas.openxmlformats.org/officeDocument/2006/relationships/image" Target="../media/image9.png"/><Relationship Id="rId14" Type="http://schemas.openxmlformats.org/officeDocument/2006/relationships/hyperlink" Target="https://kolomnagrad.ru/kontakty-arhiv.html" TargetMode="External"/><Relationship Id="rId22" Type="http://schemas.openxmlformats.org/officeDocument/2006/relationships/hyperlink" Target="https://vk.com/ao_mostransavto" TargetMode="External"/><Relationship Id="rId27" Type="http://schemas.openxmlformats.org/officeDocument/2006/relationships/image" Target="../media/image155.jpeg"/><Relationship Id="rId30" Type="http://schemas.openxmlformats.org/officeDocument/2006/relationships/image" Target="../media/image157.png"/><Relationship Id="rId35" Type="http://schemas.openxmlformats.org/officeDocument/2006/relationships/image" Target="../media/image4.png"/><Relationship Id="rId8" Type="http://schemas.openxmlformats.org/officeDocument/2006/relationships/hyperlink" Target="mailto:info17@novostom.info" TargetMode="External"/><Relationship Id="rId3" Type="http://schemas.openxmlformats.org/officeDocument/2006/relationships/hyperlink" Target="https://bogolubov.center/contacts/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hyperlink" Target="https://henderson.ru/company/vacancies/" TargetMode="External"/><Relationship Id="rId18" Type="http://schemas.openxmlformats.org/officeDocument/2006/relationships/hyperlink" Target="mailto:pisma@ooodgh.ru" TargetMode="External"/><Relationship Id="rId26" Type="http://schemas.openxmlformats.org/officeDocument/2006/relationships/image" Target="../media/image1.png"/><Relationship Id="rId3" Type="http://schemas.openxmlformats.org/officeDocument/2006/relationships/hyperlink" Target="http://www.toyotrans.ru/rus/vacancy/" TargetMode="External"/><Relationship Id="rId21" Type="http://schemas.openxmlformats.org/officeDocument/2006/relationships/image" Target="../media/image124.jpeg"/><Relationship Id="rId7" Type="http://schemas.microsoft.com/office/2007/relationships/hdphoto" Target="../media/hdphoto8.wdp"/><Relationship Id="rId12" Type="http://schemas.openxmlformats.org/officeDocument/2006/relationships/hyperlink" Target="http://www.rus-dent.com/" TargetMode="External"/><Relationship Id="rId17" Type="http://schemas.openxmlformats.org/officeDocument/2006/relationships/hyperlink" Target="http://lk.ooodgh.ru/contacts/" TargetMode="External"/><Relationship Id="rId25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6" Type="http://schemas.openxmlformats.org/officeDocument/2006/relationships/hyperlink" Target="mailto:info@wega.ru" TargetMode="External"/><Relationship Id="rId20" Type="http://schemas.openxmlformats.org/officeDocument/2006/relationships/image" Target="../media/image1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openxmlformats.org/officeDocument/2006/relationships/hyperlink" Target="mailto:gildom@yandex.ru" TargetMode="External"/><Relationship Id="rId24" Type="http://schemas.openxmlformats.org/officeDocument/2006/relationships/image" Target="../media/image110.png"/><Relationship Id="rId5" Type="http://schemas.openxmlformats.org/officeDocument/2006/relationships/image" Target="../media/image9.png"/><Relationship Id="rId15" Type="http://schemas.openxmlformats.org/officeDocument/2006/relationships/hyperlink" Target="http://www.wega.ru/" TargetMode="External"/><Relationship Id="rId23" Type="http://schemas.openxmlformats.org/officeDocument/2006/relationships/image" Target="../media/image109.jpeg"/><Relationship Id="rId10" Type="http://schemas.openxmlformats.org/officeDocument/2006/relationships/hyperlink" Target="https://my-gkh.ru/getorganization/ao-uk-zhiloy-dom" TargetMode="External"/><Relationship Id="rId19" Type="http://schemas.openxmlformats.org/officeDocument/2006/relationships/image" Target="../media/image160.gif"/><Relationship Id="rId4" Type="http://schemas.openxmlformats.org/officeDocument/2006/relationships/hyperlink" Target="mailto:o.lysenko@toyotrans.ru" TargetMode="External"/><Relationship Id="rId9" Type="http://schemas.openxmlformats.org/officeDocument/2006/relationships/image" Target="../media/image29.png"/><Relationship Id="rId14" Type="http://schemas.openxmlformats.org/officeDocument/2006/relationships/hyperlink" Target="mailto:pr@henderson.ru" TargetMode="External"/><Relationship Id="rId22" Type="http://schemas.openxmlformats.org/officeDocument/2006/relationships/image" Target="../media/image132.png"/><Relationship Id="rId27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hyperlink" Target="https://agpcomplex.com/contacts" TargetMode="External"/><Relationship Id="rId18" Type="http://schemas.openxmlformats.org/officeDocument/2006/relationships/hyperlink" Target="https://www.artplast.ru/kontakty/" TargetMode="External"/><Relationship Id="rId26" Type="http://schemas.openxmlformats.org/officeDocument/2006/relationships/hyperlink" Target="https://vk.com/slzlift" TargetMode="External"/><Relationship Id="rId21" Type="http://schemas.openxmlformats.org/officeDocument/2006/relationships/hyperlink" Target="https://vk.com/geropharm_official" TargetMode="External"/><Relationship Id="rId34" Type="http://schemas.openxmlformats.org/officeDocument/2006/relationships/image" Target="../media/image165.jpeg"/><Relationship Id="rId7" Type="http://schemas.openxmlformats.org/officeDocument/2006/relationships/hyperlink" Target="mailto:sales@rostgroup.ru" TargetMode="External"/><Relationship Id="rId12" Type="http://schemas.openxmlformats.org/officeDocument/2006/relationships/image" Target="../media/image29.png"/><Relationship Id="rId17" Type="http://schemas.openxmlformats.org/officeDocument/2006/relationships/hyperlink" Target="mailto:unifoods@unifoods.ru" TargetMode="External"/><Relationship Id="rId25" Type="http://schemas.openxmlformats.org/officeDocument/2006/relationships/hyperlink" Target="https://slz-lift.ru/" TargetMode="External"/><Relationship Id="rId33" Type="http://schemas.openxmlformats.org/officeDocument/2006/relationships/image" Target="../media/image164.png"/><Relationship Id="rId38" Type="http://schemas.openxmlformats.org/officeDocument/2006/relationships/image" Target="../media/image117.png"/><Relationship Id="rId2" Type="http://schemas.openxmlformats.org/officeDocument/2006/relationships/notesSlide" Target="../notesSlides/notesSlide31.xml"/><Relationship Id="rId16" Type="http://schemas.openxmlformats.org/officeDocument/2006/relationships/hyperlink" Target="https://unifoods.ru/" TargetMode="External"/><Relationship Id="rId20" Type="http://schemas.openxmlformats.org/officeDocument/2006/relationships/hyperlink" Target="https://geropharm.ru/contacts" TargetMode="External"/><Relationship Id="rId29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vk.com/rost.companygroup" TargetMode="External"/><Relationship Id="rId11" Type="http://schemas.openxmlformats.org/officeDocument/2006/relationships/image" Target="../media/image30.jpeg"/><Relationship Id="rId24" Type="http://schemas.openxmlformats.org/officeDocument/2006/relationships/hyperlink" Target="mailto:info@met-prom.com" TargetMode="External"/><Relationship Id="rId32" Type="http://schemas.openxmlformats.org/officeDocument/2006/relationships/image" Target="../media/image163.png"/><Relationship Id="rId37" Type="http://schemas.openxmlformats.org/officeDocument/2006/relationships/image" Target="../media/image2.jpeg"/><Relationship Id="rId5" Type="http://schemas.openxmlformats.org/officeDocument/2006/relationships/hyperlink" Target="https://agrokulturagroup.ru/contacts/" TargetMode="External"/><Relationship Id="rId15" Type="http://schemas.openxmlformats.org/officeDocument/2006/relationships/hyperlink" Target="mailto:office@central-market.site" TargetMode="External"/><Relationship Id="rId23" Type="http://schemas.openxmlformats.org/officeDocument/2006/relationships/hyperlink" Target="https://promalliance.pro/" TargetMode="External"/><Relationship Id="rId28" Type="http://schemas.openxmlformats.org/officeDocument/2006/relationships/image" Target="../media/image111.png"/><Relationship Id="rId36" Type="http://schemas.openxmlformats.org/officeDocument/2006/relationships/image" Target="../media/image1.png"/><Relationship Id="rId10" Type="http://schemas.microsoft.com/office/2007/relationships/hdphoto" Target="../media/hdphoto8.wdp"/><Relationship Id="rId19" Type="http://schemas.openxmlformats.org/officeDocument/2006/relationships/hyperlink" Target="mailto:artplast@artplast.ru" TargetMode="External"/><Relationship Id="rId31" Type="http://schemas.openxmlformats.org/officeDocument/2006/relationships/image" Target="../media/image162.png"/><Relationship Id="rId4" Type="http://schemas.openxmlformats.org/officeDocument/2006/relationships/hyperlink" Target="mailto:opt@santech.ru" TargetMode="External"/><Relationship Id="rId9" Type="http://schemas.openxmlformats.org/officeDocument/2006/relationships/image" Target="../media/image28.png"/><Relationship Id="rId14" Type="http://schemas.openxmlformats.org/officeDocument/2006/relationships/hyperlink" Target="https://vk.com/agpcomplex" TargetMode="External"/><Relationship Id="rId22" Type="http://schemas.openxmlformats.org/officeDocument/2006/relationships/hyperlink" Target="mailto:inform@geropharm.com" TargetMode="External"/><Relationship Id="rId27" Type="http://schemas.openxmlformats.org/officeDocument/2006/relationships/hyperlink" Target="mailto:sales@slz-lift.ru" TargetMode="External"/><Relationship Id="rId30" Type="http://schemas.openxmlformats.org/officeDocument/2006/relationships/image" Target="../media/image119.png"/><Relationship Id="rId35" Type="http://schemas.openxmlformats.org/officeDocument/2006/relationships/image" Target="../media/image4.png"/><Relationship Id="rId8" Type="http://schemas.openxmlformats.org/officeDocument/2006/relationships/image" Target="../media/image9.png"/><Relationship Id="rId3" Type="http://schemas.openxmlformats.org/officeDocument/2006/relationships/hyperlink" Target="https://www.santech.ru/contacts/" TargetMode="External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png"/><Relationship Id="rId18" Type="http://schemas.openxmlformats.org/officeDocument/2006/relationships/hyperlink" Target="mailto:info@oltex-sa.ru" TargetMode="External"/><Relationship Id="rId26" Type="http://schemas.openxmlformats.org/officeDocument/2006/relationships/hyperlink" Target="https://bioteh-zoo.ru/about" TargetMode="External"/><Relationship Id="rId39" Type="http://schemas.openxmlformats.org/officeDocument/2006/relationships/image" Target="../media/image171.png"/><Relationship Id="rId21" Type="http://schemas.openxmlformats.org/officeDocument/2006/relationships/hyperlink" Target="https://www.impulse.su/people/" TargetMode="External"/><Relationship Id="rId34" Type="http://schemas.openxmlformats.org/officeDocument/2006/relationships/image" Target="../media/image168.jpeg"/><Relationship Id="rId42" Type="http://schemas.openxmlformats.org/officeDocument/2006/relationships/image" Target="../media/image2.jpeg"/><Relationship Id="rId7" Type="http://schemas.openxmlformats.org/officeDocument/2006/relationships/hyperlink" Target="https://vk.com/akrubin" TargetMode="External"/><Relationship Id="rId2" Type="http://schemas.openxmlformats.org/officeDocument/2006/relationships/notesSlide" Target="../notesSlides/notesSlide32.xml"/><Relationship Id="rId16" Type="http://schemas.openxmlformats.org/officeDocument/2006/relationships/hyperlink" Target="mailto:sales@georgpolymer.ru" TargetMode="External"/><Relationship Id="rId20" Type="http://schemas.openxmlformats.org/officeDocument/2006/relationships/hyperlink" Target="https://vk.com/polyplastic" TargetMode="External"/><Relationship Id="rId29" Type="http://schemas.openxmlformats.org/officeDocument/2006/relationships/hyperlink" Target="https://rrdblok.ru/" TargetMode="Externa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crubin.ru/" TargetMode="External"/><Relationship Id="rId11" Type="http://schemas.microsoft.com/office/2007/relationships/hdphoto" Target="../media/hdphoto8.wdp"/><Relationship Id="rId24" Type="http://schemas.openxmlformats.org/officeDocument/2006/relationships/hyperlink" Target="http://www.acoustic.ru/productions/brands/self_made/" TargetMode="External"/><Relationship Id="rId32" Type="http://schemas.openxmlformats.org/officeDocument/2006/relationships/image" Target="../media/image167.png"/><Relationship Id="rId37" Type="http://schemas.openxmlformats.org/officeDocument/2006/relationships/image" Target="../media/image134.png"/><Relationship Id="rId40" Type="http://schemas.openxmlformats.org/officeDocument/2006/relationships/image" Target="../media/image4.png"/><Relationship Id="rId5" Type="http://schemas.openxmlformats.org/officeDocument/2006/relationships/hyperlink" Target="mailto:vent@galvent.su" TargetMode="External"/><Relationship Id="rId15" Type="http://schemas.openxmlformats.org/officeDocument/2006/relationships/hyperlink" Target="https://vk.com/georgpolymer" TargetMode="External"/><Relationship Id="rId23" Type="http://schemas.openxmlformats.org/officeDocument/2006/relationships/hyperlink" Target="mailto:mail@impulse.su" TargetMode="External"/><Relationship Id="rId28" Type="http://schemas.openxmlformats.org/officeDocument/2006/relationships/hyperlink" Target="mailto:biotech-zoo.msk@yandex.ru" TargetMode="External"/><Relationship Id="rId36" Type="http://schemas.openxmlformats.org/officeDocument/2006/relationships/image" Target="../media/image170.jpeg"/><Relationship Id="rId10" Type="http://schemas.openxmlformats.org/officeDocument/2006/relationships/image" Target="../media/image28.png"/><Relationship Id="rId19" Type="http://schemas.openxmlformats.org/officeDocument/2006/relationships/hyperlink" Target="https://www.polyplastic.ru/ktz" TargetMode="External"/><Relationship Id="rId31" Type="http://schemas.openxmlformats.org/officeDocument/2006/relationships/image" Target="../media/image166.png"/><Relationship Id="rId44" Type="http://schemas.openxmlformats.org/officeDocument/2006/relationships/image" Target="../media/image173.svg"/><Relationship Id="rId4" Type="http://schemas.openxmlformats.org/officeDocument/2006/relationships/hyperlink" Target="https://vk.com/galventventilyacia" TargetMode="External"/><Relationship Id="rId9" Type="http://schemas.openxmlformats.org/officeDocument/2006/relationships/image" Target="../media/image9.png"/><Relationship Id="rId14" Type="http://schemas.openxmlformats.org/officeDocument/2006/relationships/hyperlink" Target="https://www.georgpolymer.ru/#_contacts" TargetMode="External"/><Relationship Id="rId22" Type="http://schemas.openxmlformats.org/officeDocument/2006/relationships/hyperlink" Target="https://vk.com/tehnopark_impulse" TargetMode="External"/><Relationship Id="rId27" Type="http://schemas.openxmlformats.org/officeDocument/2006/relationships/hyperlink" Target="https://vk.com/biotech_c" TargetMode="External"/><Relationship Id="rId30" Type="http://schemas.openxmlformats.org/officeDocument/2006/relationships/hyperlink" Target="mailto:rr-d19@mail.ru" TargetMode="External"/><Relationship Id="rId35" Type="http://schemas.openxmlformats.org/officeDocument/2006/relationships/image" Target="../media/image169.png"/><Relationship Id="rId43" Type="http://schemas.openxmlformats.org/officeDocument/2006/relationships/image" Target="../media/image172.png"/><Relationship Id="rId8" Type="http://schemas.openxmlformats.org/officeDocument/2006/relationships/hyperlink" Target="mailto:kadr@akrubin.ru" TargetMode="External"/><Relationship Id="rId3" Type="http://schemas.openxmlformats.org/officeDocument/2006/relationships/hyperlink" Target="https://otvody.galvent.ru/?utm" TargetMode="External"/><Relationship Id="rId12" Type="http://schemas.openxmlformats.org/officeDocument/2006/relationships/image" Target="../media/image30.jpeg"/><Relationship Id="rId17" Type="http://schemas.openxmlformats.org/officeDocument/2006/relationships/hyperlink" Target="https://oltex-sa.ru/" TargetMode="External"/><Relationship Id="rId25" Type="http://schemas.openxmlformats.org/officeDocument/2006/relationships/hyperlink" Target="https://vk.com/acousticru" TargetMode="External"/><Relationship Id="rId33" Type="http://schemas.microsoft.com/office/2007/relationships/hdphoto" Target="../media/hdphoto11.wdp"/><Relationship Id="rId38" Type="http://schemas.openxmlformats.org/officeDocument/2006/relationships/image" Target="../media/image121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hyperlink" Target="mailto:sales@pspress.ru" TargetMode="External"/><Relationship Id="rId18" Type="http://schemas.openxmlformats.org/officeDocument/2006/relationships/hyperlink" Target="mailto:sale@fourtex.ru" TargetMode="External"/><Relationship Id="rId26" Type="http://schemas.openxmlformats.org/officeDocument/2006/relationships/hyperlink" Target="mailto:kadry@wesmir.com" TargetMode="External"/><Relationship Id="rId39" Type="http://schemas.openxmlformats.org/officeDocument/2006/relationships/image" Target="../media/image177.png"/><Relationship Id="rId21" Type="http://schemas.openxmlformats.org/officeDocument/2006/relationships/hyperlink" Target="https://www.impulse.su/" TargetMode="External"/><Relationship Id="rId34" Type="http://schemas.openxmlformats.org/officeDocument/2006/relationships/image" Target="../media/image175.png"/><Relationship Id="rId42" Type="http://schemas.openxmlformats.org/officeDocument/2006/relationships/image" Target="../media/image2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6" Type="http://schemas.openxmlformats.org/officeDocument/2006/relationships/hyperlink" Target="mailto:info@rota-agro.ru" TargetMode="External"/><Relationship Id="rId20" Type="http://schemas.openxmlformats.org/officeDocument/2006/relationships/hyperlink" Target="mailto:Info@smart-wall.ru" TargetMode="External"/><Relationship Id="rId29" Type="http://schemas.openxmlformats.org/officeDocument/2006/relationships/hyperlink" Target="mailto:nfo@fitnik.tech" TargetMode="External"/><Relationship Id="rId41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kadr@akrubin.ru" TargetMode="External"/><Relationship Id="rId11" Type="http://schemas.openxmlformats.org/officeDocument/2006/relationships/image" Target="../media/image29.png"/><Relationship Id="rId24" Type="http://schemas.openxmlformats.org/officeDocument/2006/relationships/hyperlink" Target="https://wesmir.com/o-kompanii/" TargetMode="External"/><Relationship Id="rId32" Type="http://schemas.openxmlformats.org/officeDocument/2006/relationships/image" Target="../media/image127.jpeg"/><Relationship Id="rId37" Type="http://schemas.openxmlformats.org/officeDocument/2006/relationships/image" Target="../media/image126.png"/><Relationship Id="rId40" Type="http://schemas.openxmlformats.org/officeDocument/2006/relationships/image" Target="../media/image4.png"/><Relationship Id="rId5" Type="http://schemas.openxmlformats.org/officeDocument/2006/relationships/hyperlink" Target="https://polipak.ru/" TargetMode="External"/><Relationship Id="rId15" Type="http://schemas.openxmlformats.org/officeDocument/2006/relationships/hyperlink" Target="https://t.me/rotaagro" TargetMode="External"/><Relationship Id="rId23" Type="http://schemas.openxmlformats.org/officeDocument/2006/relationships/hyperlink" Target="mailto:mail@impulse.su" TargetMode="External"/><Relationship Id="rId28" Type="http://schemas.openxmlformats.org/officeDocument/2006/relationships/hyperlink" Target="https://vk.com/fitnik3d" TargetMode="External"/><Relationship Id="rId36" Type="http://schemas.openxmlformats.org/officeDocument/2006/relationships/image" Target="../media/image170.jpeg"/><Relationship Id="rId10" Type="http://schemas.openxmlformats.org/officeDocument/2006/relationships/image" Target="../media/image30.jpeg"/><Relationship Id="rId19" Type="http://schemas.openxmlformats.org/officeDocument/2006/relationships/hyperlink" Target="https://smart-wall.ru/kontakty-smartwall/" TargetMode="External"/><Relationship Id="rId31" Type="http://schemas.openxmlformats.org/officeDocument/2006/relationships/image" Target="../media/image174.png"/><Relationship Id="rId4" Type="http://schemas.openxmlformats.org/officeDocument/2006/relationships/hyperlink" Target="mailto:info@ooontt.ru" TargetMode="External"/><Relationship Id="rId9" Type="http://schemas.microsoft.com/office/2007/relationships/hdphoto" Target="../media/hdphoto8.wdp"/><Relationship Id="rId14" Type="http://schemas.openxmlformats.org/officeDocument/2006/relationships/hyperlink" Target="https://rota-agro.ru/" TargetMode="External"/><Relationship Id="rId22" Type="http://schemas.openxmlformats.org/officeDocument/2006/relationships/hyperlink" Target="https://t.me/+KKuF-OxJttUwZDVi" TargetMode="External"/><Relationship Id="rId27" Type="http://schemas.openxmlformats.org/officeDocument/2006/relationships/hyperlink" Target="https://fitnik.tech/about/" TargetMode="External"/><Relationship Id="rId30" Type="http://schemas.openxmlformats.org/officeDocument/2006/relationships/image" Target="../media/image128.gif"/><Relationship Id="rId35" Type="http://schemas.openxmlformats.org/officeDocument/2006/relationships/image" Target="../media/image138.png"/><Relationship Id="rId8" Type="http://schemas.openxmlformats.org/officeDocument/2006/relationships/image" Target="../media/image28.png"/><Relationship Id="rId3" Type="http://schemas.openxmlformats.org/officeDocument/2006/relationships/hyperlink" Target="http://ooontt.ru/ru/#about" TargetMode="External"/><Relationship Id="rId12" Type="http://schemas.openxmlformats.org/officeDocument/2006/relationships/hyperlink" Target="https://pspress.ru/" TargetMode="External"/><Relationship Id="rId17" Type="http://schemas.openxmlformats.org/officeDocument/2006/relationships/hyperlink" Target="https://fourtex.ru/" TargetMode="External"/><Relationship Id="rId25" Type="http://schemas.openxmlformats.org/officeDocument/2006/relationships/hyperlink" Target="https://vk.com/wesmir.fabrika" TargetMode="External"/><Relationship Id="rId33" Type="http://schemas.openxmlformats.org/officeDocument/2006/relationships/image" Target="../media/image122.png"/><Relationship Id="rId38" Type="http://schemas.openxmlformats.org/officeDocument/2006/relationships/image" Target="../media/image176.png"/></Relationships>
</file>

<file path=ppt/slides/_rels/slide39.xml.rels><?xml version="1.0" encoding="UTF-8" standalone="yes"?>
<Relationships xmlns="http://schemas.openxmlformats.org/package/2006/relationships"><Relationship Id="rId13" Type="http://schemas.openxmlformats.org/officeDocument/2006/relationships/hyperlink" Target="https://tk-lift.ru/" TargetMode="External"/><Relationship Id="rId18" Type="http://schemas.openxmlformats.org/officeDocument/2006/relationships/hyperlink" Target="https://tbh.su/" TargetMode="External"/><Relationship Id="rId26" Type="http://schemas.openxmlformats.org/officeDocument/2006/relationships/image" Target="../media/image137.png"/><Relationship Id="rId3" Type="http://schemas.openxmlformats.org/officeDocument/2006/relationships/hyperlink" Target="https://cspekt.ru/" TargetMode="External"/><Relationship Id="rId21" Type="http://schemas.openxmlformats.org/officeDocument/2006/relationships/hyperlink" Target="https://ruskon.ru/contacts" TargetMode="External"/><Relationship Id="rId34" Type="http://schemas.openxmlformats.org/officeDocument/2006/relationships/image" Target="../media/image4.png"/><Relationship Id="rId7" Type="http://schemas.openxmlformats.org/officeDocument/2006/relationships/hyperlink" Target="mailto:info@sadray.ru" TargetMode="External"/><Relationship Id="rId12" Type="http://schemas.openxmlformats.org/officeDocument/2006/relationships/image" Target="../media/image29.png"/><Relationship Id="rId17" Type="http://schemas.openxmlformats.org/officeDocument/2006/relationships/hyperlink" Target="mailto:kerry@kerry.ru" TargetMode="External"/><Relationship Id="rId25" Type="http://schemas.openxmlformats.org/officeDocument/2006/relationships/image" Target="../media/image175.png"/><Relationship Id="rId33" Type="http://schemas.openxmlformats.org/officeDocument/2006/relationships/image" Target="../media/image181.png"/><Relationship Id="rId2" Type="http://schemas.openxmlformats.org/officeDocument/2006/relationships/notesSlide" Target="../notesSlides/notesSlide34.xml"/><Relationship Id="rId16" Type="http://schemas.openxmlformats.org/officeDocument/2006/relationships/hyperlink" Target="https://troll-auto.ru/" TargetMode="External"/><Relationship Id="rId20" Type="http://schemas.openxmlformats.org/officeDocument/2006/relationships/hyperlink" Target="mailto:info@evromol.com" TargetMode="External"/><Relationship Id="rId29" Type="http://schemas.openxmlformats.org/officeDocument/2006/relationships/image" Target="../media/image178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.me/rayskiysad" TargetMode="External"/><Relationship Id="rId11" Type="http://schemas.openxmlformats.org/officeDocument/2006/relationships/image" Target="../media/image30.jpeg"/><Relationship Id="rId24" Type="http://schemas.openxmlformats.org/officeDocument/2006/relationships/hyperlink" Target="mailto:info@rubberfactory.ru" TargetMode="External"/><Relationship Id="rId32" Type="http://schemas.openxmlformats.org/officeDocument/2006/relationships/image" Target="../media/image140.png"/><Relationship Id="rId5" Type="http://schemas.openxmlformats.org/officeDocument/2006/relationships/hyperlink" Target="https://sadray.ru/" TargetMode="External"/><Relationship Id="rId15" Type="http://schemas.openxmlformats.org/officeDocument/2006/relationships/hyperlink" Target="mailto:zakaz@tk-lift.ru" TargetMode="External"/><Relationship Id="rId23" Type="http://schemas.openxmlformats.org/officeDocument/2006/relationships/hyperlink" Target="https://www.rubberfactory.ru/about-us" TargetMode="External"/><Relationship Id="rId28" Type="http://schemas.openxmlformats.org/officeDocument/2006/relationships/image" Target="../media/image139.png"/><Relationship Id="rId36" Type="http://schemas.openxmlformats.org/officeDocument/2006/relationships/image" Target="../media/image2.jpeg"/><Relationship Id="rId10" Type="http://schemas.microsoft.com/office/2007/relationships/hdphoto" Target="../media/hdphoto8.wdp"/><Relationship Id="rId19" Type="http://schemas.openxmlformats.org/officeDocument/2006/relationships/hyperlink" Target="https://evromol.com/" TargetMode="External"/><Relationship Id="rId31" Type="http://schemas.openxmlformats.org/officeDocument/2006/relationships/image" Target="../media/image180.png"/><Relationship Id="rId4" Type="http://schemas.openxmlformats.org/officeDocument/2006/relationships/hyperlink" Target="mailto:https://cspekt.ru/" TargetMode="External"/><Relationship Id="rId9" Type="http://schemas.openxmlformats.org/officeDocument/2006/relationships/image" Target="../media/image28.png"/><Relationship Id="rId14" Type="http://schemas.openxmlformats.org/officeDocument/2006/relationships/hyperlink" Target="https://vk.com/torgkoms?roistat_visit=1673" TargetMode="External"/><Relationship Id="rId22" Type="http://schemas.openxmlformats.org/officeDocument/2006/relationships/hyperlink" Target="mailto:info@ruskon.ru" TargetMode="External"/><Relationship Id="rId27" Type="http://schemas.openxmlformats.org/officeDocument/2006/relationships/image" Target="../media/image123.jpeg"/><Relationship Id="rId30" Type="http://schemas.openxmlformats.org/officeDocument/2006/relationships/image" Target="../media/image179.png"/><Relationship Id="rId35" Type="http://schemas.openxmlformats.org/officeDocument/2006/relationships/image" Target="../media/image1.png"/><Relationship Id="rId8" Type="http://schemas.openxmlformats.org/officeDocument/2006/relationships/image" Target="../media/image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jpeg"/><Relationship Id="rId3" Type="http://schemas.openxmlformats.org/officeDocument/2006/relationships/hyperlink" Target="https://kcsonoz.ru/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.png"/><Relationship Id="rId5" Type="http://schemas.openxmlformats.org/officeDocument/2006/relationships/hyperlink" Target="mailto:imperia.remesel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tel:74964179007" TargetMode="External"/><Relationship Id="rId9" Type="http://schemas.microsoft.com/office/2007/relationships/hdphoto" Target="../media/hdphoto8.wdp"/><Relationship Id="rId14" Type="http://schemas.openxmlformats.org/officeDocument/2006/relationships/image" Target="../media/image182.png"/></Relationships>
</file>

<file path=ppt/slides/_rels/slide41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83.png"/><Relationship Id="rId3" Type="http://schemas.openxmlformats.org/officeDocument/2006/relationships/hyperlink" Target="http://balcso.ru/" TargetMode="External"/><Relationship Id="rId7" Type="http://schemas.openxmlformats.org/officeDocument/2006/relationships/image" Target="../media/image28.png"/><Relationship Id="rId12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.png"/><Relationship Id="rId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hyperlink" Target="mailto:igbuso.mkcson@mosreg.ru" TargetMode="External"/><Relationship Id="rId9" Type="http://schemas.openxmlformats.org/officeDocument/2006/relationships/image" Target="../media/image30.jpeg"/></Relationships>
</file>

<file path=ppt/slides/_rels/slide42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hyperlink" Target="https://bpoo.energypk.ru/" TargetMode="External"/><Relationship Id="rId7" Type="http://schemas.openxmlformats.org/officeDocument/2006/relationships/image" Target="../media/image28.png"/><Relationship Id="rId12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.png"/><Relationship Id="rId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hyperlink" Target="mailto:bpoo_mo@mail.ru" TargetMode="External"/><Relationship Id="rId9" Type="http://schemas.openxmlformats.org/officeDocument/2006/relationships/image" Target="../media/image30.jpe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84.jpeg"/><Relationship Id="rId3" Type="http://schemas.openxmlformats.org/officeDocument/2006/relationships/hyperlink" Target="https://dmitrovt.ru/" TargetMode="External"/><Relationship Id="rId7" Type="http://schemas.openxmlformats.org/officeDocument/2006/relationships/image" Target="../media/image28.png"/><Relationship Id="rId12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.png"/><Relationship Id="rId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hyperlink" Target="mailto:mo_dmittechn@mosreg.ru" TargetMode="External"/><Relationship Id="rId9" Type="http://schemas.openxmlformats.org/officeDocument/2006/relationships/image" Target="../media/image30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jpeg"/><Relationship Id="rId3" Type="http://schemas.openxmlformats.org/officeDocument/2006/relationships/hyperlink" Target="https://&#1089;&#1087;&#1087;&#1082;&#1080;.&#1088;&#1092;/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.png"/><Relationship Id="rId5" Type="http://schemas.openxmlformats.org/officeDocument/2006/relationships/hyperlink" Target="mailto:mo_spset@mosreg.ru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mailto:mo_dmittechn@mosreg.ru" TargetMode="External"/><Relationship Id="rId9" Type="http://schemas.microsoft.com/office/2007/relationships/hdphoto" Target="../media/hdphoto8.wdp"/><Relationship Id="rId14" Type="http://schemas.openxmlformats.org/officeDocument/2006/relationships/image" Target="../media/image185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jpeg"/><Relationship Id="rId3" Type="http://schemas.openxmlformats.org/officeDocument/2006/relationships/hyperlink" Target="https://optimist-sp.ru/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.png"/><Relationship Id="rId5" Type="http://schemas.openxmlformats.org/officeDocument/2006/relationships/hyperlink" Target="mailto:kcsor.optimist@mosreg.ru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mailto:mo_dmittechn@mosreg.ru" TargetMode="External"/><Relationship Id="rId9" Type="http://schemas.microsoft.com/office/2007/relationships/hdphoto" Target="../media/hdphoto8.wdp"/><Relationship Id="rId14" Type="http://schemas.openxmlformats.org/officeDocument/2006/relationships/image" Target="../media/image18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jpeg"/><Relationship Id="rId3" Type="http://schemas.openxmlformats.org/officeDocument/2006/relationships/hyperlink" Target="https://yandex.ru/profile/229805897400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.png"/><Relationship Id="rId5" Type="http://schemas.openxmlformats.org/officeDocument/2006/relationships/hyperlink" Target="mailto:ano.preodolenie@mail.ru" TargetMode="External"/><Relationship Id="rId15" Type="http://schemas.microsoft.com/office/2007/relationships/hdphoto" Target="../media/hdphoto12.wdp"/><Relationship Id="rId10" Type="http://schemas.openxmlformats.org/officeDocument/2006/relationships/image" Target="../media/image30.jpeg"/><Relationship Id="rId4" Type="http://schemas.openxmlformats.org/officeDocument/2006/relationships/hyperlink" Target="mailto:mo_dmittechn@mosreg.ru" TargetMode="External"/><Relationship Id="rId9" Type="http://schemas.microsoft.com/office/2007/relationships/hdphoto" Target="../media/hdphoto8.wdp"/><Relationship Id="rId14" Type="http://schemas.openxmlformats.org/officeDocument/2006/relationships/image" Target="../media/image187.png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13" Type="http://schemas.openxmlformats.org/officeDocument/2006/relationships/image" Target="../media/image188.png"/><Relationship Id="rId3" Type="http://schemas.openxmlformats.org/officeDocument/2006/relationships/hyperlink" Target="https://&#1077;&#1075;&#1086;&#1088;&#1100;&#1077;&#1074;&#1089;&#1082;-&#1090;&#1077;&#1093;&#1085;&#1080;&#1082;&#1091;&#1084;.&#1088;&#1092;/" TargetMode="External"/><Relationship Id="rId7" Type="http://schemas.openxmlformats.org/officeDocument/2006/relationships/image" Target="../media/image28.png"/><Relationship Id="rId12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.png"/><Relationship Id="rId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hyperlink" Target="mailto:mo_gapouegor@mosreg.ru" TargetMode="External"/><Relationship Id="rId9" Type="http://schemas.openxmlformats.org/officeDocument/2006/relationships/image" Target="../media/image30.jpeg"/><Relationship Id="rId14" Type="http://schemas.microsoft.com/office/2007/relationships/hdphoto" Target="../media/hdphoto13.wdp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jpeg"/><Relationship Id="rId3" Type="http://schemas.openxmlformats.org/officeDocument/2006/relationships/hyperlink" Target="https://klincollege.ru/sveden/dostupnia-sreda-poo/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.png"/><Relationship Id="rId5" Type="http://schemas.openxmlformats.org/officeDocument/2006/relationships/hyperlink" Target="mailto:vik-ka.77@yandex.ru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mailto:mo_dmittechn@mosreg.ru" TargetMode="External"/><Relationship Id="rId9" Type="http://schemas.microsoft.com/office/2007/relationships/hdphoto" Target="../media/hdphoto8.wdp"/><Relationship Id="rId14" Type="http://schemas.openxmlformats.org/officeDocument/2006/relationships/image" Target="../media/image18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jpeg"/><Relationship Id="rId3" Type="http://schemas.openxmlformats.org/officeDocument/2006/relationships/hyperlink" Target="https://vk.com/shvsigcgy2024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.png"/><Relationship Id="rId5" Type="http://schemas.openxmlformats.org/officeDocument/2006/relationships/hyperlink" Target="mailto:mgosgi-ped@mail.ru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mailto:mo_dmittechn@mosreg.ru" TargetMode="External"/><Relationship Id="rId9" Type="http://schemas.microsoft.com/office/2007/relationships/hdphoto" Target="../media/hdphoto8.wdp"/><Relationship Id="rId14" Type="http://schemas.openxmlformats.org/officeDocument/2006/relationships/image" Target="../media/image190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jpeg"/><Relationship Id="rId3" Type="http://schemas.openxmlformats.org/officeDocument/2006/relationships/hyperlink" Target="https://vk.com/shvsigcgy2024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.png"/><Relationship Id="rId5" Type="http://schemas.openxmlformats.org/officeDocument/2006/relationships/hyperlink" Target="mailto:mgosgi-ped@mail.ru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mailto:mo_dmittechn@mosreg.ru" TargetMode="External"/><Relationship Id="rId9" Type="http://schemas.microsoft.com/office/2007/relationships/hdphoto" Target="../media/hdphoto8.wdp"/><Relationship Id="rId14" Type="http://schemas.openxmlformats.org/officeDocument/2006/relationships/image" Target="../media/image191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.jpeg"/><Relationship Id="rId3" Type="http://schemas.openxmlformats.org/officeDocument/2006/relationships/hyperlink" Target="https://vk.com/shvsigcgy2024" TargetMode="External"/><Relationship Id="rId7" Type="http://schemas.openxmlformats.org/officeDocument/2006/relationships/image" Target="../media/image9.png"/><Relationship Id="rId12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4.png"/><Relationship Id="rId5" Type="http://schemas.openxmlformats.org/officeDocument/2006/relationships/hyperlink" Target="mailto:mgosgi-ped@mail.ru" TargetMode="External"/><Relationship Id="rId10" Type="http://schemas.openxmlformats.org/officeDocument/2006/relationships/image" Target="../media/image30.jpeg"/><Relationship Id="rId4" Type="http://schemas.openxmlformats.org/officeDocument/2006/relationships/hyperlink" Target="mailto:mo_dmittechn@mosreg.ru" TargetMode="External"/><Relationship Id="rId9" Type="http://schemas.microsoft.com/office/2007/relationships/hdphoto" Target="../media/hdphoto8.wdp"/><Relationship Id="rId14" Type="http://schemas.openxmlformats.org/officeDocument/2006/relationships/image" Target="../media/image192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.png"/><Relationship Id="rId3" Type="http://schemas.openxmlformats.org/officeDocument/2006/relationships/hyperlink" Target="https://vk.com/shvsigcgy2024" TargetMode="External"/><Relationship Id="rId7" Type="http://schemas.openxmlformats.org/officeDocument/2006/relationships/image" Target="../media/image19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mo_agrartechn@mosreg.ru" TargetMode="External"/><Relationship Id="rId11" Type="http://schemas.openxmlformats.org/officeDocument/2006/relationships/image" Target="../media/image30.jpeg"/><Relationship Id="rId5" Type="http://schemas.openxmlformats.org/officeDocument/2006/relationships/hyperlink" Target="mailto:mo_dmittechn@mosreg.ru" TargetMode="External"/><Relationship Id="rId15" Type="http://schemas.openxmlformats.org/officeDocument/2006/relationships/image" Target="../media/image193.png"/><Relationship Id="rId10" Type="http://schemas.microsoft.com/office/2007/relationships/hdphoto" Target="../media/hdphoto8.wdp"/><Relationship Id="rId4" Type="http://schemas.openxmlformats.org/officeDocument/2006/relationships/hyperlink" Target="https://apt-mo.ru/" TargetMode="External"/><Relationship Id="rId9" Type="http://schemas.openxmlformats.org/officeDocument/2006/relationships/image" Target="../media/image28.png"/><Relationship Id="rId14" Type="http://schemas.openxmlformats.org/officeDocument/2006/relationships/image" Target="../media/image2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.png"/><Relationship Id="rId3" Type="http://schemas.openxmlformats.org/officeDocument/2006/relationships/hyperlink" Target="https://vk.com/shvsigcgy2024" TargetMode="External"/><Relationship Id="rId7" Type="http://schemas.openxmlformats.org/officeDocument/2006/relationships/image" Target="../media/image19.png"/><Relationship Id="rId12" Type="http://schemas.openxmlformats.org/officeDocument/2006/relationships/image" Target="../media/image19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viktoriy20.05@mail.ru" TargetMode="External"/><Relationship Id="rId11" Type="http://schemas.openxmlformats.org/officeDocument/2006/relationships/image" Target="../media/image30.jpeg"/><Relationship Id="rId5" Type="http://schemas.openxmlformats.org/officeDocument/2006/relationships/hyperlink" Target="mailto:mo_dmittechn@mosreg.ru" TargetMode="External"/><Relationship Id="rId15" Type="http://schemas.openxmlformats.org/officeDocument/2006/relationships/image" Target="../media/image2.jpeg"/><Relationship Id="rId10" Type="http://schemas.microsoft.com/office/2007/relationships/hdphoto" Target="../media/hdphoto8.wdp"/><Relationship Id="rId4" Type="http://schemas.openxmlformats.org/officeDocument/2006/relationships/hyperlink" Target="https://nogkolledzh.ru/" TargetMode="External"/><Relationship Id="rId9" Type="http://schemas.openxmlformats.org/officeDocument/2006/relationships/image" Target="../media/image28.png"/><Relationship Id="rId14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4.png"/><Relationship Id="rId3" Type="http://schemas.openxmlformats.org/officeDocument/2006/relationships/hyperlink" Target="https://vk.com/shvsigcgy2024" TargetMode="External"/><Relationship Id="rId7" Type="http://schemas.openxmlformats.org/officeDocument/2006/relationships/image" Target="../media/image19.png"/><Relationship Id="rId12" Type="http://schemas.openxmlformats.org/officeDocument/2006/relationships/image" Target="../media/image19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ani-maisa@mail.ru" TargetMode="External"/><Relationship Id="rId11" Type="http://schemas.openxmlformats.org/officeDocument/2006/relationships/image" Target="../media/image30.jpeg"/><Relationship Id="rId5" Type="http://schemas.openxmlformats.org/officeDocument/2006/relationships/hyperlink" Target="mailto:mo_dmittechn@mosreg.ru" TargetMode="External"/><Relationship Id="rId10" Type="http://schemas.microsoft.com/office/2007/relationships/hdphoto" Target="../media/hdphoto8.wdp"/><Relationship Id="rId4" Type="http://schemas.openxmlformats.org/officeDocument/2006/relationships/hyperlink" Target="https://edinenie.pro/" TargetMode="External"/><Relationship Id="rId9" Type="http://schemas.openxmlformats.org/officeDocument/2006/relationships/image" Target="../media/image28.png"/><Relationship Id="rId1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505214" y="209249"/>
            <a:ext cx="8796062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sz="44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  </a:t>
            </a:r>
            <a:r>
              <a:rPr lang="ru-RU" sz="2400" b="1" dirty="0">
                <a:solidFill>
                  <a:srgbClr val="672F09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ДОСТУПНЫХ ПРОФЕССИЙ </a:t>
            </a:r>
            <a:endParaRPr lang="en-US" sz="2400" b="1" dirty="0">
              <a:solidFill>
                <a:srgbClr val="672F09"/>
              </a:solidFill>
              <a:ea typeface="Yu Gothic UI Light" panose="020B0300000000000000" pitchFamily="34" charset="-128"/>
              <a:cs typeface="Calibri Light" panose="020F03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672F09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МОСКОВСКОЙ ОБЛАСТИ </a:t>
            </a:r>
          </a:p>
          <a:p>
            <a:pPr algn="ctr"/>
            <a:r>
              <a:rPr lang="en-US" sz="2400" b="1" dirty="0">
                <a:solidFill>
                  <a:srgbClr val="672F09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</a:t>
            </a:r>
            <a:r>
              <a:rPr lang="ru-RU" sz="2400" b="1" dirty="0">
                <a:solidFill>
                  <a:srgbClr val="672F09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ДЛЯ ЛИЦ </a:t>
            </a:r>
          </a:p>
          <a:p>
            <a:pPr algn="ctr"/>
            <a:r>
              <a:rPr lang="en-US" sz="2400" b="1" dirty="0">
                <a:solidFill>
                  <a:srgbClr val="672F09"/>
                </a:solidFill>
                <a:ea typeface="Yu Gothic UI Light"/>
                <a:cs typeface="Calibri Light"/>
              </a:rPr>
              <a:t>    </a:t>
            </a:r>
            <a:r>
              <a:rPr lang="ru-RU" sz="2400" b="1" dirty="0">
                <a:solidFill>
                  <a:srgbClr val="672F09"/>
                </a:solidFill>
                <a:ea typeface="Yu Gothic UI Light"/>
                <a:cs typeface="Calibri Light"/>
              </a:rPr>
              <a:t>С НАРУШЕНИЯМИ ИНТЕЛЛЕКТА 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a typeface="Yu Gothic UI Light"/>
                <a:cs typeface="Calibri Light"/>
              </a:rPr>
              <a:t>                                                </a:t>
            </a:r>
          </a:p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 </a:t>
            </a:r>
          </a:p>
        </p:txBody>
      </p:sp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DE931AC-D067-4914-9980-15C8091D56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674" y="209249"/>
            <a:ext cx="1301084" cy="13077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6DD66D-6D3C-48B6-89B3-EC5A6D970ED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3009" y="323658"/>
            <a:ext cx="1465341" cy="108606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F994D5-A550-444D-BDB3-A3DEA86182F0}"/>
              </a:ext>
            </a:extLst>
          </p:cNvPr>
          <p:cNvSpPr txBox="1"/>
          <p:nvPr/>
        </p:nvSpPr>
        <p:spPr>
          <a:xfrm>
            <a:off x="354639" y="2629609"/>
            <a:ext cx="57269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672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КОЛЛЕДЖИ ПОДМОСКОВЬЯ:                                                                                                                       </a:t>
            </a:r>
          </a:p>
          <a:p>
            <a:r>
              <a:rPr lang="ru-RU" sz="4800" b="1" dirty="0">
                <a:solidFill>
                  <a:srgbClr val="672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МАСТЕРСТВО                                    НАЧИНАЕТСЯ ЗДЕСЬ!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34857EA-0A01-4978-A3A0-888B9F9E10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773" y="2018571"/>
            <a:ext cx="3965944" cy="389583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B7AA47-3486-40DC-BD00-55E172DE55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859" y="152271"/>
            <a:ext cx="933564" cy="12574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00CF86-9597-4902-AFD0-AC1FCC34C084}"/>
              </a:ext>
            </a:extLst>
          </p:cNvPr>
          <p:cNvSpPr txBox="1"/>
          <p:nvPr/>
        </p:nvSpPr>
        <p:spPr>
          <a:xfrm>
            <a:off x="297859" y="6103455"/>
            <a:ext cx="126310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672F09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Приказ Министерства труда и социальной защиты Российской Федерации от 01.10.2024 №518 "Об утверждении методических рекомендаций по подбору рекомендуемых видов трудовой и профессиональной деятельности инвалидам с учетом нарушенных функций организма и ограничений их жизнедеятельности"</a:t>
            </a:r>
            <a:endParaRPr lang="ru-RU" sz="1100" dirty="0">
              <a:solidFill>
                <a:srgbClr val="672F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593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266087" y="200551"/>
            <a:ext cx="78212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  <a:r>
              <a:rPr lang="ru-RU" sz="2000" b="1" dirty="0">
                <a:solidFill>
                  <a:srgbClr val="672F09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АТЛАС ДОСТУПНЫХ ПРОФЕССИЙ </a:t>
            </a:r>
          </a:p>
          <a:p>
            <a:pPr algn="ctr"/>
            <a:r>
              <a:rPr lang="ru-RU" sz="2000" b="1" dirty="0">
                <a:solidFill>
                  <a:srgbClr val="672F09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МОСКОВСКОЙ ОБЛАСТИ ДЛЯ ЛИЦ </a:t>
            </a:r>
          </a:p>
          <a:p>
            <a:pPr algn="ctr"/>
            <a:r>
              <a:rPr lang="ru-RU" sz="2000" b="1" dirty="0">
                <a:solidFill>
                  <a:srgbClr val="672F09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С НАРУШЕНИЯМИ ИНТЕЛЛЕКТА                                                 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a typeface="Yu Gothic UI Light" panose="020B0300000000000000" pitchFamily="34" charset="-128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D2A5CA-2B0F-4CF1-9C7C-E2373D33FAD2}"/>
              </a:ext>
            </a:extLst>
          </p:cNvPr>
          <p:cNvSpPr txBox="1"/>
          <p:nvPr/>
        </p:nvSpPr>
        <p:spPr>
          <a:xfrm>
            <a:off x="0" y="3812050"/>
            <a:ext cx="12187750" cy="3251003"/>
          </a:xfrm>
          <a:prstGeom prst="rect">
            <a:avLst/>
          </a:prstGeom>
          <a:solidFill>
            <a:srgbClr val="EDDC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672F09"/>
                </a:solidFill>
              </a:rPr>
              <a:t>КАК ПОЛЬЗОВАТЬСЯ АТЛАСОМ</a:t>
            </a:r>
          </a:p>
          <a:p>
            <a:r>
              <a:rPr lang="ru-RU" sz="1100" b="1" dirty="0">
                <a:solidFill>
                  <a:srgbClr val="672F09"/>
                </a:solidFill>
                <a:latin typeface="Arial Black" panose="020B0A04020102020204" pitchFamily="34" charset="0"/>
              </a:rPr>
              <a:t>Значки и их расшифровка: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b="1" dirty="0">
                <a:solidFill>
                  <a:srgbClr val="672F09"/>
                </a:solidFill>
                <a:latin typeface="Arial Black" panose="020B0A04020102020204" pitchFamily="34" charset="0"/>
              </a:rPr>
              <a:t>Профессии</a:t>
            </a:r>
          </a:p>
          <a:p>
            <a:r>
              <a:rPr lang="ru-RU" sz="1100" dirty="0">
                <a:solidFill>
                  <a:srgbClr val="672F09"/>
                </a:solidFill>
              </a:rPr>
              <a:t>Атлас содержит актуальные региональные перечни востребованных профессий для лиц с интеллектуальными нарушениями</a:t>
            </a:r>
          </a:p>
          <a:p>
            <a:r>
              <a:rPr lang="ru-RU" sz="1100" dirty="0">
                <a:solidFill>
                  <a:srgbClr val="672F09"/>
                </a:solidFill>
              </a:rPr>
              <a:t>среднего профессионального образования с акцентом на подробное описание профессионально</a:t>
            </a:r>
          </a:p>
          <a:p>
            <a:r>
              <a:rPr lang="ru-RU" sz="1100" dirty="0">
                <a:solidFill>
                  <a:srgbClr val="672F09"/>
                </a:solidFill>
              </a:rPr>
              <a:t>важных навыков и качеств. Каждая профессия  имеет свой узнаваемый графический значок, упрощающий навигацию по Атласу</a:t>
            </a:r>
          </a:p>
          <a:p>
            <a:endParaRPr lang="ru-RU" sz="1100" b="1" dirty="0">
              <a:solidFill>
                <a:srgbClr val="672F09"/>
              </a:solidFill>
            </a:endParaRPr>
          </a:p>
          <a:p>
            <a:endParaRPr lang="ru-RU" sz="1100" b="1" dirty="0">
              <a:solidFill>
                <a:srgbClr val="672F09"/>
              </a:solidFill>
            </a:endParaRPr>
          </a:p>
          <a:p>
            <a:endParaRPr lang="ru-RU" sz="1200" b="1" dirty="0">
              <a:solidFill>
                <a:srgbClr val="672F09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rgbClr val="672F09"/>
                </a:solidFill>
                <a:latin typeface="Arial Black" panose="020B0A04020102020204" pitchFamily="34" charset="0"/>
              </a:rPr>
              <a:t>Доступная среда</a:t>
            </a:r>
          </a:p>
          <a:p>
            <a:r>
              <a:rPr lang="ru-RU" sz="1100" dirty="0">
                <a:solidFill>
                  <a:srgbClr val="672F09"/>
                </a:solidFill>
              </a:rPr>
              <a:t>Пиктограммы, размещенные на странице профессиональной образовательной организации, указывают на обеспечение условий доступности для лиц с </a:t>
            </a:r>
          </a:p>
          <a:p>
            <a:r>
              <a:rPr lang="ru-RU" sz="1100" dirty="0">
                <a:solidFill>
                  <a:srgbClr val="672F09"/>
                </a:solidFill>
              </a:rPr>
              <a:t>интеллектуальными нарушениями объектов и предоставляемых услуг в сфере образования для конкретной нозологической группы.</a:t>
            </a:r>
          </a:p>
          <a:p>
            <a:endParaRPr lang="ru-RU" sz="1200" dirty="0"/>
          </a:p>
          <a:p>
            <a:pPr>
              <a:lnSpc>
                <a:spcPct val="90000"/>
              </a:lnSpc>
            </a:pPr>
            <a:r>
              <a:rPr lang="ru-RU" sz="1200" dirty="0"/>
              <a:t>                                                                                                             </a:t>
            </a:r>
            <a:r>
              <a:rPr lang="ru-RU" sz="800" dirty="0"/>
              <a:t>интеллектуальные </a:t>
            </a:r>
          </a:p>
          <a:p>
            <a:pPr>
              <a:lnSpc>
                <a:spcPct val="90000"/>
              </a:lnSpc>
            </a:pPr>
            <a:r>
              <a:rPr lang="ru-RU" sz="800" dirty="0"/>
              <a:t>                                                                                                                                                                           нарушения</a:t>
            </a: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45D616C2-D63A-43B1-A4EE-AAA884D2115D}"/>
              </a:ext>
            </a:extLst>
          </p:cNvPr>
          <p:cNvSpPr/>
          <p:nvPr/>
        </p:nvSpPr>
        <p:spPr>
          <a:xfrm>
            <a:off x="272109" y="2258758"/>
            <a:ext cx="1620483" cy="1347520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Ориентир в выборе профессии и направлении учебы</a:t>
            </a: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D23280E6-C2D2-4232-875E-C28FA4CA9B57}"/>
              </a:ext>
            </a:extLst>
          </p:cNvPr>
          <p:cNvSpPr/>
          <p:nvPr/>
        </p:nvSpPr>
        <p:spPr>
          <a:xfrm>
            <a:off x="334532" y="1439770"/>
            <a:ext cx="1233315" cy="742223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Для учащихся старших классов</a:t>
            </a: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C4B47AED-CB74-4147-AFC0-4CF69B809162}"/>
              </a:ext>
            </a:extLst>
          </p:cNvPr>
          <p:cNvSpPr/>
          <p:nvPr/>
        </p:nvSpPr>
        <p:spPr>
          <a:xfrm>
            <a:off x="2167110" y="1432118"/>
            <a:ext cx="1395323" cy="718463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Для родителей будущего абитуриента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6DD4A906-2307-4FC6-B26F-E4D0E65C04BB}"/>
              </a:ext>
            </a:extLst>
          </p:cNvPr>
          <p:cNvSpPr/>
          <p:nvPr/>
        </p:nvSpPr>
        <p:spPr>
          <a:xfrm>
            <a:off x="1954373" y="2249880"/>
            <a:ext cx="2315003" cy="1363837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Инструмент планирования обучения и карьеры. Понимание структуры</a:t>
            </a:r>
          </a:p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рынка труда и региональной системы профессионального образования</a:t>
            </a:r>
          </a:p>
        </p:txBody>
      </p:sp>
      <p:sp>
        <p:nvSpPr>
          <p:cNvPr id="42" name="Прямоугольник: скругленные углы 41">
            <a:extLst>
              <a:ext uri="{FF2B5EF4-FFF2-40B4-BE49-F238E27FC236}">
                <a16:creationId xmlns:a16="http://schemas.microsoft.com/office/drawing/2014/main" id="{055910BF-5DFA-44D5-9F33-929EDFBF72C8}"/>
              </a:ext>
            </a:extLst>
          </p:cNvPr>
          <p:cNvSpPr/>
          <p:nvPr/>
        </p:nvSpPr>
        <p:spPr>
          <a:xfrm>
            <a:off x="4442620" y="1439770"/>
            <a:ext cx="1425247" cy="711241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Для исполнительных                               органов власти</a:t>
            </a: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4756C9D1-3B92-4B51-B3D6-17BFE6335629}"/>
              </a:ext>
            </a:extLst>
          </p:cNvPr>
          <p:cNvSpPr/>
          <p:nvPr/>
        </p:nvSpPr>
        <p:spPr>
          <a:xfrm>
            <a:off x="4359976" y="2280151"/>
            <a:ext cx="2286713" cy="1355753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672F09"/>
                </a:solidFill>
                <a:effectLst/>
                <a:uLnTx/>
                <a:uFillTx/>
                <a:latin typeface="Arial Black" panose="020B0A04020102020204" pitchFamily="34" charset="0"/>
              </a:rPr>
              <a:t>Стратегический инструмент регулирования экономики через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672F09"/>
                </a:solidFill>
                <a:effectLst/>
                <a:uLnTx/>
                <a:uFillTx/>
                <a:latin typeface="Arial Black" panose="020B0A04020102020204" pitchFamily="34" charset="0"/>
              </a:rPr>
              <a:t>прогнозирование потребности региона в компетенциях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9D5ADDC8-176E-4B89-AEE0-EB22A81A9F92}"/>
              </a:ext>
            </a:extLst>
          </p:cNvPr>
          <p:cNvSpPr/>
          <p:nvPr/>
        </p:nvSpPr>
        <p:spPr>
          <a:xfrm>
            <a:off x="9251182" y="1440172"/>
            <a:ext cx="1616748" cy="732226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Для работодателей (компаний, предпринимателей)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4CE34234-55A9-4D7E-B9AD-ECD6B30A99C6}"/>
              </a:ext>
            </a:extLst>
          </p:cNvPr>
          <p:cNvSpPr/>
          <p:nvPr/>
        </p:nvSpPr>
        <p:spPr>
          <a:xfrm>
            <a:off x="9142794" y="2289782"/>
            <a:ext cx="2777097" cy="1312508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Инструмент повышения производительности труда и эффективности</a:t>
            </a:r>
          </a:p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использования человеческого капитала в бизнес-процессах</a:t>
            </a:r>
          </a:p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за счет привлечения высокопрофессиональных работников</a:t>
            </a:r>
          </a:p>
        </p:txBody>
      </p:sp>
      <p:sp>
        <p:nvSpPr>
          <p:cNvPr id="50" name="Прямоугольник: скругленные углы 49">
            <a:extLst>
              <a:ext uri="{FF2B5EF4-FFF2-40B4-BE49-F238E27FC236}">
                <a16:creationId xmlns:a16="http://schemas.microsoft.com/office/drawing/2014/main" id="{0B24C25B-EF70-4D0A-B030-2E6831A2CD33}"/>
              </a:ext>
            </a:extLst>
          </p:cNvPr>
          <p:cNvSpPr/>
          <p:nvPr/>
        </p:nvSpPr>
        <p:spPr>
          <a:xfrm>
            <a:off x="6754247" y="1432118"/>
            <a:ext cx="1616748" cy="711241"/>
          </a:xfrm>
          <a:prstGeom prst="roundRect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srgbClr val="672F09"/>
                </a:solidFill>
                <a:effectLst/>
                <a:uLnTx/>
                <a:uFillTx/>
                <a:latin typeface="Arial Black" panose="020B0A04020102020204" pitchFamily="34" charset="0"/>
              </a:rPr>
              <a:t>Для выпускников профессиональных образовательных организаций</a:t>
            </a:r>
          </a:p>
        </p:txBody>
      </p:sp>
      <p:sp>
        <p:nvSpPr>
          <p:cNvPr id="51" name="Прямоугольник: скругленные углы 50">
            <a:extLst>
              <a:ext uri="{FF2B5EF4-FFF2-40B4-BE49-F238E27FC236}">
                <a16:creationId xmlns:a16="http://schemas.microsoft.com/office/drawing/2014/main" id="{9FEA71FE-C75B-4869-B272-F98834B3D995}"/>
              </a:ext>
            </a:extLst>
          </p:cNvPr>
          <p:cNvSpPr/>
          <p:nvPr/>
        </p:nvSpPr>
        <p:spPr>
          <a:xfrm>
            <a:off x="6754247" y="2258040"/>
            <a:ext cx="2286713" cy="1347519"/>
          </a:xfrm>
          <a:prstGeom prst="roundRect">
            <a:avLst/>
          </a:prstGeom>
          <a:solidFill>
            <a:srgbClr val="EDDCAD"/>
          </a:solidFill>
          <a:ln>
            <a:solidFill>
              <a:srgbClr val="E9D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900" dirty="0">
                <a:solidFill>
                  <a:srgbClr val="672F09"/>
                </a:solidFill>
                <a:latin typeface="Arial Black" panose="020B0A04020102020204" pitchFamily="34" charset="0"/>
              </a:rPr>
              <a:t>Путеводитель в мир перспективных вакансий и знакомство с потенциальными работодателями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14CB7789-4924-44A8-A0B9-D1DAF1B405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91" y="4998356"/>
            <a:ext cx="5015159" cy="419471"/>
          </a:xfrm>
          <a:prstGeom prst="rect">
            <a:avLst/>
          </a:prstGeom>
          <a:solidFill>
            <a:srgbClr val="E9D25C"/>
          </a:solidFill>
        </p:spPr>
      </p:pic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234088F3-F57B-4E13-A8D3-6B669BD9C838}"/>
              </a:ext>
            </a:extLst>
          </p:cNvPr>
          <p:cNvSpPr/>
          <p:nvPr/>
        </p:nvSpPr>
        <p:spPr>
          <a:xfrm>
            <a:off x="491046" y="2126680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337"/>
          <a:stretch/>
        </p:blipFill>
        <p:spPr>
          <a:xfrm>
            <a:off x="334532" y="6111103"/>
            <a:ext cx="3242961" cy="633871"/>
          </a:xfrm>
          <a:prstGeom prst="rect">
            <a:avLst/>
          </a:prstGeom>
          <a:solidFill>
            <a:srgbClr val="E9D35B"/>
          </a:solidFill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DEA6D3E-0E82-47E3-B500-D2EE2934DD89}"/>
              </a:ext>
            </a:extLst>
          </p:cNvPr>
          <p:cNvSpPr/>
          <p:nvPr/>
        </p:nvSpPr>
        <p:spPr>
          <a:xfrm>
            <a:off x="3577493" y="6111103"/>
            <a:ext cx="1794857" cy="633871"/>
          </a:xfrm>
          <a:prstGeom prst="rect">
            <a:avLst/>
          </a:prstGeom>
          <a:solidFill>
            <a:srgbClr val="E9D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7A8C91B-9C46-4B6A-AB5C-593D45CFF4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95" r="22553"/>
          <a:stretch/>
        </p:blipFill>
        <p:spPr>
          <a:xfrm>
            <a:off x="3473056" y="6224129"/>
            <a:ext cx="438969" cy="6338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EF41C5-9078-4E59-A61C-AE6091B9F91F}"/>
              </a:ext>
            </a:extLst>
          </p:cNvPr>
          <p:cNvSpPr txBox="1"/>
          <p:nvPr/>
        </p:nvSpPr>
        <p:spPr>
          <a:xfrm>
            <a:off x="3823574" y="6310913"/>
            <a:ext cx="26633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/>
              <a:t>нарушения интеллекта</a:t>
            </a:r>
          </a:p>
        </p:txBody>
      </p:sp>
      <p:sp>
        <p:nvSpPr>
          <p:cNvPr id="29" name="Стрелка: вниз 28">
            <a:extLst>
              <a:ext uri="{FF2B5EF4-FFF2-40B4-BE49-F238E27FC236}">
                <a16:creationId xmlns:a16="http://schemas.microsoft.com/office/drawing/2014/main" id="{F90F6668-3D99-4A1D-90B2-1F3BDA354C41}"/>
              </a:ext>
            </a:extLst>
          </p:cNvPr>
          <p:cNvSpPr/>
          <p:nvPr/>
        </p:nvSpPr>
        <p:spPr>
          <a:xfrm>
            <a:off x="2314334" y="2117357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0" name="Стрелка: вниз 29">
            <a:extLst>
              <a:ext uri="{FF2B5EF4-FFF2-40B4-BE49-F238E27FC236}">
                <a16:creationId xmlns:a16="http://schemas.microsoft.com/office/drawing/2014/main" id="{B4A5969B-74C3-4A29-9AAC-0AE5DCA70A54}"/>
              </a:ext>
            </a:extLst>
          </p:cNvPr>
          <p:cNvSpPr/>
          <p:nvPr/>
        </p:nvSpPr>
        <p:spPr>
          <a:xfrm>
            <a:off x="4564155" y="2126680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1" name="Стрелка: вниз 30">
            <a:extLst>
              <a:ext uri="{FF2B5EF4-FFF2-40B4-BE49-F238E27FC236}">
                <a16:creationId xmlns:a16="http://schemas.microsoft.com/office/drawing/2014/main" id="{3F6581F2-54C9-47FC-AF4C-E002694AC3CF}"/>
              </a:ext>
            </a:extLst>
          </p:cNvPr>
          <p:cNvSpPr/>
          <p:nvPr/>
        </p:nvSpPr>
        <p:spPr>
          <a:xfrm>
            <a:off x="6907668" y="2117357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34" name="Стрелка: вниз 33">
            <a:extLst>
              <a:ext uri="{FF2B5EF4-FFF2-40B4-BE49-F238E27FC236}">
                <a16:creationId xmlns:a16="http://schemas.microsoft.com/office/drawing/2014/main" id="{3170BCE4-0912-4C85-8311-974044C17F0F}"/>
              </a:ext>
            </a:extLst>
          </p:cNvPr>
          <p:cNvSpPr/>
          <p:nvPr/>
        </p:nvSpPr>
        <p:spPr>
          <a:xfrm>
            <a:off x="9424952" y="2117879"/>
            <a:ext cx="117800" cy="123826"/>
          </a:xfrm>
          <a:prstGeom prst="downArrow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23E8591E-60B7-4BEF-AC53-C50171B56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36" name="Рисунок 35" descr="Log1_1_2">
            <a:extLst>
              <a:ext uri="{FF2B5EF4-FFF2-40B4-BE49-F238E27FC236}">
                <a16:creationId xmlns:a16="http://schemas.microsoft.com/office/drawing/2014/main" id="{58BE9999-7DD4-4FB8-983A-7733E8BDE21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8DA576D-178D-46ED-9BFF-BC1AD981AA9C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538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E25D0B89-FAC2-4D11-B5AB-2CFE5FEB98D9}"/>
              </a:ext>
            </a:extLst>
          </p:cNvPr>
          <p:cNvSpPr txBox="1"/>
          <p:nvPr/>
        </p:nvSpPr>
        <p:spPr>
          <a:xfrm>
            <a:off x="3943576" y="1121777"/>
            <a:ext cx="2546184" cy="54476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endParaRPr lang="ru-RU" sz="1200" b="1" u="sng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БПОО – 80,37%</a:t>
            </a:r>
            <a:r>
              <a:rPr lang="en-US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80,03 %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80,09 %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80,93 %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81,32%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ru-RU" sz="12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843C0C"/>
                </a:solidFill>
              </a:rPr>
              <a:t>79,47 %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C2A18A7-54BB-4D3B-B1A0-D62716B23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33" y="1626415"/>
            <a:ext cx="1174568" cy="80929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D9C43CA-F3D7-47D0-80BA-B6CF593D5244}"/>
              </a:ext>
            </a:extLst>
          </p:cNvPr>
          <p:cNvSpPr txBox="1"/>
          <p:nvPr/>
        </p:nvSpPr>
        <p:spPr>
          <a:xfrm>
            <a:off x="1410367" y="1287426"/>
            <a:ext cx="101329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0" dirty="0">
                <a:solidFill>
                  <a:srgbClr val="672F0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АТЛАС- </a:t>
            </a:r>
            <a:r>
              <a:rPr lang="ru-RU" sz="1400" b="1" dirty="0">
                <a:solidFill>
                  <a:srgbClr val="672F0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1400" b="1" i="0" dirty="0">
                <a:solidFill>
                  <a:srgbClr val="672F0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утеводитель познакомит с перечнем профессий/специальностей СПО в Московской  области для лиц с инвалидностью и ОВЗ и поможет найти свое место в профессиональном сообществе</a:t>
            </a:r>
            <a:endParaRPr lang="ru-RU" sz="1400" b="1" dirty="0">
              <a:solidFill>
                <a:srgbClr val="672F0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40E8255-7B8E-4EF8-967C-AE190E76ACC3}"/>
              </a:ext>
            </a:extLst>
          </p:cNvPr>
          <p:cNvSpPr txBox="1"/>
          <p:nvPr/>
        </p:nvSpPr>
        <p:spPr>
          <a:xfrm>
            <a:off x="3166557" y="13541"/>
            <a:ext cx="585888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672F0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СОДЕРЖАНИЕ РЕГИОНАЛЬНОГО АТЛАСА ДОСТУПНЫХ ПРОФЕССИЙ ПРОФЕССИОНАЛЬНОГО ОБУЧЕНИЯ ДЛЯ ЛИЦ С НАРУШЕНИЯМИ ИНТЕЛЛЕКТА </a:t>
            </a:r>
            <a:endParaRPr lang="ru-RU" sz="2000" dirty="0">
              <a:solidFill>
                <a:srgbClr val="672F0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56762" y="2881178"/>
            <a:ext cx="305652" cy="297308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18" y="3231286"/>
            <a:ext cx="366540" cy="366540"/>
          </a:xfrm>
          <a:prstGeom prst="rect">
            <a:avLst/>
          </a:prstGeom>
          <a:noFill/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62" y="3650626"/>
            <a:ext cx="299568" cy="299568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64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45" y="4091435"/>
            <a:ext cx="299568" cy="299568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53" y="4535716"/>
            <a:ext cx="366540" cy="366540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558CE55-49A5-424E-8354-2E51E95A984D}"/>
              </a:ext>
            </a:extLst>
          </p:cNvPr>
          <p:cNvSpPr txBox="1"/>
          <p:nvPr/>
        </p:nvSpPr>
        <p:spPr>
          <a:xfrm>
            <a:off x="6166089" y="2231003"/>
            <a:ext cx="2753850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200" u="sng" dirty="0">
              <a:solidFill>
                <a:srgbClr val="0070C0"/>
              </a:solidFill>
              <a:latin typeface="Calibri" panose="020F0502020204030204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200" b="0" i="0" u="sng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РУМЦ СПО – 82,46%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72,94 %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lang="ru-RU" sz="1200" b="1" u="sng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76,32  %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200" b="1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74,71 %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74,03 %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ru-RU" sz="1200" b="1" i="0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73,49 %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lang="ru-RU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6912879" y="1461788"/>
            <a:ext cx="341015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i="0" dirty="0">
                <a:solidFill>
                  <a:srgbClr val="672F09"/>
                </a:solidFill>
              </a:rPr>
              <a:t>Ресурсный учебно-методический центр  </a:t>
            </a:r>
            <a:r>
              <a:rPr lang="ru-RU" sz="1100" i="0" dirty="0">
                <a:solidFill>
                  <a:srgbClr val="672F09"/>
                </a:solidFill>
              </a:rPr>
              <a:t>                                            </a:t>
            </a:r>
            <a:r>
              <a:rPr lang="ru-RU" sz="1100" b="1" i="0" dirty="0">
                <a:solidFill>
                  <a:srgbClr val="672F09"/>
                </a:solidFill>
                <a:effectLst/>
              </a:rPr>
              <a:t>Государственного автономного профессионального</a:t>
            </a:r>
          </a:p>
          <a:p>
            <a:r>
              <a:rPr lang="ru-RU" sz="1100" b="1" i="0" dirty="0">
                <a:solidFill>
                  <a:srgbClr val="672F09"/>
                </a:solidFill>
                <a:effectLst/>
              </a:rPr>
              <a:t>образовательного учреждения</a:t>
            </a:r>
            <a:r>
              <a:rPr lang="ru-RU" sz="1100" b="1" dirty="0">
                <a:solidFill>
                  <a:srgbClr val="672F09"/>
                </a:solidFill>
              </a:rPr>
              <a:t> </a:t>
            </a:r>
            <a:r>
              <a:rPr lang="ru-RU" sz="1100" b="1" i="0" dirty="0">
                <a:solidFill>
                  <a:srgbClr val="672F09"/>
                </a:solidFill>
                <a:effectLst/>
              </a:rPr>
              <a:t>Калужской области «Калужский колледж сервиса и дизайна» (присоединён к Московской области)</a:t>
            </a:r>
          </a:p>
          <a:p>
            <a:r>
              <a:rPr lang="ru-RU" sz="1200" b="1" i="0" dirty="0">
                <a:solidFill>
                  <a:srgbClr val="672F09"/>
                </a:solidFill>
              </a:rPr>
              <a:t> </a:t>
            </a:r>
            <a:endParaRPr lang="ru-RU" sz="1200" dirty="0">
              <a:solidFill>
                <a:srgbClr val="672F09"/>
              </a:solidFill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522" y="4771399"/>
            <a:ext cx="345619" cy="29335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455" y="5160171"/>
            <a:ext cx="341637" cy="25009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637" y="5510563"/>
            <a:ext cx="338037" cy="3068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037" y="6313111"/>
            <a:ext cx="338037" cy="3109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8037" y="5940594"/>
            <a:ext cx="341637" cy="2662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DC878827-F4D3-4A1C-8714-82134A300AB7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278230" y="1791871"/>
            <a:ext cx="1239697" cy="826465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1913770" y="1616993"/>
            <a:ext cx="2618734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672F09"/>
                </a:solidFill>
              </a:rPr>
              <a:t>Московская область</a:t>
            </a:r>
          </a:p>
          <a:p>
            <a:r>
              <a:rPr lang="ru-RU" sz="1100" b="1" dirty="0">
                <a:solidFill>
                  <a:srgbClr val="672F09"/>
                </a:solidFill>
              </a:rPr>
              <a:t>Базовая профессиональная образовательная организация                                                                                                                                                                                                                      инклюзивного профессионального образования                                                                                                                                                                                                                                                                      Московской области ГАПОУ МО «Подмосковный колледж «Энергия» 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4994203" y="902053"/>
            <a:ext cx="2965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1166111" y="2854189"/>
            <a:ext cx="2952750" cy="1938992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r>
              <a:rPr lang="ru-RU" sz="1200" b="1" u="sng" dirty="0">
                <a:solidFill>
                  <a:srgbClr val="672F09"/>
                </a:solidFill>
                <a:ea typeface="Calibri"/>
                <a:cs typeface="Calibri"/>
              </a:rPr>
              <a:t>143969, Московская область, </a:t>
            </a:r>
            <a:r>
              <a:rPr lang="ru-RU" sz="1200" b="1" u="sng" dirty="0" err="1">
                <a:solidFill>
                  <a:srgbClr val="672F09"/>
                </a:solidFill>
                <a:ea typeface="Calibri"/>
                <a:cs typeface="Calibri"/>
              </a:rPr>
              <a:t>г.о</a:t>
            </a:r>
            <a:r>
              <a:rPr lang="ru-RU" sz="1200" b="1" u="sng" dirty="0">
                <a:solidFill>
                  <a:srgbClr val="672F09"/>
                </a:solidFill>
                <a:ea typeface="Calibri"/>
                <a:cs typeface="Calibri"/>
              </a:rPr>
              <a:t>. Реутов,                                                                                                                                                                                                                                                       Юбилейный пр-т, д.58</a:t>
            </a:r>
            <a:endParaRPr lang="ru-RU" dirty="0"/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1200" u="sng" dirty="0">
              <a:solidFill>
                <a:srgbClr val="672F09"/>
              </a:solidFill>
            </a:endParaRPr>
          </a:p>
          <a:p>
            <a:r>
              <a:rPr lang="ru-RU" sz="1200" b="1" u="sng" dirty="0">
                <a:solidFill>
                  <a:srgbClr val="672F09"/>
                </a:solidFill>
              </a:rPr>
              <a:t>+7(495) 249-24-50    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    </a:t>
            </a:r>
          </a:p>
          <a:p>
            <a:r>
              <a:rPr lang="ru-RU" sz="1200" b="1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https://bpoo.energypk.ru</a:t>
            </a:r>
            <a:endParaRPr lang="ru-RU" sz="1200" b="1" dirty="0">
              <a:solidFill>
                <a:srgbClr val="843C0C"/>
              </a:solidFill>
            </a:endParaRPr>
          </a:p>
          <a:p>
            <a:endParaRPr lang="ru-RU" sz="1200" b="1" dirty="0">
              <a:solidFill>
                <a:srgbClr val="672F09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672F09"/>
                </a:solidFill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672F09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672F09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mo_energy_bpoo@mosreg.ru</a:t>
            </a:r>
            <a:r>
              <a:rPr kumimoji="0" lang="ru-RU" sz="1200" b="1" i="0" strike="noStrike" kern="1200" cap="none" spc="0" normalizeH="0" baseline="0" noProof="0" dirty="0">
                <a:ln>
                  <a:noFill/>
                </a:ln>
                <a:solidFill>
                  <a:srgbClr val="672F09"/>
                </a:solidFill>
                <a:effectLst/>
                <a:uLnTx/>
                <a:uFillTx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endParaRPr lang="ru-RU" sz="1200" b="1" dirty="0">
              <a:solidFill>
                <a:srgbClr val="672F09"/>
              </a:solidFill>
            </a:endParaRPr>
          </a:p>
          <a:p>
            <a:r>
              <a:rPr lang="ru-RU" sz="1200" b="1" dirty="0">
                <a:solidFill>
                  <a:srgbClr val="672F09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https://vk.com/bpoo_energypk</a:t>
            </a:r>
            <a:endParaRPr lang="ru-RU" sz="1200" b="1" dirty="0">
              <a:solidFill>
                <a:srgbClr val="672F09"/>
              </a:solidFill>
            </a:endParaRPr>
          </a:p>
        </p:txBody>
      </p:sp>
      <p:sp>
        <p:nvSpPr>
          <p:cNvPr id="79" name="Прямоугольник 78"/>
          <p:cNvSpPr/>
          <p:nvPr/>
        </p:nvSpPr>
        <p:spPr>
          <a:xfrm>
            <a:off x="8742633" y="2739045"/>
            <a:ext cx="34101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1200" b="1" u="sng" dirty="0">
                <a:solidFill>
                  <a:srgbClr val="672F09"/>
                </a:solidFill>
              </a:rPr>
              <a:t>248012, Российская Федерация,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672F09"/>
                </a:solidFill>
              </a:rPr>
              <a:t>Центральный федеральный округ, </a:t>
            </a:r>
          </a:p>
          <a:p>
            <a:pPr lvl="0">
              <a:defRPr/>
            </a:pPr>
            <a:r>
              <a:rPr lang="ru-RU" sz="1200" b="1" u="sng" dirty="0">
                <a:solidFill>
                  <a:srgbClr val="672F09"/>
                </a:solidFill>
              </a:rPr>
              <a:t>Калужская область. г. Калуга, ул. </a:t>
            </a:r>
            <a:r>
              <a:rPr lang="ru-RU" sz="1200" b="1" u="sng" dirty="0" err="1">
                <a:solidFill>
                  <a:srgbClr val="672F09"/>
                </a:solidFill>
              </a:rPr>
              <a:t>Кубяка</a:t>
            </a:r>
            <a:r>
              <a:rPr lang="ru-RU" sz="1200" b="1" u="sng" dirty="0">
                <a:solidFill>
                  <a:srgbClr val="672F09"/>
                </a:solidFill>
              </a:rPr>
              <a:t>, 1</a:t>
            </a:r>
          </a:p>
          <a:p>
            <a:pPr lvl="0">
              <a:defRPr/>
            </a:pPr>
            <a:endParaRPr lang="ru-RU" sz="1200" b="1" dirty="0">
              <a:solidFill>
                <a:srgbClr val="672F09"/>
              </a:solidFill>
            </a:endParaRPr>
          </a:p>
          <a:p>
            <a:pPr lvl="0">
              <a:defRPr/>
            </a:pPr>
            <a:r>
              <a:rPr lang="ru-RU" sz="1200" b="1" dirty="0">
                <a:solidFill>
                  <a:srgbClr val="672F09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+7 (961) 122-21-91</a:t>
            </a:r>
            <a:endParaRPr lang="ru-RU" sz="1200" b="1" dirty="0">
              <a:solidFill>
                <a:srgbClr val="672F09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672F09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672F09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http://kksd.edusite.ru/</a:t>
            </a:r>
            <a:endParaRPr lang="ru-RU" sz="1200" b="1" u="sng" dirty="0">
              <a:solidFill>
                <a:srgbClr val="672F09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672F09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672F09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college_service@adm.kaluga.ru</a:t>
            </a:r>
            <a:endParaRPr lang="ru-RU" sz="1200" b="1" u="sng" dirty="0">
              <a:solidFill>
                <a:srgbClr val="672F09"/>
              </a:solidFill>
            </a:endParaRPr>
          </a:p>
          <a:p>
            <a:pPr lvl="0">
              <a:defRPr/>
            </a:pPr>
            <a:endParaRPr lang="ru-RU" sz="1200" b="1" dirty="0">
              <a:solidFill>
                <a:srgbClr val="672F09"/>
              </a:solidFill>
            </a:endParaRPr>
          </a:p>
          <a:p>
            <a:pPr lvl="0">
              <a:defRPr/>
            </a:pPr>
            <a:r>
              <a:rPr lang="ru-RU" sz="1200" b="1" u="sng" dirty="0">
                <a:solidFill>
                  <a:srgbClr val="672F09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https://vk.com/public209229541</a:t>
            </a:r>
            <a:endParaRPr lang="ru-RU" sz="1200" b="1" u="sng" dirty="0">
              <a:solidFill>
                <a:srgbClr val="672F09"/>
              </a:solidFill>
            </a:endParaRPr>
          </a:p>
        </p:txBody>
      </p:sp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420892" y="2767813"/>
            <a:ext cx="311960" cy="31196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935" y="3284863"/>
            <a:ext cx="366539" cy="366539"/>
          </a:xfrm>
          <a:prstGeom prst="rect">
            <a:avLst/>
          </a:prstGeom>
          <a:noFill/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821" y="3741508"/>
            <a:ext cx="302845" cy="302845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687" y="4182417"/>
            <a:ext cx="315114" cy="315114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199" y="4569886"/>
            <a:ext cx="365172" cy="365172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250BCD54-C733-4B9F-BF06-708A5F7C4DE2}"/>
              </a:ext>
            </a:extLst>
          </p:cNvPr>
          <p:cNvSpPr txBox="1"/>
          <p:nvPr/>
        </p:nvSpPr>
        <p:spPr>
          <a:xfrm flipH="1">
            <a:off x="17293739" y="1213462"/>
            <a:ext cx="29652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i="0" dirty="0">
              <a:solidFill>
                <a:schemeClr val="tx2"/>
              </a:solidFill>
            </a:endParaRPr>
          </a:p>
          <a:p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Московская область</a:t>
            </a:r>
            <a:endParaRPr lang="ru-RU" sz="1200" b="1" i="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i="0" dirty="0">
                <a:solidFill>
                  <a:schemeClr val="accent5">
                    <a:lumMod val="50000"/>
                  </a:schemeClr>
                </a:solidFill>
              </a:rPr>
              <a:t>Ресурсный </a:t>
            </a:r>
            <a:r>
              <a:rPr lang="ru-RU" sz="1200" b="1" i="0">
                <a:solidFill>
                  <a:schemeClr val="accent5">
                    <a:lumMod val="50000"/>
                  </a:schemeClr>
                </a:solidFill>
              </a:rPr>
              <a:t>учебно-методический центр</a:t>
            </a:r>
          </a:p>
          <a:p>
            <a:r>
              <a:rPr lang="ru-RU" sz="1200" b="1">
                <a:solidFill>
                  <a:schemeClr val="accent5">
                    <a:lumMod val="50000"/>
                  </a:schemeClr>
                </a:solidFill>
              </a:rPr>
              <a:t>Московской области 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3908224" y="2512755"/>
            <a:ext cx="29527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200" u="sng" dirty="0">
              <a:solidFill>
                <a:srgbClr val="0070C0"/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1200" b="1" dirty="0">
              <a:solidFill>
                <a:schemeClr val="accent1">
                  <a:lumMod val="75000"/>
                </a:schemeClr>
              </a:solidFill>
              <a:hlinkClick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b="1" dirty="0">
                <a:solidFill>
                  <a:schemeClr val="accent1">
                    <a:lumMod val="75000"/>
                  </a:schemeClr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200" b="1" dirty="0">
              <a:solidFill>
                <a:srgbClr val="0070C0"/>
              </a:solidFill>
            </a:endParaRPr>
          </a:p>
        </p:txBody>
      </p:sp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9B7656A7-3CFD-43D0-BF3A-BC01A889863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686" y="4774617"/>
            <a:ext cx="338037" cy="286922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EF985A14-B6D6-4662-B433-C04F7CB034D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843" y="5153144"/>
            <a:ext cx="341637" cy="25009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568E8734-0DB8-4C77-B982-501A9C1E574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417" y="5494840"/>
            <a:ext cx="338037" cy="3068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1AD0806B-11B4-4F6B-927C-87E7476EE78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grayscl/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443" y="6267308"/>
            <a:ext cx="338037" cy="31099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7747675-B588-46BA-B802-F36AAD8C978C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3843" y="5905130"/>
            <a:ext cx="341637" cy="26621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13DC2D6-E37A-478A-9647-894CBA9467A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1" name="Рисунок 50" descr="Log1_1_2">
            <a:extLst>
              <a:ext uri="{FF2B5EF4-FFF2-40B4-BE49-F238E27FC236}">
                <a16:creationId xmlns:a16="http://schemas.microsoft.com/office/drawing/2014/main" id="{C2F07E99-741A-4565-9D2C-DACFDFC64D9B}"/>
              </a:ext>
            </a:extLst>
          </p:cNvPr>
          <p:cNvPicPr/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AE5A5E2E-EE29-4F82-93B3-53E5FBB69C32}"/>
              </a:ext>
            </a:extLst>
          </p:cNvPr>
          <p:cNvPicPr/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2605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565144" y="98946"/>
            <a:ext cx="81408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                             РЕАЛИЗУЮЩИХ  ПРОГРАММЫ  ПРОФЕССИОНАЛЬНОГО ОБУЧЕНИЯ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ЛИЦ  С НАРУШЕНИЯМИ ИНТЕЛЛЕКТА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324152" y="1069999"/>
            <a:ext cx="5152598" cy="1862048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dirty="0">
                <a:solidFill>
                  <a:srgbClr val="843C0C"/>
                </a:solidFill>
              </a:rPr>
              <a:t> 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«Егорьевский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140304, Московская область, г. Егорьевск, проспект Ленина д.3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https://xn--90adedahlihclausyr3a.xn--p1ai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https://vk.com/tehnikum_epet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en-US" sz="1100" b="1" u="sng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+7 (496) 403-04-71 </a:t>
            </a:r>
            <a:endParaRPr lang="en-US" sz="1100" b="1" u="sng" dirty="0">
              <a:solidFill>
                <a:srgbClr val="843C0C"/>
              </a:solidFill>
            </a:endParaRPr>
          </a:p>
          <a:p>
            <a:pPr lvl="0"/>
            <a:r>
              <a:rPr lang="ru-RU" sz="1100" b="1" dirty="0">
                <a:solidFill>
                  <a:srgbClr val="843C0C"/>
                </a:solidFill>
              </a:rPr>
              <a:t>    :  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mo_gapouegor@mosreg.ru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                                                  </a:t>
            </a:r>
          </a:p>
          <a:p>
            <a:r>
              <a:rPr lang="ru-RU" sz="1400" b="1" dirty="0">
                <a:solidFill>
                  <a:srgbClr val="843C0C"/>
                </a:solidFill>
              </a:rPr>
              <a:t>                                      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en-US" sz="1400" dirty="0">
              <a:solidFill>
                <a:srgbClr val="843C0C"/>
              </a:solidFill>
            </a:endParaRPr>
          </a:p>
          <a:p>
            <a:endParaRPr lang="ru-RU" sz="14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- 84,32</a:t>
            </a:r>
            <a:endParaRPr lang="ru-RU" sz="1100" dirty="0">
              <a:solidFill>
                <a:srgbClr val="843C0C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912388" y="4902522"/>
            <a:ext cx="5683222" cy="1846659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«Дмитровский техникум»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rgbClr val="843C0C"/>
                </a:solidFill>
              </a:rPr>
              <a:t>  :</a:t>
            </a:r>
            <a:r>
              <a:rPr lang="ru-RU" sz="1100" b="1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141804,Московская область, Дмитровский г.о., г. Дмитров,  ул.  Инженерная, д.2-а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 </a:t>
            </a:r>
            <a:r>
              <a:rPr lang="en-US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https://dmitrovt.ru/</a:t>
            </a:r>
            <a:r>
              <a:rPr lang="ru-RU" sz="1100" b="1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100" b="1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 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+7 (496) 443-31-72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: </a:t>
            </a:r>
            <a:r>
              <a:rPr lang="en-US" sz="11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mo_voskkolledzh@mosreg.ru </a:t>
            </a:r>
            <a:endParaRPr lang="en-US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en-US" sz="1400" dirty="0">
              <a:solidFill>
                <a:srgbClr val="843C0C"/>
              </a:solidFill>
            </a:endParaRPr>
          </a:p>
          <a:p>
            <a:pPr algn="ctr"/>
            <a:endParaRPr lang="ru-RU" sz="14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- 90,85 </a:t>
            </a:r>
            <a:r>
              <a:rPr lang="ru-RU" sz="1400" dirty="0">
                <a:solidFill>
                  <a:srgbClr val="843C0C"/>
                </a:solidFill>
              </a:rPr>
              <a:t>	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Общежитие</a:t>
            </a:r>
            <a:endParaRPr lang="ru-RU" sz="1400" dirty="0">
              <a:solidFill>
                <a:srgbClr val="843C0C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22568" y="3040247"/>
            <a:ext cx="5152598" cy="1668149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«Коломна»</a:t>
            </a:r>
          </a:p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843C0C"/>
                </a:solidFill>
              </a:rPr>
              <a:t>   :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140400, Московская область, г. Коломна, ул. Октябрьской революции, д. 408</a:t>
            </a: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rgbClr val="843C0C"/>
                </a:solidFill>
              </a:rPr>
              <a:t>    :</a:t>
            </a:r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u="sng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https://college-kolomna.ru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u="sng" dirty="0">
              <a:solidFill>
                <a:srgbClr val="843C0C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rgbClr val="843C0C"/>
                </a:solidFill>
              </a:rPr>
              <a:t>    :  </a:t>
            </a:r>
            <a:r>
              <a:rPr lang="en-US" sz="1100" u="sng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https://vk.com/college_kolomna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b="1" u="sng" dirty="0">
              <a:solidFill>
                <a:srgbClr val="843C0C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:+7 (496) 613-34-04</a:t>
            </a:r>
          </a:p>
          <a:p>
            <a:pPr>
              <a:lnSpc>
                <a:spcPct val="80000"/>
              </a:lnSpc>
            </a:pPr>
            <a:r>
              <a:rPr lang="ru-RU" sz="1100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mo_kollkolom@mosreg.ru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</a:p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defRPr/>
            </a:pP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- 74,63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659878" y="1069999"/>
            <a:ext cx="5629315" cy="1862048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«Воскресенский колледж»</a:t>
            </a:r>
            <a:endParaRPr lang="ru-RU" sz="1400" b="1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 </a:t>
            </a:r>
            <a:r>
              <a:rPr lang="ru-RU" sz="1100" dirty="0">
                <a:solidFill>
                  <a:srgbClr val="843C0C"/>
                </a:solidFill>
              </a:rPr>
              <a:t>140203, Московская область, г. Воскресенск, ул. Ленинская, д. 1а</a:t>
            </a:r>
            <a:endParaRPr lang="ru-RU" sz="1100" b="1" u="sng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  </a:t>
            </a:r>
            <a:r>
              <a:rPr lang="en-US" sz="11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http://xn--b1aecfrgavb2a.xn--p1ai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  </a:t>
            </a:r>
            <a:r>
              <a:rPr lang="en-US" sz="11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https://vk.com/vskcollege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: </a:t>
            </a:r>
            <a:r>
              <a:rPr lang="ru-RU" sz="1100" dirty="0">
                <a:solidFill>
                  <a:srgbClr val="843C0C"/>
                </a:solidFill>
              </a:rPr>
              <a:t>+7 (496) 443-31-72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: </a:t>
            </a:r>
            <a:r>
              <a:rPr lang="en-US" sz="11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mo_voskkolledzh@mosreg.ru </a:t>
            </a:r>
            <a:endParaRPr lang="en-US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en-US" sz="1400" dirty="0">
              <a:solidFill>
                <a:srgbClr val="843C0C"/>
              </a:solidFill>
            </a:endParaRPr>
          </a:p>
          <a:p>
            <a:pPr algn="ctr"/>
            <a:endParaRPr lang="en-US" sz="700" dirty="0">
              <a:solidFill>
                <a:srgbClr val="843C0C"/>
              </a:solidFill>
            </a:endParaRPr>
          </a:p>
          <a:p>
            <a:pPr algn="ctr"/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- 88,27</a:t>
            </a:r>
            <a:r>
              <a:rPr lang="ru-RU" sz="1100" b="1" dirty="0">
                <a:solidFill>
                  <a:srgbClr val="843C0C"/>
                </a:solidFill>
              </a:rPr>
              <a:t>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635985" y="3043618"/>
            <a:ext cx="5618558" cy="1674887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«Коломенский аграрный колледж имени Н.Т. Козлова»</a:t>
            </a:r>
          </a:p>
          <a:p>
            <a:pPr lvl="0">
              <a:lnSpc>
                <a:spcPct val="80000"/>
              </a:lnSpc>
              <a:defRPr/>
            </a:pPr>
            <a:r>
              <a:rPr lang="ru-RU" sz="1400" dirty="0">
                <a:solidFill>
                  <a:srgbClr val="843C0C"/>
                </a:solidFill>
              </a:rPr>
              <a:t>  </a:t>
            </a:r>
            <a:r>
              <a:rPr lang="ru-RU" sz="1400" b="1" dirty="0">
                <a:solidFill>
                  <a:srgbClr val="843C0C"/>
                </a:solidFill>
              </a:rPr>
              <a:t>: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140412, Московская область, г. Коломна,  Малинское ш. , д.36</a:t>
            </a: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rgbClr val="843C0C"/>
                </a:solidFill>
              </a:rPr>
              <a:t>   :  </a:t>
            </a:r>
            <a:r>
              <a:rPr lang="en-US" sz="11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https://agrokol-kolomna.ru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en-US" sz="1100" dirty="0">
              <a:solidFill>
                <a:srgbClr val="843C0C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rgbClr val="843C0C"/>
                </a:solidFill>
              </a:rPr>
              <a:t>   :  </a:t>
            </a:r>
            <a:r>
              <a:rPr lang="en-US" sz="11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https://vk.com/agrokol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en-US" sz="1100" dirty="0">
              <a:solidFill>
                <a:srgbClr val="843C0C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rgbClr val="843C0C"/>
                </a:solidFill>
              </a:rPr>
              <a:t>   :  </a:t>
            </a:r>
            <a:r>
              <a:rPr lang="ru-RU" sz="1100" dirty="0">
                <a:solidFill>
                  <a:srgbClr val="843C0C"/>
                </a:solidFill>
              </a:rPr>
              <a:t>+7 (496) 616-66-49</a:t>
            </a:r>
            <a:endParaRPr lang="ru-RU" sz="1100" b="1" u="sng" dirty="0">
              <a:solidFill>
                <a:srgbClr val="843C0C"/>
              </a:solidFill>
            </a:endParaRPr>
          </a:p>
          <a:p>
            <a:pPr>
              <a:lnSpc>
                <a:spcPct val="80000"/>
              </a:lnSpc>
              <a:defRPr/>
            </a:pPr>
            <a:r>
              <a:rPr lang="ru-RU" sz="1100" b="1" dirty="0">
                <a:solidFill>
                  <a:srgbClr val="843C0C"/>
                </a:solidFill>
              </a:rPr>
              <a:t>   :  </a:t>
            </a:r>
            <a:r>
              <a:rPr lang="en-US" sz="11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mo_kolagrkoll@mosreg.ru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400" b="1" dirty="0">
                <a:solidFill>
                  <a:srgbClr val="843C0C"/>
                </a:solidFill>
              </a:rPr>
              <a:t>                                           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defRPr/>
            </a:pP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lvl="0" indent="-285750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- 59,23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r>
              <a:rPr lang="ru-RU" sz="1400" i="1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222" y="2282117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741" y="1680816"/>
            <a:ext cx="367200" cy="3672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039" y="2202845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582" y="1544216"/>
            <a:ext cx="367200" cy="3672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023" y="4165166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294" y="3641476"/>
            <a:ext cx="367200" cy="3672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443" y="4135685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054" y="3595317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0916" y="5981289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260" y="5446654"/>
            <a:ext cx="367200" cy="367200"/>
          </a:xfrm>
          <a:prstGeom prst="rect">
            <a:avLst/>
          </a:prstGeom>
        </p:spPr>
      </p:pic>
      <p:pic>
        <p:nvPicPr>
          <p:cNvPr id="1027" name="Picture 3" descr="C:\Users\Admin\Downloads\QR-Code (39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464" y="220065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QR-Code (40)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66" y="3505460"/>
            <a:ext cx="522328" cy="52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C:\Users\Admin\Downloads\QR-Code (42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152" y="143942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Admin\Downloads\QR-Code (43)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5152" y="210153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ownloads\QR-Code (44)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462" y="342900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ownloads\QR-Code (45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1210" y="402791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E5A9D9FA-78CA-49F0-AAF4-BC703871EAD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7" name="Рисунок 66" descr="Log1_1_2">
            <a:extLst>
              <a:ext uri="{FF2B5EF4-FFF2-40B4-BE49-F238E27FC236}">
                <a16:creationId xmlns:a16="http://schemas.microsoft.com/office/drawing/2014/main" id="{F8E73F95-5E30-42F4-953A-7BF8634F0271}"/>
              </a:ext>
            </a:extLst>
          </p:cNvPr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52104C7-8473-4BD4-99E5-27857777F97F}"/>
              </a:ext>
            </a:extLst>
          </p:cNvPr>
          <p:cNvPicPr/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F2162751-C0FB-43C3-81BB-E9A5509458A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98089" y="1371030"/>
            <a:ext cx="158216" cy="158216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76118915-0EE9-4DAE-AE94-B695A975D89B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40" y="1514496"/>
            <a:ext cx="158400" cy="1584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F2E5E4CB-242A-459C-865A-E9DB457628F8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40" y="1683371"/>
            <a:ext cx="158400" cy="1584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69929CE0-7966-4654-88D0-DD7B30FCC722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97" y="1824055"/>
            <a:ext cx="216000" cy="216000"/>
          </a:xfrm>
          <a:prstGeom prst="rect">
            <a:avLst/>
          </a:prstGeom>
          <a:noFill/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38E338DF-CF01-47D2-94B6-BC82AD4C5616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0" y="2047567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59D72AD-BCBD-4E3B-8891-E6BF1E2DC070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77746" y="1367899"/>
            <a:ext cx="158216" cy="158216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78D8C3BD-BBA8-4F24-96BC-A9B184FF9BA1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951" y="1545866"/>
            <a:ext cx="158400" cy="1584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0B3EB288-A15B-47BF-8269-C467597782FF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865" y="1706016"/>
            <a:ext cx="158400" cy="158400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F3F5974E-42B9-47DE-A992-51995A98543A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746" y="1833531"/>
            <a:ext cx="216000" cy="216000"/>
          </a:xfrm>
          <a:prstGeom prst="rect">
            <a:avLst/>
          </a:prstGeom>
          <a:noFill/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C4A954A2-2EA9-40EB-8AD2-54D265EE9279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3477" y="2025769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3C02FCE7-0FFD-4B00-B1F6-A4FB8DBB99AE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77274" y="3297449"/>
            <a:ext cx="158216" cy="158216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76CCF06B-5698-4F00-8F01-B2CD9041D91A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3" y="3454348"/>
            <a:ext cx="158400" cy="158400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FD70FC5D-DBEC-4CB7-BCB8-E48811B2EF8D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3" y="3598274"/>
            <a:ext cx="158400" cy="158400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D7187C0-A1E0-4D05-ACA9-381838E878EE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60" y="3706474"/>
            <a:ext cx="216000" cy="216000"/>
          </a:xfrm>
          <a:prstGeom prst="rect">
            <a:avLst/>
          </a:prstGeom>
          <a:noFill/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B7945C42-DCFB-4FD4-BB2E-B8ED78AD7A41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60" y="3900600"/>
            <a:ext cx="158400" cy="1584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A08EE6E4-10FB-4E03-9A81-D8A36AD4CEC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678241" y="3278794"/>
            <a:ext cx="158216" cy="158216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F8F0A8D8-BEA6-463F-BEAE-8104DFEE8D3E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057" y="3441549"/>
            <a:ext cx="158400" cy="158400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15FE1124-6193-4DC2-B2B7-A8AA3326C927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095" y="3591240"/>
            <a:ext cx="158400" cy="1584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112D4916-7EB9-4340-82EE-11397013D998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151" y="3687870"/>
            <a:ext cx="216000" cy="216000"/>
          </a:xfrm>
          <a:prstGeom prst="rect">
            <a:avLst/>
          </a:prstGeom>
          <a:noFill/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2CD92726-D8E5-4F68-AE51-1365A5ACDCE7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591" y="3857041"/>
            <a:ext cx="158400" cy="158400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3425C1CA-C4D8-4BE6-9016-F085EEB5B0C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47219" y="5189840"/>
            <a:ext cx="158216" cy="158216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36315FCB-3E7F-4293-BCC7-7DD0EEA88EBD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561" y="5377714"/>
            <a:ext cx="158400" cy="158400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665167FF-40D5-47D1-9D8E-F1820FF880C0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188" y="5551756"/>
            <a:ext cx="158400" cy="158400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6970C52F-8629-465D-8243-BCAB57FB2ABE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388" y="5696735"/>
            <a:ext cx="216000" cy="216000"/>
          </a:xfrm>
          <a:prstGeom prst="rect">
            <a:avLst/>
          </a:prstGeom>
          <a:noFill/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171D997B-5FDB-46E8-96A5-84F1B4CEAD00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595" y="5886419"/>
            <a:ext cx="158400" cy="158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88F805-72A5-4724-A025-0C3565F15CB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078" y="1514496"/>
            <a:ext cx="579999" cy="5799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AF5A2B8-8526-4123-AAC5-79D52C5B6333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131" y="4065938"/>
            <a:ext cx="564198" cy="56419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B88588-787C-4D21-8CDC-DD5AADFBF3D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806" y="5417161"/>
            <a:ext cx="548458" cy="5484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869898-31EB-47A1-991F-41B23F541CC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735" y="6074265"/>
            <a:ext cx="550800" cy="55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45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95314" y="845251"/>
            <a:ext cx="5152598" cy="196977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«Красногорский колледж»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143402, Московская область, г. Красногорск, ул. Речная, д. 7а.</a:t>
            </a:r>
          </a:p>
          <a:p>
            <a:pPr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http://www.krstc.ru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u="sng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https://vk.ru/krstc_professionalitet</a:t>
            </a:r>
            <a:endParaRPr lang="ru-RU" sz="1100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+7 (495) 562-05-35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 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mo_krasnkoll@mosreg.ru </a:t>
            </a:r>
            <a:r>
              <a:rPr lang="ru-RU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                                    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                                   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endParaRPr lang="ru-RU" sz="11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- 86,35</a:t>
            </a:r>
            <a:r>
              <a:rPr lang="ru-RU" sz="1100" b="1" dirty="0">
                <a:solidFill>
                  <a:srgbClr val="843C0C"/>
                </a:solidFill>
              </a:rPr>
              <a:t>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    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033149" y="4813668"/>
            <a:ext cx="7055399" cy="1877437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«Колледж «Подмосковье» 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141542, Московская область,  г. о. Солнечногорск, д. Козино, ул. Санаторно-лесной школы №1, дом 1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 </a:t>
            </a:r>
            <a:r>
              <a:rPr lang="en-US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https://klincollege.ru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b="1" u="sng" dirty="0">
              <a:solidFill>
                <a:srgbClr val="843C0C"/>
              </a:solidFill>
            </a:endParaRP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 </a:t>
            </a:r>
            <a:r>
              <a:rPr lang="en-US" sz="11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https://vk.com/public106937672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  : +7 (496) 242-44-27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mo_kollpodm@mosreg.ru </a:t>
            </a:r>
            <a:endParaRPr lang="en-US" sz="1100" dirty="0">
              <a:solidFill>
                <a:srgbClr val="843C0C"/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en-US" sz="1400" dirty="0">
              <a:solidFill>
                <a:srgbClr val="843C0C"/>
              </a:solidFill>
            </a:endParaRPr>
          </a:p>
          <a:p>
            <a:pPr lvl="0" algn="ctr">
              <a:defRPr/>
            </a:pP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- 84,17</a:t>
            </a:r>
            <a:r>
              <a:rPr lang="ru-RU" sz="1400" dirty="0">
                <a:solidFill>
                  <a:srgbClr val="843C0C"/>
                </a:solidFill>
              </a:rPr>
              <a:t>	</a:t>
            </a:r>
            <a:r>
              <a:rPr lang="ru-RU" sz="1200" dirty="0">
                <a:solidFill>
                  <a:srgbClr val="843C0C"/>
                </a:solidFill>
              </a:rPr>
              <a:t>                              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95745" y="2894981"/>
            <a:ext cx="5152598" cy="1815882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«Луховицкий аграрно-промышленный техникум»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405514, Московская обл., г.Луховицы, поселок Красная Пойма,ул.Лесная,д. 6А.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 </a:t>
            </a:r>
            <a:r>
              <a:rPr lang="en-US" sz="11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https://apt-mo.ru/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 </a:t>
            </a:r>
            <a:r>
              <a:rPr lang="en-US" sz="11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https://vk.com/aptmo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  : +7 (496) </a:t>
            </a:r>
            <a:r>
              <a:rPr lang="en-US" sz="1100" dirty="0">
                <a:solidFill>
                  <a:srgbClr val="843C0C"/>
                </a:solidFill>
              </a:rPr>
              <a:t>639-61-30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mo_agrartechn@mosreg.ru </a:t>
            </a:r>
            <a:endParaRPr lang="en-US" sz="1100" dirty="0">
              <a:solidFill>
                <a:srgbClr val="843C0C"/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 algn="ctr">
              <a:defRPr/>
            </a:pP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- 85,37</a:t>
            </a:r>
            <a:endParaRPr lang="en-US" sz="1400" b="1" dirty="0">
              <a:solidFill>
                <a:srgbClr val="843C0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532049" y="852945"/>
            <a:ext cx="5469994" cy="1954381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«Люберецкий техникум имени Героя Советского Союза, лётчика-космонавта Ю.А. Гагарина»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:</a:t>
            </a:r>
            <a:r>
              <a:rPr lang="ru-RU" sz="1000" dirty="0">
                <a:solidFill>
                  <a:srgbClr val="843C0C"/>
                </a:solidFill>
              </a:rPr>
              <a:t>140002, Московская область, город Люберцы, Октябрьский пр-т, д.114</a:t>
            </a:r>
            <a:endParaRPr lang="en-US" sz="1000" dirty="0">
              <a:solidFill>
                <a:srgbClr val="843C0C"/>
              </a:solidFill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   :  </a:t>
            </a:r>
            <a:r>
              <a:rPr lang="en-US" sz="10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https://luberteh.ru</a:t>
            </a:r>
            <a:r>
              <a:rPr lang="ru-RU" sz="1000" dirty="0">
                <a:solidFill>
                  <a:srgbClr val="843C0C"/>
                </a:solidFill>
              </a:rPr>
              <a:t> </a:t>
            </a:r>
            <a:endParaRPr lang="ru-RU" sz="1000" b="1" u="sng" dirty="0">
              <a:solidFill>
                <a:srgbClr val="843C0C"/>
              </a:solidFill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   :  </a:t>
            </a:r>
            <a:r>
              <a:rPr lang="en-US" sz="10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https://vk.com/luberteh</a:t>
            </a:r>
            <a:r>
              <a:rPr lang="en-US" sz="1000" dirty="0">
                <a:solidFill>
                  <a:srgbClr val="843C0C"/>
                </a:solidFill>
              </a:rPr>
              <a:t> </a:t>
            </a:r>
            <a:endParaRPr lang="ru-RU" sz="1000" b="1" dirty="0">
              <a:solidFill>
                <a:srgbClr val="843C0C"/>
              </a:solidFill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   : </a:t>
            </a:r>
            <a:r>
              <a:rPr lang="ru-RU" sz="1000" dirty="0">
                <a:solidFill>
                  <a:srgbClr val="843C0C"/>
                </a:solidFill>
              </a:rPr>
              <a:t>+7 (495) 503- 74 -81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   : </a:t>
            </a:r>
            <a:r>
              <a:rPr lang="en-US" sz="10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mo_gagarintechn@mosreg.ru </a:t>
            </a:r>
            <a:endParaRPr lang="ru-RU" sz="10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- 92,68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532049" y="2911526"/>
            <a:ext cx="5469994" cy="1792798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«Межрегиональный центр компетенций – Техникум имени С.П.</a:t>
            </a:r>
            <a:r>
              <a:rPr lang="en-US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Королёва»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</a:t>
            </a:r>
            <a:r>
              <a:rPr lang="ru-RU" sz="1400" b="1" dirty="0">
                <a:solidFill>
                  <a:srgbClr val="843C0C"/>
                </a:solidFill>
              </a:rPr>
              <a:t>: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141068, Московская область, г. Королев,  мкр.  Текстильщик, ул. Молодежная, д.7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https://www.tspk-mo.ru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u="sng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https://vk.com/tspkmo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r>
              <a:rPr lang="ru-RU" sz="1100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+7 (495) 516-60-38</a:t>
            </a:r>
            <a:endParaRPr lang="ru-RU" sz="1100" b="1" u="sng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mo_mcktechn@mosreg.ru </a:t>
            </a:r>
            <a:endParaRPr lang="en-US" sz="1100" dirty="0">
              <a:solidFill>
                <a:srgbClr val="843C0C"/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endParaRPr lang="ru-RU" sz="1400" b="1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- 89,02</a:t>
            </a:r>
            <a:r>
              <a:rPr lang="ru-RU" sz="1100" b="1" dirty="0">
                <a:solidFill>
                  <a:srgbClr val="843C0C"/>
                </a:solidFill>
              </a:rPr>
              <a:t>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50573" y="1132198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54" y="1622042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4" y="131904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04" y="183162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9" y="1477446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351" y="2137915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848" y="1448073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4435" y="1323765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049" y="178685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813" y="149695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8064" y="1975960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251" y="1677412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8487" y="2210729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721" y="1603259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40128" y="3205836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26" y="3691369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7" y="337833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04" y="3900936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4" y="3553294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716" y="4182244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259" y="3533736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093710" y="5145510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886" y="5639503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06" y="5321182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06" y="5835703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06" y="5486331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84091" y="3177058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082" y="3666262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554" y="3364761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649" y="3866963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668" y="3549971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740" y="4058569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283" y="3457530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787" y="6062374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842" y="5486331"/>
            <a:ext cx="367200" cy="367200"/>
          </a:xfrm>
          <a:prstGeom prst="rect">
            <a:avLst/>
          </a:prstGeom>
        </p:spPr>
      </p:pic>
      <p:pic>
        <p:nvPicPr>
          <p:cNvPr id="67" name="Picture 2" descr="C:\Users\1\Downloads\QR-Code (21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568" y="137429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" descr="C:\Users\1\Downloads\QR-Code (25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396" y="148121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7" descr="C:\Users\1\Downloads\QR-Code (26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4956" y="215487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1" descr="C:\Users\1\Downloads\QR-Code (30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160" y="405933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8" descr="C:\Users\1\Downloads\QR-Code (2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189" y="336411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9" descr="C:\Users\1\Downloads\QR-Code (28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189" y="401911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0" descr="C:\Users\1\Downloads\QR-Code (19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722" y="5364103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11" descr="C:\Users\1\Downloads\QR-Code (20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722" y="606237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98590" y="-30863"/>
            <a:ext cx="7055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ОБУЧЕНИЯ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ЛИЦ  С НАРУШЕНИЯМИ ИНТЕЛЛЕКТА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4D1965FD-F111-4754-AAA1-3794AD8E806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8" name="Рисунок 77" descr="Log1_1_2">
            <a:extLst>
              <a:ext uri="{FF2B5EF4-FFF2-40B4-BE49-F238E27FC236}">
                <a16:creationId xmlns:a16="http://schemas.microsoft.com/office/drawing/2014/main" id="{F1B51DEF-4A06-4BD9-98FA-F03554E318E8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E4256210-4DFF-4CE8-926A-E4063D414639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7FB515-6BE7-4E26-8103-0DFD68DA89E9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142" y="1979668"/>
            <a:ext cx="595635" cy="5956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9207DF-0308-4E5C-9BCD-7DAF11ABF32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742" y="3383741"/>
            <a:ext cx="595635" cy="5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557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29300" y="1068328"/>
            <a:ext cx="5152598" cy="180049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«Можайский техникум»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143200,Московская область, Можайский г. о. , пос. Строитель, дом 7В, корпус 1</a:t>
            </a:r>
          </a:p>
          <a:p>
            <a:pPr lvl="0"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https://mmtehnikum.ru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b="1" u="sng" dirty="0">
              <a:solidFill>
                <a:srgbClr val="843C0C"/>
              </a:solidFill>
            </a:endParaRPr>
          </a:p>
          <a:p>
            <a:pPr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https://vk.ru/mtehnikum_professionalitet</a:t>
            </a:r>
            <a:endParaRPr lang="ru-RU" sz="1100" dirty="0">
              <a:solidFill>
                <a:srgbClr val="843C0C"/>
              </a:solidFill>
            </a:endParaRPr>
          </a:p>
          <a:p>
            <a:pPr>
              <a:defRPr/>
            </a:pPr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+7 (496) 38-23-63</a:t>
            </a:r>
            <a:endParaRPr lang="ru-RU" sz="1100" b="1" u="sng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mo_mozhtechn@mosreg.ru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                                                 </a:t>
            </a: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- 92,07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532040" y="4791178"/>
            <a:ext cx="6375399" cy="196977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«Электростальский колледж»</a:t>
            </a:r>
          </a:p>
          <a:p>
            <a:r>
              <a:rPr lang="ru-RU" sz="1400" b="1" dirty="0">
                <a:solidFill>
                  <a:srgbClr val="843C0C"/>
                </a:solidFill>
              </a:rPr>
              <a:t>   : </a:t>
            </a:r>
            <a:r>
              <a:rPr lang="ru-RU" sz="1100" dirty="0">
                <a:solidFill>
                  <a:srgbClr val="843C0C"/>
                </a:solidFill>
              </a:rPr>
              <a:t>144008, Московская область, г. о. Электросталь, ул. Сталеваров д. 19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https://elkollege.ru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https://vk.ru/elkollege_professionalitet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+7 (498) 660-83-27</a:t>
            </a:r>
          </a:p>
          <a:p>
            <a:r>
              <a:rPr lang="en-US" sz="1100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mo_elkolledzh@mosreg.ru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</a:endParaRPr>
          </a:p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endParaRPr lang="en-US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</a:rPr>
              <a:t> 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400" b="1" dirty="0">
                <a:solidFill>
                  <a:srgbClr val="843C0C"/>
                </a:solidFill>
              </a:rPr>
              <a:t>интеллекта</a:t>
            </a:r>
            <a:r>
              <a:rPr lang="ru-RU" sz="1200" b="1" dirty="0">
                <a:solidFill>
                  <a:srgbClr val="843C0C"/>
                </a:solidFill>
              </a:rPr>
              <a:t> - </a:t>
            </a:r>
            <a:r>
              <a:rPr lang="ru-RU" sz="1400" b="1" dirty="0">
                <a:solidFill>
                  <a:srgbClr val="843C0C"/>
                </a:solidFill>
              </a:rPr>
              <a:t>73,27</a:t>
            </a:r>
            <a:r>
              <a:rPr lang="ru-RU" sz="1200" dirty="0">
                <a:solidFill>
                  <a:srgbClr val="843C0C"/>
                </a:solidFill>
              </a:rPr>
              <a:t>	                                           </a:t>
            </a:r>
            <a:r>
              <a:rPr lang="ru-RU" sz="16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dirty="0">
              <a:solidFill>
                <a:srgbClr val="843C0C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29300" y="2942052"/>
            <a:ext cx="5152598" cy="1815882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«Мытищинский колледж»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 141006, Московская обл., г. Мытищи, Олимпийский пр-т, д. 17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http://gbou-mk.ru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https://vk.ru/mytischi_kolledge_mo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+7 (495) 583-67-80</a:t>
            </a:r>
            <a:endParaRPr lang="ru-RU" sz="1100" b="1" u="sng" dirty="0">
              <a:solidFill>
                <a:srgbClr val="843C0C"/>
              </a:solidFill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 </a:t>
            </a:r>
            <a:r>
              <a:rPr lang="ru-RU" sz="1100" dirty="0">
                <a:solidFill>
                  <a:srgbClr val="843C0C"/>
                </a:solidFill>
              </a:rPr>
              <a:t>:</a:t>
            </a:r>
            <a:r>
              <a:rPr lang="en-US" sz="11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mo_mytkolledzh@mosreg.ru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                                           </a:t>
            </a:r>
            <a:endParaRPr lang="en-US" sz="1100" b="1" noProof="0" dirty="0">
              <a:solidFill>
                <a:srgbClr val="843C0C"/>
              </a:solidFill>
              <a:latin typeface="Calibri" panose="020F0502020204030204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ru-RU" sz="1400" b="1" dirty="0">
                <a:solidFill>
                  <a:srgbClr val="843C0C"/>
                </a:solidFill>
              </a:rPr>
              <a:t>Нарушения интеллекта - 82,32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502979" y="1084676"/>
            <a:ext cx="5469994" cy="180049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«Наро-Фоминский техникум»</a:t>
            </a:r>
            <a:endParaRPr lang="ru-RU" sz="1400" b="1" u="sng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</a:t>
            </a:r>
            <a:r>
              <a:rPr lang="en-US" sz="1100" b="1" dirty="0">
                <a:solidFill>
                  <a:srgbClr val="843C0C"/>
                </a:solidFill>
              </a:rPr>
              <a:t>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143300, Московская область, г. Наро-Фоминск, ул. Чехова, д. 1 «а»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https://nf-teh.ru</a:t>
            </a:r>
            <a:r>
              <a:rPr lang="ru-RU" sz="1100" dirty="0">
                <a:solidFill>
                  <a:srgbClr val="843C0C"/>
                </a:solidFill>
              </a:rPr>
              <a:t>    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https://vk.com/nfteh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r>
              <a:rPr lang="en-US" sz="1100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+7 (496) 343-81-50</a:t>
            </a:r>
            <a:endParaRPr lang="ru-RU" sz="1100" b="1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mo_narfomtechn@mosreg.ru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en-US" sz="1100" b="1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lvl="0" indent="-171450">
              <a:buFont typeface="Wingdings" panose="05000000000000000000" pitchFamily="2" charset="2"/>
              <a:buChar char="ü"/>
              <a:defRPr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- 93,29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502417" y="2956796"/>
            <a:ext cx="5469994" cy="180049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«Ногинский колледж»</a:t>
            </a:r>
            <a:endParaRPr lang="ru-RU" sz="1400" b="1" u="sng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142402, Московская область, г. Ногинск , ул. Ремесленная, д. 15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https://nogkolledzh.ru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https://vk.com/nogcollege</a:t>
            </a:r>
            <a:endParaRPr lang="ru-RU" sz="1100" b="1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dirty="0">
                <a:solidFill>
                  <a:srgbClr val="843C0C"/>
                </a:solidFill>
              </a:rPr>
              <a:t>: +7 (496) 517-33-52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mo_nogkolledzh@mosreg.ru</a:t>
            </a:r>
            <a:endParaRPr lang="en-US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en-US" sz="1400" dirty="0">
              <a:solidFill>
                <a:srgbClr val="843C0C"/>
              </a:solidFill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- 81,71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0021" y="1312923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42" y="1796554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64" y="1488472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29" y="2005832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93" y="163740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604" y="2130941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51" y="1573804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31652" y="1353348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302" y="183300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560" y="1511738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456" y="2021754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065" y="1687519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1423" y="2164232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444" y="1615142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2242" y="3222604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50" y="3705829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42" y="3397166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90624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99" y="3572482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0604" y="407656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220" y="3507011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570670" y="512832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686" y="5634379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714" y="5304267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486" y="5819626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622" y="5498123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77519" y="3224135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169" y="3713135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626" y="3410452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2179" y="3929135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335" y="3586233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775" y="3996068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821" y="3451166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5996" y="5819626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539" y="5321819"/>
            <a:ext cx="367200" cy="367200"/>
          </a:xfrm>
          <a:prstGeom prst="rect">
            <a:avLst/>
          </a:prstGeom>
        </p:spPr>
      </p:pic>
      <p:pic>
        <p:nvPicPr>
          <p:cNvPr id="66" name="Picture 2" descr="C:\Users\1\Downloads\QR-Code (31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46" y="148259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C:\Users\1\Downloads\QR-Code (4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3725" y="14780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5" descr="C:\Users\1\Downloads\QR-Code (44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4936" y="210596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6" descr="C:\Users\1\Downloads\QR-Code (45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135" y="335491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C:\Users\1\Downloads\QR-Code (4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182" y="328595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9" descr="C:\Users\1\Downloads\QR-Code (48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182" y="394075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C:\Users\Admin\Downloads\QR-Code (20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258" y="5187979"/>
            <a:ext cx="554400" cy="55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011161" y="60349"/>
            <a:ext cx="68525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ОБУЧЕНИЯ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ЛИЦ  С НАРУШЕНИЯМИ ИНТЕЛЛЕКТА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BAA3B76-5FED-440F-BAA1-601E3D4D1886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8" name="Рисунок 77" descr="Log1_1_2">
            <a:extLst>
              <a:ext uri="{FF2B5EF4-FFF2-40B4-BE49-F238E27FC236}">
                <a16:creationId xmlns:a16="http://schemas.microsoft.com/office/drawing/2014/main" id="{9799F9B5-5C64-4EE8-84C0-F4AD72D56263}"/>
              </a:ext>
            </a:extLst>
          </p:cNvPr>
          <p:cNvPicPr/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AFFBB62B-B3F8-49E8-9D77-58379DE76D1C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D4A4EC-4875-4279-87B9-C6FE3AC56713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872" y="2093884"/>
            <a:ext cx="557870" cy="5578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60D40BD-EF4D-4F7D-B229-FA9C36066E6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135" y="3996068"/>
            <a:ext cx="595434" cy="59543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1A69FA8-75FC-4231-B6BA-7E8A7B732E3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431" y="5819626"/>
            <a:ext cx="614059" cy="61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63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67395" y="1003648"/>
            <a:ext cx="5152598" cy="180049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«Одинцовский техникум»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143006, Московская область, город Одинцово, улица Глазынинская, дом 18.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https://ie-teh.ru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https://vk.com/club106940109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 (495) 593-49-84 </a:t>
            </a:r>
            <a:endParaRPr lang="ru-RU" sz="1050" b="1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mo_odintechn@mosreg.ru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- 89,02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397485" y="4957347"/>
            <a:ext cx="6325504" cy="1815882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«Подмосковный колледж «Энергия»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143969, Московская область, г. Реутов, Юбилейный проспект, д.58</a:t>
            </a:r>
            <a:endParaRPr lang="en-US" sz="1100" b="1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https://www.energypk.ru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https://vk.com/gapou_energy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+7 (495) 249-24-62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mo_mopkenergy@mosreg.ru </a:t>
            </a:r>
            <a:endParaRPr lang="ru-RU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 (в %)</a:t>
            </a:r>
          </a:p>
          <a:p>
            <a:pPr algn="ctr"/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- 86,56          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dirty="0">
              <a:solidFill>
                <a:srgbClr val="843C0C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67037" y="2884458"/>
            <a:ext cx="5152598" cy="1985159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техникум»</a:t>
            </a:r>
          </a:p>
          <a:p>
            <a:r>
              <a:rPr kumimoji="0" lang="ru-RU" sz="12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n-US" sz="1200" b="1" i="0" strike="noStrike" kern="1200" cap="none" spc="0" normalizeH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 142670, Московская область, Орехово-Зуевский г. о. г. Ликино-Дулево, ул. Центральная  д. 2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https://oztech.ru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https://vk.ru/ozt_professionalitet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: : </a:t>
            </a:r>
            <a:r>
              <a:rPr lang="ru-RU" sz="1100" dirty="0">
                <a:solidFill>
                  <a:srgbClr val="843C0C"/>
                </a:solidFill>
              </a:rPr>
              <a:t>+7 (496) 414-77-92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:</a:t>
            </a:r>
            <a:r>
              <a:rPr lang="en-US" sz="11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mo_orzutechn@mosreg.ru </a:t>
            </a:r>
            <a:endParaRPr lang="en-US" sz="1100" dirty="0">
              <a:solidFill>
                <a:srgbClr val="843C0C"/>
              </a:solidFill>
            </a:endParaRPr>
          </a:p>
          <a:p>
            <a:pPr algn="ctr"/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/>
            <a:endParaRPr kumimoji="0" lang="ru-RU" sz="1400" b="1" strike="noStrike" kern="1200" cap="none" spc="0" normalizeH="0" baseline="0" noProof="0" dirty="0">
              <a:ln>
                <a:noFill/>
              </a:ln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- 80,89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87495" y="999850"/>
            <a:ext cx="5469994" cy="1815882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дорожно-строительный техникум»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400" b="1" dirty="0">
                <a:solidFill>
                  <a:srgbClr val="843C0C"/>
                </a:solidFill>
              </a:rPr>
              <a:t>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140102, Московская область, Раменский район, д. Заболотье, ул. СПТУ-93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https://radost-mo.ru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https://vk.com/id399224704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463-81-37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mo_ramdorstrtechn@mosreg.ru </a:t>
            </a:r>
            <a:endParaRPr lang="en-US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- 75,61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80249" y="2892360"/>
            <a:ext cx="5469994" cy="196977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«Подольский колледж имени А.В. Никулина»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142100, Московская область,   г. о. Подольск, ул. Большая  </a:t>
            </a:r>
            <a:r>
              <a:rPr lang="ru-RU" sz="1100" dirty="0" err="1">
                <a:solidFill>
                  <a:srgbClr val="843C0C"/>
                </a:solidFill>
              </a:rPr>
              <a:t>Зелёновская</a:t>
            </a:r>
            <a:r>
              <a:rPr lang="ru-RU" sz="1100" dirty="0">
                <a:solidFill>
                  <a:srgbClr val="843C0C"/>
                </a:solidFill>
              </a:rPr>
              <a:t>, д. 54/82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https://podolsk-college.ru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https://vk.com/podolskcollegeru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dirty="0">
                <a:solidFill>
                  <a:srgbClr val="843C0C"/>
                </a:solidFill>
              </a:rPr>
              <a:t>: +7 (499) 404-14-36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mo_podolskkoll@mosreg.ru </a:t>
            </a:r>
            <a:endParaRPr lang="en-US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- 93,90</a:t>
            </a:r>
          </a:p>
          <a:p>
            <a:endParaRPr lang="ru-RU" sz="11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45036" y="1249074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07" y="1740142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36" y="1415173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07" y="1974674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30" y="1596141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115" y="2120164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540" y="1584146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28011" y="1273774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342" y="1749014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267" y="1438259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142" y="1961807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523" y="1602928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644" y="2255158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644" y="1659778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03106" y="3151396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70" y="381262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13" y="350377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83" y="3996093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70" y="3686759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043" y="4206121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265" y="3617415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9926" y="5229257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2436" y="5692555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720" y="5391551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720" y="5909579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236" y="556574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8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4930" y="3176029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523" y="3622657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930" y="3336751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535" y="3820042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930" y="3500297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701" y="4199005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1959" y="3611242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637" y="5885108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371" y="5432836"/>
            <a:ext cx="367200" cy="367200"/>
          </a:xfrm>
          <a:prstGeom prst="rect">
            <a:avLst/>
          </a:prstGeom>
        </p:spPr>
      </p:pic>
      <p:pic>
        <p:nvPicPr>
          <p:cNvPr id="66" name="Picture 2" descr="C:\Users\1\Downloads\QR-Code (32).png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245" y="147361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3" descr="C:\Users\1\Downloads\QR-Code (33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111" y="20701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6" descr="C:\Users\1\Downloads\QR-Code (38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810" y="345330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8" descr="C:\Users\Admin\Downloads\QR-Code (6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072" y="1519301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9" descr="C:\Users\Admin\Downloads\QR-Code (7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072" y="214169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8" descr="C:\Users\1\Downloads\QR-Code (40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166" y="343886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9" descr="C:\Users\1\Downloads\QR-Code (41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221" y="4113592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0" descr="C:\Users\1\Downloads\QR-Code (51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420" y="519084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11" descr="C:\Users\1\Downloads\QR-Code (52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420" y="580003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713856" y="30201"/>
            <a:ext cx="7146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ОБУЧЕНИЯ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ЛИЦ  С НАРУШЕНИЯМИ ИНТЕЛЛЕКТА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8C76E7C5-A11E-40C3-A2CB-70ECE88FA5C9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8" name="Рисунок 77" descr="Log1_1_2">
            <a:extLst>
              <a:ext uri="{FF2B5EF4-FFF2-40B4-BE49-F238E27FC236}">
                <a16:creationId xmlns:a16="http://schemas.microsoft.com/office/drawing/2014/main" id="{CF680A60-F35C-444F-8281-3EFFBC9ED06C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ABA7E073-4683-45D5-A567-6DADE8AF5158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59599F0-8ADC-4411-8C06-260A723E70A6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55392" y="4099324"/>
            <a:ext cx="579217" cy="57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323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08150" y="1033889"/>
            <a:ext cx="5153050" cy="176971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«Профессиональный колледж «Московия»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050" dirty="0">
                <a:solidFill>
                  <a:srgbClr val="843C0C"/>
                </a:solidFill>
              </a:rPr>
              <a:t>142002, Московская область, Домодедово, мкр. Западный, ул. Текстильщиков, 41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http://xn--b1adcflhdeanqgb4b8p.xn--p1ai</a:t>
            </a:r>
            <a:br>
              <a:rPr lang="en-US" sz="1050" dirty="0">
                <a:solidFill>
                  <a:srgbClr val="843C0C"/>
                </a:solidFill>
              </a:rPr>
            </a:br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https://vk.com/club148851212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+7 (929) 595-70-36</a:t>
            </a:r>
            <a:endParaRPr lang="en-US" sz="1050" dirty="0">
              <a:solidFill>
                <a:srgbClr val="843C0C"/>
              </a:solidFill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: </a:t>
            </a:r>
            <a:r>
              <a:rPr lang="en-US" sz="105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mo_gapouprof@mosreg.ru </a:t>
            </a:r>
            <a:endParaRPr lang="en-US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- 81,64</a:t>
            </a:r>
            <a:r>
              <a:rPr lang="ru-RU" sz="1100" b="1" dirty="0">
                <a:solidFill>
                  <a:srgbClr val="843C0C"/>
                </a:solidFill>
              </a:rPr>
              <a:t>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205558" y="2902360"/>
            <a:ext cx="5152598" cy="1877437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«Ступинский техникум им.  А. Т. Туманова»</a:t>
            </a:r>
          </a:p>
          <a:p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1400" b="1" dirty="0">
                <a:solidFill>
                  <a:srgbClr val="843C0C"/>
                </a:solidFill>
              </a:rPr>
              <a:t>: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142800, Московская область,  г. о. Ступино, ул. Куйбышева, д.55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https://xn--80aynec.xn--p1ai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https://vk.com/stuptex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+7 (916) 632-43-50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:</a:t>
            </a:r>
            <a:r>
              <a:rPr lang="ru-RU" sz="1100" b="1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mo_stuptechn@mosreg.ru </a:t>
            </a:r>
            <a:endParaRPr lang="ru-RU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- 90,24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67294" y="1024146"/>
            <a:ext cx="5469994" cy="1766637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«Чеховский техникум»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142322, Московская область, г . о. Чехов, с. Новый Быт, ул. Новая, д. 4</a:t>
            </a:r>
            <a:endParaRPr lang="ru-RU" sz="1100" b="1" dirty="0">
              <a:solidFill>
                <a:srgbClr val="843C0C"/>
              </a:solidFill>
            </a:endParaRPr>
          </a:p>
          <a:p>
            <a:pPr>
              <a:lnSpc>
                <a:spcPct val="80000"/>
              </a:lnSpc>
            </a:pPr>
            <a:r>
              <a:rPr lang="ru-RU" sz="1100" b="1" dirty="0">
                <a:solidFill>
                  <a:srgbClr val="843C0C"/>
                </a:solidFill>
              </a:rPr>
              <a:t>   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1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чеховский-</a:t>
            </a:r>
            <a:r>
              <a:rPr lang="ru-RU" sz="1100" dirty="0" err="1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техникум.рф</a:t>
            </a:r>
            <a:r>
              <a:rPr lang="ru-RU" sz="1100" dirty="0">
                <a:solidFill>
                  <a:srgbClr val="843C0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https://vk.ru/public217465945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+7 (496) 724-11-41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mo_chehtechn@mosreg.ru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</a:p>
          <a:p>
            <a:pPr algn="ctr"/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- 82,01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F373AA5-F9A4-4EDA-B511-D238FA512802}"/>
              </a:ext>
            </a:extLst>
          </p:cNvPr>
          <p:cNvSpPr txBox="1"/>
          <p:nvPr/>
        </p:nvSpPr>
        <p:spPr>
          <a:xfrm>
            <a:off x="5467294" y="2921571"/>
            <a:ext cx="5469994" cy="1846659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«Сергиево-Посадский социально-экономический техникум»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050" dirty="0">
                <a:solidFill>
                  <a:srgbClr val="843C0C"/>
                </a:solidFill>
              </a:rPr>
              <a:t> 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141370, Московская область, Хотьково ул. 1-я Станционная, д. 1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https://xn--h1adoai.xn--p1ai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https://vk.com/sp_set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 </a:t>
            </a:r>
            <a:r>
              <a:rPr lang="ru-RU" sz="1200" dirty="0">
                <a:solidFill>
                  <a:srgbClr val="843C0C"/>
                </a:solidFill>
              </a:rPr>
              <a:t>: +7 (496) 549-25-30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mo_spset@mosreg.ru </a:t>
            </a:r>
            <a:endParaRPr lang="ru-RU" sz="12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- 86,75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b="1" dirty="0">
              <a:solidFill>
                <a:srgbClr val="843C0C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69488" y="1303520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4" y="1755848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22" y="1477882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30" y="1948651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96" y="1636150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341" y="2119646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341" y="1551448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17301" y="1305951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8409" y="173910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19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584" y="1462553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739" y="1961846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096" y="1619544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250" y="2062681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9793" y="1532427"/>
            <a:ext cx="367200" cy="367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1575" y="3192186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69" y="3666620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3" y="3374053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91" y="3872669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58" y="3533527"/>
            <a:ext cx="158400" cy="158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446" y="4117827"/>
            <a:ext cx="365743" cy="365743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667" y="3564558"/>
            <a:ext cx="367200" cy="3672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86906" y="5120013"/>
            <a:ext cx="158216" cy="158216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77" y="5584218"/>
            <a:ext cx="216000" cy="216000"/>
          </a:xfrm>
          <a:prstGeom prst="rect">
            <a:avLst/>
          </a:prstGeom>
          <a:noFill/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722" y="528876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577" y="5772330"/>
            <a:ext cx="158400" cy="158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4932" y="5452967"/>
            <a:ext cx="158400" cy="158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559141" y="3192186"/>
            <a:ext cx="158216" cy="158216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604" y="3691927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718" y="3383514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778" y="3873162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1772025" y="4910585"/>
            <a:ext cx="7432767" cy="1815882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«Щелковский колледж»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141143, Московская область, Щелковский район, д. Долгое Ледово, ул. Центральная, стр. 33</a:t>
            </a:r>
            <a:r>
              <a:rPr lang="en-US" sz="1100" b="1" dirty="0">
                <a:solidFill>
                  <a:srgbClr val="843C0C"/>
                </a:solidFill>
              </a:rPr>
              <a:t>    </a:t>
            </a:r>
            <a:endParaRPr lang="ru-RU" sz="1100" b="1" dirty="0">
              <a:solidFill>
                <a:srgbClr val="843C0C"/>
              </a:solidFill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https://schelcol.ru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https://vk.com/schelcollege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+7 (499) 346-37-14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mo_chelkoll@mosreg.ru </a:t>
            </a:r>
            <a:endParaRPr lang="ru-RU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 Нарушения интеллекта - 83,97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534" y="3559389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934" y="4075184"/>
            <a:ext cx="365743" cy="365743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0369" y="3415552"/>
            <a:ext cx="367200" cy="3672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136" y="6104413"/>
            <a:ext cx="365743" cy="365743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136" y="5447160"/>
            <a:ext cx="367200" cy="3672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1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823217" y="5171359"/>
            <a:ext cx="158216" cy="158216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797" y="5649133"/>
            <a:ext cx="216000" cy="216000"/>
          </a:xfrm>
          <a:prstGeom prst="rect">
            <a:avLst/>
          </a:prstGeom>
          <a:noFill/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217" y="5340173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217" y="5851530"/>
            <a:ext cx="158400" cy="158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841" y="5506412"/>
            <a:ext cx="158400" cy="158400"/>
          </a:xfrm>
          <a:prstGeom prst="rect">
            <a:avLst/>
          </a:prstGeom>
        </p:spPr>
      </p:pic>
      <p:pic>
        <p:nvPicPr>
          <p:cNvPr id="72" name="Picture 2" descr="C:\Users\Admin\Downloads\QR-Code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352" y="143995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3" descr="C:\Users\Admin\Downloads\QR-Code (1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478" y="212374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C:\Users\Admin\Downloads\QR-Code (12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352" y="337000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5" descr="C:\Users\Admin\Downloads\QR-Code (13)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623" y="398265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8" descr="C:\Users\Admin\Downloads\QR-Code (16).pn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544" y="144335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0" descr="C:\Users\Admin\Downloads\QR-Code (8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239" y="338351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11" descr="C:\Users\Admin\Downloads\QR-Code (9).pn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6239" y="3995155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6" descr="C:\Users\Admin\Downloads\QR-Code (14)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129" y="5376176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7" descr="C:\Users\Admin\Downloads\QR-Code (15).pn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129" y="600993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733634" y="8968"/>
            <a:ext cx="70198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ОБУЧЕНИЯ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ЛИЦ  С НАРУШЕНИЯМИ ИНТЕЛЛЕКТА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74FDACC9-6949-432B-A7D5-C99174820D84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84" name="Рисунок 83" descr="Log1_1_2">
            <a:extLst>
              <a:ext uri="{FF2B5EF4-FFF2-40B4-BE49-F238E27FC236}">
                <a16:creationId xmlns:a16="http://schemas.microsoft.com/office/drawing/2014/main" id="{9670E76B-8CE7-47D7-82EC-1906C306F36B}"/>
              </a:ext>
            </a:extLst>
          </p:cNvPr>
          <p:cNvPicPr/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6636A4C4-52E4-441D-A91D-8F9705403390}"/>
              </a:ext>
            </a:extLst>
          </p:cNvPr>
          <p:cNvPicPr/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2ECAC4-85FF-4F49-BA0F-EC2D573D28C4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10545" y="2064952"/>
            <a:ext cx="550799" cy="55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074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26912" y="1123011"/>
            <a:ext cx="5152598" cy="180049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«Физико-технический колледж»</a:t>
            </a: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141701, Московская область, г. Долгопрудный, пл. Собина, д. 1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https://phystech.pro/?ysclid=m3skg0vflq726370842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u="sng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https://vk.com/phystech_college</a:t>
            </a:r>
            <a:endParaRPr lang="ru-RU" sz="1100" u="sng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+7 (495) 369-45-93</a:t>
            </a:r>
          </a:p>
          <a:p>
            <a:r>
              <a:rPr lang="en-US" sz="1100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mo_fiztechkoll@mosreg.ru</a:t>
            </a:r>
            <a:endParaRPr lang="ru-RU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- 85,51</a:t>
            </a:r>
            <a:r>
              <a:rPr lang="ru-RU" sz="1100" b="1" dirty="0">
                <a:solidFill>
                  <a:srgbClr val="843C0C"/>
                </a:solidFill>
              </a:rPr>
              <a:t>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42214" y="1113625"/>
            <a:ext cx="5469994" cy="1815882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«Государственный гуманитарно-технологический университет»</a:t>
            </a:r>
            <a:r>
              <a:rPr lang="ru-RU" sz="1200" b="1" dirty="0">
                <a:solidFill>
                  <a:srgbClr val="843C0C"/>
                </a:solidFill>
              </a:rPr>
              <a:t>  </a:t>
            </a:r>
          </a:p>
          <a:p>
            <a:r>
              <a:rPr lang="ru-RU" sz="140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142611, МО, г. Орехово-Зуево, ул. Зелёная, д. 22</a:t>
            </a:r>
          </a:p>
          <a:p>
            <a:r>
              <a:rPr lang="ru-RU" sz="1050" b="1" dirty="0">
                <a:solidFill>
                  <a:srgbClr val="843C0C"/>
                </a:solidFill>
              </a:rPr>
              <a:t>   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050" u="sng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https://www.ggtu.ru/?ysclid=m3skt8bqiy405677862</a:t>
            </a:r>
            <a:endParaRPr lang="ru-RU" sz="1050" u="sng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ru-RU" sz="1050" u="sng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https://vk.com/ggtu_official</a:t>
            </a:r>
            <a:endParaRPr lang="ru-RU" sz="1050" dirty="0">
              <a:solidFill>
                <a:srgbClr val="843C0C"/>
              </a:solidFill>
            </a:endParaRP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(496) 425-78-75</a:t>
            </a:r>
          </a:p>
          <a:p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u="sng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mo_ggtu@mosreg.ru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- 59,34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91288" y="1390527"/>
            <a:ext cx="158216" cy="15821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10" y="1872446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48" y="156068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8" y="2064630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13" y="1723943"/>
            <a:ext cx="158400" cy="158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27" y="2146391"/>
            <a:ext cx="365743" cy="36574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327" y="1605282"/>
            <a:ext cx="367200" cy="3672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66355" y="1422476"/>
            <a:ext cx="158216" cy="158216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762" y="1879169"/>
            <a:ext cx="216000" cy="2160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562" y="1593082"/>
            <a:ext cx="158400" cy="158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355" y="2076112"/>
            <a:ext cx="158400" cy="158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355" y="1750311"/>
            <a:ext cx="158400" cy="158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998" y="2060590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541" y="1531787"/>
            <a:ext cx="367200" cy="367200"/>
          </a:xfrm>
          <a:prstGeom prst="rect">
            <a:avLst/>
          </a:prstGeom>
        </p:spPr>
      </p:pic>
      <p:pic>
        <p:nvPicPr>
          <p:cNvPr id="2050" name="Picture 2" descr="C:\Users\Admin\Downloads\QR-Code (48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358" y="145734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ownloads\QR-Code (49)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79" y="210122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ownloads\QR-Code (50)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037" y="146832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ownloads\QR-Code (51)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037" y="2125880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226912" y="3037761"/>
            <a:ext cx="5152598" cy="180049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«Шатурский энергетический техникум»</a:t>
            </a:r>
          </a:p>
          <a:p>
            <a:pPr lvl="0"/>
            <a:r>
              <a:rPr lang="en-US" sz="1050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 140700, Московская область, г. Шатура, проспект Ильича, д. 2</a:t>
            </a:r>
          </a:p>
          <a:p>
            <a:pPr lvl="0"/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100" dirty="0" err="1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шэт.рф</a:t>
            </a:r>
            <a:r>
              <a:rPr lang="ru-RU" sz="11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100" dirty="0">
              <a:solidFill>
                <a:srgbClr val="843C0C"/>
              </a:solidFill>
            </a:endParaRPr>
          </a:p>
          <a:p>
            <a:pPr lvl="0"/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https://vk.com/gbpou_mo_shet</a:t>
            </a:r>
            <a:endParaRPr lang="ru-RU" sz="1100" dirty="0">
              <a:solidFill>
                <a:srgbClr val="843C0C"/>
              </a:solidFill>
            </a:endParaRPr>
          </a:p>
          <a:p>
            <a:pPr lvl="0"/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dirty="0">
                <a:solidFill>
                  <a:srgbClr val="843C0C"/>
                </a:solidFill>
              </a:rPr>
              <a:t>: +7 (496) 452-57-13</a:t>
            </a:r>
          </a:p>
          <a:p>
            <a:pPr lvl="0"/>
            <a:r>
              <a:rPr lang="ru-RU" sz="1100" dirty="0">
                <a:solidFill>
                  <a:srgbClr val="843C0C"/>
                </a:solidFill>
              </a:rPr>
              <a:t> </a:t>
            </a:r>
            <a:r>
              <a:rPr lang="en-US" sz="1100" b="1" dirty="0">
                <a:solidFill>
                  <a:srgbClr val="843C0C"/>
                </a:solidFill>
              </a:rPr>
              <a:t> 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mo_moshet@mosreg.ru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</a:p>
          <a:p>
            <a:pPr lvl="0"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</a:p>
          <a:p>
            <a:pPr lvl="0" algn="ctr"/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- 87,86</a:t>
            </a:r>
            <a:endParaRPr lang="ru-RU" sz="1400" dirty="0">
              <a:solidFill>
                <a:srgbClr val="843C0C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5442214" y="3037092"/>
            <a:ext cx="5469994" cy="1815882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«Павлово-Посадский техникум»</a:t>
            </a:r>
          </a:p>
          <a:p>
            <a:pPr lvl="0"/>
            <a:r>
              <a:rPr lang="ru-RU" sz="14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050" dirty="0">
                <a:solidFill>
                  <a:srgbClr val="843C0C"/>
                </a:solidFill>
              </a:rPr>
              <a:t>142500, Московская обл.,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г. Павловский Посад,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ул. Кузьмина, дом 33</a:t>
            </a:r>
            <a:r>
              <a:rPr lang="en-US" sz="1050" b="1" dirty="0">
                <a:solidFill>
                  <a:srgbClr val="843C0C"/>
                </a:solidFill>
              </a:rPr>
              <a:t>    </a:t>
            </a:r>
          </a:p>
          <a:p>
            <a:pPr lvl="0"/>
            <a:r>
              <a:rPr lang="en-US" sz="1050" b="1" dirty="0">
                <a:solidFill>
                  <a:srgbClr val="843C0C"/>
                </a:solidFill>
              </a:rPr>
              <a:t>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ru-RU" sz="105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https://www.pp-teh.ru/</a:t>
            </a:r>
            <a:endParaRPr lang="ru-RU" sz="1050" dirty="0">
              <a:solidFill>
                <a:srgbClr val="843C0C"/>
              </a:solidFill>
            </a:endParaRPr>
          </a:p>
          <a:p>
            <a:pPr lvl="0"/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 </a:t>
            </a:r>
            <a:r>
              <a:rPr lang="en-US" sz="105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https://vk.ru/pavlovoposadskiytechnikum</a:t>
            </a:r>
            <a:endParaRPr lang="ru-RU" sz="1050" dirty="0">
              <a:solidFill>
                <a:srgbClr val="843C0C"/>
              </a:solidFill>
            </a:endParaRPr>
          </a:p>
          <a:p>
            <a:pPr lvl="0"/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ru-RU" sz="1050" dirty="0">
                <a:solidFill>
                  <a:srgbClr val="843C0C"/>
                </a:solidFill>
              </a:rPr>
              <a:t>+7 (926) 438-86-29</a:t>
            </a:r>
          </a:p>
          <a:p>
            <a:pPr lvl="0"/>
            <a:r>
              <a:rPr lang="en-US" sz="1050" b="1" dirty="0">
                <a:solidFill>
                  <a:srgbClr val="843C0C"/>
                </a:solidFill>
              </a:rPr>
              <a:t>    </a:t>
            </a:r>
            <a:r>
              <a:rPr lang="ru-RU" sz="1050" b="1" dirty="0">
                <a:solidFill>
                  <a:srgbClr val="843C0C"/>
                </a:solidFill>
              </a:rPr>
              <a:t>:</a:t>
            </a:r>
            <a:r>
              <a:rPr lang="en-US" sz="1050" b="1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mo_pavptechn@mosreg.ru</a:t>
            </a:r>
            <a:r>
              <a:rPr lang="ru-RU" sz="1050" dirty="0">
                <a:solidFill>
                  <a:srgbClr val="843C0C"/>
                </a:solidFill>
              </a:rPr>
              <a:t> </a:t>
            </a:r>
            <a:r>
              <a:rPr lang="en-US" sz="1050" dirty="0">
                <a:solidFill>
                  <a:srgbClr val="843C0C"/>
                </a:solidFill>
              </a:rPr>
              <a:t> </a:t>
            </a:r>
            <a:endParaRPr lang="ru-RU" sz="1050" dirty="0">
              <a:solidFill>
                <a:srgbClr val="843C0C"/>
              </a:solidFill>
            </a:endParaRPr>
          </a:p>
          <a:p>
            <a:pPr lvl="0" algn="ctr">
              <a:defRPr/>
            </a:pP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- 87,71</a:t>
            </a:r>
            <a:endParaRPr lang="ru-RU" sz="1400" dirty="0">
              <a:solidFill>
                <a:srgbClr val="843C0C"/>
              </a:solidFill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40583" y="3324678"/>
            <a:ext cx="158216" cy="158216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08" y="3757298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02" y="348289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91" y="3954650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67" y="3635997"/>
            <a:ext cx="158400" cy="1584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06" y="4142392"/>
            <a:ext cx="365743" cy="365743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077" y="3523624"/>
            <a:ext cx="367200" cy="3672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474746" y="3340774"/>
            <a:ext cx="158216" cy="158216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824" y="3802672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096" y="3508094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624" y="3990551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624" y="3669580"/>
            <a:ext cx="158400" cy="158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864" y="4094725"/>
            <a:ext cx="365743" cy="365743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407" y="3565180"/>
            <a:ext cx="367200" cy="367200"/>
          </a:xfrm>
          <a:prstGeom prst="rect">
            <a:avLst/>
          </a:prstGeom>
        </p:spPr>
      </p:pic>
      <p:pic>
        <p:nvPicPr>
          <p:cNvPr id="60" name="Picture 10" descr="C:\Users\Admin\Downloads\QR-Code (18)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005" y="339109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1" descr="C:\Users\Admin\Downloads\QR-Code (19)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519" y="403716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64C578C1-40E2-45AB-B4BE-4F658E197A85}"/>
              </a:ext>
            </a:extLst>
          </p:cNvPr>
          <p:cNvSpPr txBox="1"/>
          <p:nvPr/>
        </p:nvSpPr>
        <p:spPr>
          <a:xfrm>
            <a:off x="2301083" y="4929051"/>
            <a:ext cx="6375399" cy="1846659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«Сергиево-Посадский колледж»</a:t>
            </a:r>
          </a:p>
          <a:p>
            <a:r>
              <a:rPr lang="ru-RU" sz="1400" b="1" dirty="0">
                <a:solidFill>
                  <a:srgbClr val="843C0C"/>
                </a:solidFill>
              </a:rPr>
              <a:t>   : </a:t>
            </a:r>
            <a:r>
              <a:rPr lang="ru-RU" sz="1100" dirty="0">
                <a:solidFill>
                  <a:srgbClr val="843C0C"/>
                </a:solidFill>
              </a:rPr>
              <a:t>141303, Московская область, г. Сергиев Посад, ул. 40 лет Октября, д. 5а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https://spkmo.ru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https://vk.ru/spkmo_professionalitet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+ 7 (496) 542-06-91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en-US" sz="1100" b="1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mo_spkolledzh@mosreg.ru </a:t>
            </a:r>
            <a:endParaRPr lang="ru-RU" sz="1100" dirty="0">
              <a:solidFill>
                <a:srgbClr val="843C0C"/>
              </a:solidFill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- 65,73</a:t>
            </a:r>
            <a:r>
              <a:rPr lang="ru-RU" sz="1400" dirty="0">
                <a:solidFill>
                  <a:srgbClr val="843C0C"/>
                </a:solidFill>
              </a:rPr>
              <a:t>	                          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600" dirty="0">
              <a:solidFill>
                <a:srgbClr val="843C0C"/>
              </a:solidFill>
            </a:endParaRPr>
          </a:p>
        </p:txBody>
      </p:sp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9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358683" y="5230416"/>
            <a:ext cx="158216" cy="158216"/>
          </a:xfrm>
          <a:prstGeom prst="rect">
            <a:avLst/>
          </a:prstGeom>
        </p:spPr>
      </p:pic>
      <p:pic>
        <p:nvPicPr>
          <p:cNvPr id="66" name="Рисунок 6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937" y="5729669"/>
            <a:ext cx="216000" cy="216000"/>
          </a:xfrm>
          <a:prstGeom prst="rect">
            <a:avLst/>
          </a:prstGeom>
          <a:noFill/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590" y="5410818"/>
            <a:ext cx="158400" cy="158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683" y="5918920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590" y="5598018"/>
            <a:ext cx="158400" cy="158400"/>
          </a:xfrm>
          <a:prstGeom prst="rect">
            <a:avLst/>
          </a:prstGeom>
        </p:spPr>
      </p:pic>
      <p:pic>
        <p:nvPicPr>
          <p:cNvPr id="70" name="Picture 10" descr="C:\Users\1\Downloads\QR-Code (51)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591" y="5283377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06" y="5964064"/>
            <a:ext cx="365743" cy="365743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06" y="5375177"/>
            <a:ext cx="367200" cy="36720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745207" y="157837"/>
            <a:ext cx="71302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ОБУЧЕНИЯ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ЛИЦ  С НАРУШЕНИЯМИ ИНТЕЛЛЕКТА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7FA2F9C5-5585-4EC8-AD01-87740F379D63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7" name="Рисунок 56" descr="Log1_1_2">
            <a:extLst>
              <a:ext uri="{FF2B5EF4-FFF2-40B4-BE49-F238E27FC236}">
                <a16:creationId xmlns:a16="http://schemas.microsoft.com/office/drawing/2014/main" id="{7120AE45-0E53-4C72-BE06-AC99ADA87EAF}"/>
              </a:ext>
            </a:extLst>
          </p:cNvPr>
          <p:cNvPicPr/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41A91E4F-BD5B-4D61-8648-E498B167A6F0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496093-774A-447E-8F55-7282D6C90BD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591" y="5945669"/>
            <a:ext cx="588038" cy="5880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4A45B6-AE1A-4631-B1C1-70175A081D9B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563" y="3374912"/>
            <a:ext cx="615639" cy="6156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8A8AA5-C6E1-4BBF-AE59-FBC6A114226E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563" y="4069751"/>
            <a:ext cx="624139" cy="62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73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05D8FE97-652B-4C67-A7C5-D7D6F6B716B8}"/>
              </a:ext>
            </a:extLst>
          </p:cNvPr>
          <p:cNvSpPr txBox="1"/>
          <p:nvPr/>
        </p:nvSpPr>
        <p:spPr>
          <a:xfrm>
            <a:off x="6281526" y="1893717"/>
            <a:ext cx="5432249" cy="1962076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«Раменский колледж»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dirty="0">
                <a:solidFill>
                  <a:srgbClr val="843C0C"/>
                </a:solidFill>
              </a:rPr>
              <a:t> 140100 Московская область, г.Раменское, ул.Красноармейская, 27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https://rkmo.ru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https://vk.ru/ramcolleg</a:t>
            </a:r>
            <a:endParaRPr lang="ru-RU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+7 (496) 463-69-47</a:t>
            </a:r>
            <a:endParaRPr lang="en-US" sz="1100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: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mo_ramkoll@mosreg.ru</a:t>
            </a:r>
            <a:endParaRPr lang="en-US" sz="1100" dirty="0">
              <a:solidFill>
                <a:srgbClr val="843C0C"/>
              </a:solidFill>
            </a:endParaRPr>
          </a:p>
          <a:p>
            <a:pPr algn="ctr"/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Доступность ПОО (в %)</a:t>
            </a:r>
            <a:r>
              <a:rPr lang="ru-RU" sz="1400" dirty="0">
                <a:solidFill>
                  <a:srgbClr val="843C0C"/>
                </a:solidFill>
              </a:rPr>
              <a:t> </a:t>
            </a:r>
          </a:p>
          <a:p>
            <a:pPr algn="ctr"/>
            <a:endParaRPr lang="ru-RU" sz="105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</a:t>
            </a:r>
            <a:r>
              <a:rPr lang="ru-RU" sz="1050" b="1" dirty="0">
                <a:solidFill>
                  <a:srgbClr val="843C0C"/>
                </a:solidFill>
              </a:rPr>
              <a:t> </a:t>
            </a:r>
            <a:r>
              <a:rPr lang="ru-RU" sz="1400" b="1" dirty="0">
                <a:solidFill>
                  <a:srgbClr val="843C0C"/>
                </a:solidFill>
              </a:rPr>
              <a:t>интеллекта - 52,34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6292891" y="2147618"/>
            <a:ext cx="174038" cy="17403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857" y="2632759"/>
            <a:ext cx="237600" cy="237600"/>
          </a:xfrm>
          <a:prstGeom prst="rect">
            <a:avLst/>
          </a:prstGeom>
          <a:noFill/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537" y="2321656"/>
            <a:ext cx="174240" cy="17424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526" y="2829774"/>
            <a:ext cx="174240" cy="17424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537" y="2501339"/>
            <a:ext cx="174240" cy="17424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2048" y="3228806"/>
            <a:ext cx="365743" cy="365743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1461" y="2600518"/>
            <a:ext cx="367200" cy="367200"/>
          </a:xfrm>
          <a:prstGeom prst="rect">
            <a:avLst/>
          </a:prstGeom>
        </p:spPr>
      </p:pic>
      <p:pic>
        <p:nvPicPr>
          <p:cNvPr id="1028" name="Picture 4" descr="C:\Users\1\Downloads\qrcode (15)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9800" y="2476159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786338" y="96843"/>
            <a:ext cx="72508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ПОО В МОСКОВСКОЙ ОБЛАСТИ, РЕАЛИЗУЮЩИХ  ПРОГРАММЫ  ПРОФЕССИОНАЛЬНОГО ОБУЧЕНИЯ </a:t>
            </a:r>
          </a:p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ДЛЯ ЛИЦ  С НАРУШЕНИЯМИ ИНТЕЛЛЕКТА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0476BB8-9F51-4292-9E23-91E0F2D4B951}"/>
              </a:ext>
            </a:extLst>
          </p:cNvPr>
          <p:cNvSpPr txBox="1"/>
          <p:nvPr/>
        </p:nvSpPr>
        <p:spPr>
          <a:xfrm>
            <a:off x="252166" y="1893717"/>
            <a:ext cx="5940053" cy="1962076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«Орехово-Зуевский железнодорожный техникум имени В.И.</a:t>
            </a:r>
            <a:r>
              <a:rPr lang="en-US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Бондаренко»</a:t>
            </a:r>
          </a:p>
          <a:p>
            <a:r>
              <a:rPr kumimoji="0" lang="ru-RU" sz="1100" b="1" i="0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Calibri" panose="020F0502020204030204"/>
              </a:rPr>
              <a:t>    : </a:t>
            </a:r>
            <a:r>
              <a:rPr lang="ru-RU" sz="1100" dirty="0">
                <a:solidFill>
                  <a:srgbClr val="843C0C"/>
                </a:solidFill>
              </a:rPr>
              <a:t>142608, Московская область, г. Орехово-Зуево, ул. Коминтерна д.39.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</a:t>
            </a:r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http://ozgt.ru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https://vk.com/gbpou_mo_ozzht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b="1" dirty="0">
              <a:solidFill>
                <a:srgbClr val="843C0C"/>
              </a:solidFill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+7 (496) 413-67-05</a:t>
            </a: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 </a:t>
            </a:r>
            <a:r>
              <a:rPr lang="en-US" sz="11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mo_zhdtechn@mosreg.ru </a:t>
            </a:r>
            <a:endParaRPr lang="ru-RU" sz="1100" dirty="0">
              <a:solidFill>
                <a:srgbClr val="843C0C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strike="noStrike" kern="1200" cap="none" spc="0" normalizeH="0" baseline="0" noProof="0" dirty="0">
                <a:ln>
                  <a:noFill/>
                </a:ln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Доступность ПОО </a:t>
            </a:r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 %)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100" dirty="0">
              <a:solidFill>
                <a:srgbClr val="843C0C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843C0C"/>
                </a:solidFill>
              </a:rPr>
              <a:t>Нарушения интеллекта - 88,41</a:t>
            </a:r>
            <a:r>
              <a:rPr lang="ru-RU" sz="1100" dirty="0">
                <a:solidFill>
                  <a:srgbClr val="843C0C"/>
                </a:solidFill>
              </a:rPr>
              <a:t>	          </a:t>
            </a:r>
            <a:r>
              <a:rPr lang="ru-RU" sz="1400" b="1" i="1" u="sng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Общежитие</a:t>
            </a:r>
            <a:endParaRPr lang="ru-RU" sz="1100" dirty="0">
              <a:solidFill>
                <a:srgbClr val="843C0C"/>
              </a:solidFill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E0450BB6-F6E4-4031-A4B7-E9E2101206C7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20566" y="2355710"/>
            <a:ext cx="158216" cy="158216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9E023727-C9A1-4B2C-970A-1ABEDA89A3F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00" y="2829774"/>
            <a:ext cx="216000" cy="216000"/>
          </a:xfrm>
          <a:prstGeom prst="rect">
            <a:avLst/>
          </a:prstGeom>
          <a:noFill/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FA5B1275-979D-46B1-9838-A7EBE0702EF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50" y="2521382"/>
            <a:ext cx="158400" cy="158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F681455E-0A28-4A38-BA5B-D1C27053996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4" y="3054310"/>
            <a:ext cx="158400" cy="158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EF71050E-5665-485C-9A1D-74768BB5E45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07" y="2704918"/>
            <a:ext cx="158400" cy="158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3D4FD440-32AF-4E18-9174-1377B3435B5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161" y="3236916"/>
            <a:ext cx="365743" cy="365743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5A6B87FC-A081-42A5-9EEC-1F2370CB4F8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293" y="2687110"/>
            <a:ext cx="367200" cy="367200"/>
          </a:xfrm>
          <a:prstGeom prst="rect">
            <a:avLst/>
          </a:prstGeom>
        </p:spPr>
      </p:pic>
      <p:pic>
        <p:nvPicPr>
          <p:cNvPr id="63" name="Picture 10" descr="C:\Users\1\Downloads\QR-Code (49).png">
            <a:extLst>
              <a:ext uri="{FF2B5EF4-FFF2-40B4-BE49-F238E27FC236}">
                <a16:creationId xmlns:a16="http://schemas.microsoft.com/office/drawing/2014/main" id="{E0DE9690-45C3-4CA7-B97F-6AB043B5E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412" y="2486554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11" descr="C:\Users\1\Downloads\QR-Code (50).png">
            <a:extLst>
              <a:ext uri="{FF2B5EF4-FFF2-40B4-BE49-F238E27FC236}">
                <a16:creationId xmlns:a16="http://schemas.microsoft.com/office/drawing/2014/main" id="{4F19E935-3BB4-4DD5-9956-38E01E758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571" y="3136278"/>
            <a:ext cx="550800" cy="55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B4C597A-2480-4801-A88F-20D7007072B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27" name="Рисунок 26" descr="Log1_1_2">
            <a:extLst>
              <a:ext uri="{FF2B5EF4-FFF2-40B4-BE49-F238E27FC236}">
                <a16:creationId xmlns:a16="http://schemas.microsoft.com/office/drawing/2014/main" id="{92066604-38BD-4741-A503-8C8423D0695A}"/>
              </a:ext>
            </a:extLst>
          </p:cNvPr>
          <p:cNvPicPr/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A516A0B-16E5-47B0-BCDE-FB38EE11832A}"/>
              </a:ext>
            </a:extLst>
          </p:cNvPr>
          <p:cNvPicPr/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F9C58E-D785-4065-8EDE-66E66DD2068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9116" y="3128120"/>
            <a:ext cx="583334" cy="58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68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72603" y="121737"/>
            <a:ext cx="7246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ПРОГРАММ ПРОФЕССИОНАЛЬНОГО ОБУЧЕНИЯ, РЕАЛИЗУЕМЫХ В МОСКОВСКОЙ ОБЛАСТИ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C89FEA-92B2-275E-D8BA-2A82E0895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48CF3813-4346-7E20-BE53-0E64BC9D050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виток: вертикальный 4">
            <a:extLst>
              <a:ext uri="{FF2B5EF4-FFF2-40B4-BE49-F238E27FC236}">
                <a16:creationId xmlns:a16="http://schemas.microsoft.com/office/drawing/2014/main" id="{51690D61-49D0-428A-9444-96FD063421D3}"/>
              </a:ext>
            </a:extLst>
          </p:cNvPr>
          <p:cNvSpPr/>
          <p:nvPr/>
        </p:nvSpPr>
        <p:spPr>
          <a:xfrm>
            <a:off x="1830411" y="1000280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12680 Каменщик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13450 Маляр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"Воскресенский колледж"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техникум“</a:t>
            </a:r>
            <a:r>
              <a:rPr lang="en-US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                             С.П. Королева</a:t>
            </a:r>
            <a:r>
              <a:rPr lang="ru-RU" sz="1200" b="1" dirty="0">
                <a:solidFill>
                  <a:srgbClr val="843C0C"/>
                </a:solidFill>
              </a:rPr>
              <a:t>"</a:t>
            </a:r>
            <a:b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"Ступинский техникум им.                    А.Т. Туманова"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dirty="0"/>
          </a:p>
        </p:txBody>
      </p:sp>
      <p:pic>
        <p:nvPicPr>
          <p:cNvPr id="8" name="Рисунок 7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54ACA33-9164-1D7B-60B3-8A96F62CCA8E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2F1DCF54-AEB0-449F-AFB7-2966E23F3952}"/>
              </a:ext>
            </a:extLst>
          </p:cNvPr>
          <p:cNvSpPr/>
          <p:nvPr/>
        </p:nvSpPr>
        <p:spPr>
          <a:xfrm>
            <a:off x="6096000" y="1000280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buAutoNum type="arabicPlain" startAt="14621"/>
            </a:pP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Монтажник санитарно-технических систем и оборудования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16185 Оператор швейного оборудования</a:t>
            </a:r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16199 Оператор электронно-вычислительных и вычислительных машин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"Люберецкий техникум имени Героя Советского Союза, лётчика-космонавта Ю.А. Гагарина"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"Одинцовский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4759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634333" y="201616"/>
            <a:ext cx="6923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ПРОГРАММ ПРОФЕССИОНАЛЬНОГО ОБУЧЕНИЯ, РЕАЛИЗУЕМЫХ В МОСКОВСКОЙ ОБЛАСТИ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8195" name="Picture 3" descr="C:\Users\Admin\Downloads\free-icon-green-house-1115879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771" y="7447026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ownloads\free-icon-man-1598020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795" y="7312525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Admin\Downloads\free-icon-paint-roller-1882726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2985" y="8408669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1\Downloads\free-icon-maintenance-5664497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638" y="7852525"/>
            <a:ext cx="722561" cy="72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4BBDCEF-6CF3-4DC2-A9EA-E827AAB92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0788" y1="76359" x2="30707" y2="47011"/>
                        <a14:foregroundMark x1="30707" y1="47011" x2="31793" y2="45652"/>
                        <a14:foregroundMark x1="40897" y1="37636" x2="64674" y2="36549"/>
                        <a14:foregroundMark x1="49185" y1="30027" x2="56793" y2="44293"/>
                        <a14:foregroundMark x1="72826" y1="71196" x2="63587" y2="86005"/>
                        <a14:foregroundMark x1="63995" y1="84783" x2="73641" y2="85190"/>
                        <a14:foregroundMark x1="89130" y1="64130" x2="89538" y2="39810"/>
                        <a14:foregroundMark x1="60734" y1="77582" x2="74321" y2="77446"/>
                        <a14:foregroundMark x1="56114" y1="38995" x2="64810" y2="429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852" y="8107657"/>
            <a:ext cx="841012" cy="84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4F7DCD-46BF-8813-D724-F97F97B75E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14F086D8-99A9-B3C8-7845-D0EDB551F75D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0EEDEF7-BFA1-14DF-920F-D2CFE391913A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Свиток: вертикальный 12">
            <a:extLst>
              <a:ext uri="{FF2B5EF4-FFF2-40B4-BE49-F238E27FC236}">
                <a16:creationId xmlns:a16="http://schemas.microsoft.com/office/drawing/2014/main" id="{D99088A6-D873-4FE9-9ECF-BDC6F61998CA}"/>
              </a:ext>
            </a:extLst>
          </p:cNvPr>
          <p:cNvSpPr/>
          <p:nvPr/>
        </p:nvSpPr>
        <p:spPr>
          <a:xfrm>
            <a:off x="1824390" y="1091418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16472 Пекарь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"Мытищинский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колледж"</a:t>
            </a:r>
          </a:p>
          <a:p>
            <a:pPr algn="ctr"/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16671 Плотник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"Колледж "Коломна"                        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               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pPr algn="ctr"/>
            <a:endParaRPr lang="ru-RU" dirty="0"/>
          </a:p>
        </p:txBody>
      </p:sp>
      <p:sp>
        <p:nvSpPr>
          <p:cNvPr id="15" name="Свиток: вертикальный 14">
            <a:extLst>
              <a:ext uri="{FF2B5EF4-FFF2-40B4-BE49-F238E27FC236}">
                <a16:creationId xmlns:a16="http://schemas.microsoft.com/office/drawing/2014/main" id="{B7B4395D-06AA-4E65-963B-90ABBD5D24DE}"/>
              </a:ext>
            </a:extLst>
          </p:cNvPr>
          <p:cNvSpPr/>
          <p:nvPr/>
        </p:nvSpPr>
        <p:spPr>
          <a:xfrm>
            <a:off x="6096000" y="1103702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16675 Повар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"Энергия“</a:t>
            </a:r>
            <a:endParaRPr lang="en-US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                     А.В. Никулина"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"Физико-технический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техникум“</a:t>
            </a:r>
            <a:endParaRPr lang="en-US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1236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4FF00D2C-EB43-4888-BC41-63F4978C6C28}"/>
              </a:ext>
            </a:extLst>
          </p:cNvPr>
          <p:cNvSpPr txBox="1"/>
          <p:nvPr/>
        </p:nvSpPr>
        <p:spPr>
          <a:xfrm>
            <a:off x="2464482" y="159866"/>
            <a:ext cx="7263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ПРОГРАММ ПРОФЕССИОНАЛЬНОГО ОБУЧЕНИЯ, РЕАЛИЗУЕМЫХ В МОСКОВСКОЙ ОБЛАСТИ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FAA0C0D-25F8-A669-C6B6-887147C3F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B2C0B520-A735-DA27-D814-A6235ADD308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C50B7E6-3EF5-65D7-EEBE-D329393D951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виток: вертикальный 7">
            <a:extLst>
              <a:ext uri="{FF2B5EF4-FFF2-40B4-BE49-F238E27FC236}">
                <a16:creationId xmlns:a16="http://schemas.microsoft.com/office/drawing/2014/main" id="{C0C9E6AF-0042-47BF-9F53-F4680AA9618B}"/>
              </a:ext>
            </a:extLst>
          </p:cNvPr>
          <p:cNvSpPr/>
          <p:nvPr/>
        </p:nvSpPr>
        <p:spPr>
          <a:xfrm>
            <a:off x="1785268" y="1096454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17531 Рабочий зеленого хозяйства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техникум“</a:t>
            </a:r>
            <a:endParaRPr lang="en-US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   </a:t>
            </a:r>
            <a:endParaRPr lang="en-US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"Подмосковный колледж "Энергия"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"Раменский дорожно-строительный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 "Сергиево-Посадский социально-экономический техникум"</a:t>
            </a:r>
          </a:p>
          <a:p>
            <a:pPr algn="ctr"/>
            <a:endParaRPr lang="ru-RU" dirty="0"/>
          </a:p>
        </p:txBody>
      </p:sp>
      <p:sp>
        <p:nvSpPr>
          <p:cNvPr id="9" name="Свиток: вертикальный 8">
            <a:extLst>
              <a:ext uri="{FF2B5EF4-FFF2-40B4-BE49-F238E27FC236}">
                <a16:creationId xmlns:a16="http://schemas.microsoft.com/office/drawing/2014/main" id="{B51B4EBA-2E50-4A21-A5A6-9369C7B92F74}"/>
              </a:ext>
            </a:extLst>
          </p:cNvPr>
          <p:cNvSpPr/>
          <p:nvPr/>
        </p:nvSpPr>
        <p:spPr>
          <a:xfrm>
            <a:off x="6096000" y="1096454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18103 Садовник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ГОУ ВО МО "Государственный гуманитарно-технологический университет"</a:t>
            </a:r>
          </a:p>
          <a:p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18116 Сборщик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</a:t>
            </a:r>
            <a:b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С.П. Королева"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4990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EEFBB0E-ACC8-4340-AF42-3EDAD7F3542E}"/>
              </a:ext>
            </a:extLst>
          </p:cNvPr>
          <p:cNvSpPr txBox="1"/>
          <p:nvPr/>
        </p:nvSpPr>
        <p:spPr>
          <a:xfrm>
            <a:off x="2726681" y="164516"/>
            <a:ext cx="67386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ПРОГРАММ ПРОФЕССИОНАЛЬНОГО ОБУЧЕНИЯ, РЕАЛИЗУЕМЫХ В МОСКОВСКОЙ ОБЛАСТИ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0A8F01F-D187-C084-AE56-D493994114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D2C37D8E-304E-07ED-F25C-49DC0C59E87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657F488-D915-CAE0-8E9F-06F958F3117D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Свиток: вертикальный 7">
            <a:extLst>
              <a:ext uri="{FF2B5EF4-FFF2-40B4-BE49-F238E27FC236}">
                <a16:creationId xmlns:a16="http://schemas.microsoft.com/office/drawing/2014/main" id="{A04F5AA6-452C-49F7-86CA-4AC9B9D0161A}"/>
              </a:ext>
            </a:extLst>
          </p:cNvPr>
          <p:cNvSpPr/>
          <p:nvPr/>
        </p:nvSpPr>
        <p:spPr>
          <a:xfrm>
            <a:off x="1785268" y="1079785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18466 Слесарь механосборочных работ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"Подольский колледж имени              А.В. Никулина“</a:t>
            </a:r>
            <a:endParaRPr lang="en-US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 "Серпуховский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pPr algn="ctr"/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18559 Слесарь –ремонтник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"Дмитровский техникум"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"Коломенский аграрный колледж имени Н.Т. Козлова"                                      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pPr algn="ctr"/>
            <a:endParaRPr lang="ru-RU" dirty="0"/>
          </a:p>
        </p:txBody>
      </p:sp>
      <p:sp>
        <p:nvSpPr>
          <p:cNvPr id="9" name="Свиток: вертикальный 8">
            <a:extLst>
              <a:ext uri="{FF2B5EF4-FFF2-40B4-BE49-F238E27FC236}">
                <a16:creationId xmlns:a16="http://schemas.microsoft.com/office/drawing/2014/main" id="{7A9F9D8E-B10A-4169-B57D-A62EB9942FAB}"/>
              </a:ext>
            </a:extLst>
          </p:cNvPr>
          <p:cNvSpPr/>
          <p:nvPr/>
        </p:nvSpPr>
        <p:spPr>
          <a:xfrm>
            <a:off x="5959987" y="1079785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18874 Столяр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</a:t>
            </a:r>
            <a:b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С.П. Королева" 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18880 Столяр строительный 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 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"Щелковский колледж"</a:t>
            </a:r>
          </a:p>
          <a:p>
            <a:pPr algn="ctr"/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19520 Художник росписи по дереву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</a:t>
            </a:r>
            <a:b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С.П. Королева"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7078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504665" y="162926"/>
            <a:ext cx="71826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ПЕРЕЧЕНЬ ПРОГРАММ ПРОФЕССИОНАЛЬНОГО ОБУЧЕНИЯ, РЕАЛИЗУЕМЫХ В МОСКОВСКОЙ ОБЛАСТИ </a:t>
            </a:r>
            <a:endParaRPr lang="ru-RU" b="1" dirty="0">
              <a:solidFill>
                <a:srgbClr val="843C0C"/>
              </a:solidFill>
              <a:latin typeface="Calibri" panose="020F0502020204030204" pitchFamily="34" charset="0"/>
              <a:ea typeface="Yu Gothic UI Light" panose="020B03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EE6D72A-F5C3-7E12-1485-5D2115969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1CA7E55D-4871-CDEC-C8C3-3A02FFDCB5D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5EAA7BD-1B5E-1F33-C293-48D1A8E3F61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Свиток: вертикальный 8">
            <a:extLst>
              <a:ext uri="{FF2B5EF4-FFF2-40B4-BE49-F238E27FC236}">
                <a16:creationId xmlns:a16="http://schemas.microsoft.com/office/drawing/2014/main" id="{6DFC1A88-E74C-409A-BEE0-66897DB607F2}"/>
              </a:ext>
            </a:extLst>
          </p:cNvPr>
          <p:cNvSpPr/>
          <p:nvPr/>
        </p:nvSpPr>
        <p:spPr>
          <a:xfrm>
            <a:off x="1785268" y="1095288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19601 Швея 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"Егорьевский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"Красногорский колледж"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"Межрегиональный центр компетенций – Техникум имени С.П. Королева"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"Можайский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"Ногинский колледж"  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"Орехово-Зуевский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"Павлово-Посадский техникум“</a:t>
            </a:r>
            <a:endParaRPr lang="en-US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ГАПОУ МО "Профессиональный колледж "Московия"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ГКПОУ МО  "Сергиево-Посадский социально-экономический техникум“</a:t>
            </a:r>
            <a:endParaRPr lang="en-US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"Чеховский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"Шатурский энергетический техникум"</a:t>
            </a:r>
          </a:p>
          <a:p>
            <a:pPr algn="ctr"/>
            <a:endParaRPr lang="ru-RU" dirty="0"/>
          </a:p>
        </p:txBody>
      </p:sp>
      <p:sp>
        <p:nvSpPr>
          <p:cNvPr id="10" name="Свиток: вертикальный 9">
            <a:extLst>
              <a:ext uri="{FF2B5EF4-FFF2-40B4-BE49-F238E27FC236}">
                <a16:creationId xmlns:a16="http://schemas.microsoft.com/office/drawing/2014/main" id="{F92F91CC-AD0E-4A06-9B18-60C0083BA8CC}"/>
              </a:ext>
            </a:extLst>
          </p:cNvPr>
          <p:cNvSpPr/>
          <p:nvPr/>
        </p:nvSpPr>
        <p:spPr>
          <a:xfrm>
            <a:off x="6000307" y="1095288"/>
            <a:ext cx="4679660" cy="5485151"/>
          </a:xfrm>
          <a:prstGeom prst="verticalScroll">
            <a:avLst/>
          </a:prstGeom>
          <a:solidFill>
            <a:srgbClr val="EDDCAD"/>
          </a:solidFill>
          <a:ln>
            <a:solidFill>
              <a:srgbClr val="672F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19727 Штукатур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"Коломна"                        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"Колледж "Подмосковье"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"Луховицкий аграрно-промышленный техникум"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"Наро-Фоминский техникум"   </a:t>
            </a:r>
          </a:p>
          <a:p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ГБПОУ МО "Сергиево-Посадский колледж" </a:t>
            </a:r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07000"/>
              </a:lnSpc>
            </a:pP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Рабочий по благоустройству и озеленению территорий и объектов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ГБПОУ МО "Шатурский энергетический техникум"</a:t>
            </a:r>
          </a:p>
          <a:p>
            <a:pPr>
              <a:lnSpc>
                <a:spcPct val="107000"/>
              </a:lnSpc>
            </a:pPr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Специалист-организатор по благоустройству и озеленению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ГБПОУ МО "Электростальский колледж"</a:t>
            </a:r>
          </a:p>
          <a:p>
            <a:pPr>
              <a:lnSpc>
                <a:spcPct val="107000"/>
              </a:lnSpc>
            </a:pPr>
            <a:endParaRPr lang="ru-RU" sz="12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Мастер-оператор специальных работ по уборке и уходу за поверхностями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ru-RU" sz="12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ГАПОУ МО "Подмосковный колледж "Энергия "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0364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E3C8DC-9DAA-485E-A28D-A4C3E2F46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213"/>
            <a:ext cx="12192000" cy="672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205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1578" y="940486"/>
            <a:ext cx="12161814" cy="863600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</a:t>
            </a:r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19601  Швея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801299"/>
            <a:ext cx="121618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Швея</a:t>
            </a:r>
            <a:r>
              <a:rPr lang="ru-RU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 — это специалист, создающий текстильные изделия различного вида с помощью автоматических или полуавтоматических универсальных и специальных машин.</a:t>
            </a:r>
            <a:endParaRPr lang="ru-RU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oogle Sans"/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95375" y="2370400"/>
            <a:ext cx="475409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87784" y="3020692"/>
            <a:ext cx="5134877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Технологии и материалы: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Знание технологии швейного производства, ассортимента швейной продукции и свойств материалов. Умение учитывать свойства материалов при выполнении работ.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Работа на оборудовании: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Умение выполнять на машинах или вручную операции различной степени сложности по пошиву изделий с учётом ассортимента.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60930" y="3113025"/>
            <a:ext cx="5409505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Инструментарий: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Умение применять оборудование, инструменты и приспособления при выполнении швейных операций.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Обслуживание: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Умение определять и устранять мелкие неполадки в работе обслуживаемых машин.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139801" y="5565948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40117" y="6383537"/>
            <a:ext cx="14608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398280" y="5567507"/>
            <a:ext cx="4299542" cy="147732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ГАПОУ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Егорьевский техникум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i="0" dirty="0">
              <a:solidFill>
                <a:srgbClr val="843C0C"/>
              </a:solidFill>
              <a:effectLst/>
              <a:latin typeface="Google Sans"/>
            </a:endParaRPr>
          </a:p>
          <a:p>
            <a:pPr algn="l"/>
            <a:r>
              <a:rPr lang="ru-RU" sz="1000" b="1" dirty="0">
                <a:solidFill>
                  <a:srgbClr val="843C0C"/>
                </a:solidFill>
                <a:latin typeface="Google Sans"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dirty="0">
                <a:solidFill>
                  <a:srgbClr val="843C0C"/>
                </a:solidFill>
                <a:latin typeface="Google Sans"/>
              </a:rPr>
              <a:t>Колледж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dirty="0">
                <a:solidFill>
                  <a:srgbClr val="843C0C"/>
                </a:solidFill>
                <a:latin typeface="Google Sans"/>
              </a:rPr>
              <a:t>Коломна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i="0" dirty="0">
              <a:solidFill>
                <a:srgbClr val="843C0C"/>
              </a:solidFill>
              <a:effectLst/>
              <a:latin typeface="Google Sans"/>
            </a:endParaRPr>
          </a:p>
          <a:p>
            <a:pPr algn="l"/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Красногорский колледж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i="0" dirty="0">
              <a:solidFill>
                <a:srgbClr val="843C0C"/>
              </a:solidFill>
              <a:effectLst/>
              <a:latin typeface="Google Sans"/>
            </a:endParaRPr>
          </a:p>
          <a:p>
            <a:pPr algn="l"/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Луховицкий аграрно-промышленный техникум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i="0" dirty="0">
              <a:solidFill>
                <a:srgbClr val="843C0C"/>
              </a:solidFill>
              <a:effectLst/>
              <a:latin typeface="Google Sans"/>
            </a:endParaRPr>
          </a:p>
          <a:p>
            <a:pPr algn="l"/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ГАПОУ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Межрегиональный центр компетенций — Техникум имени С.П. Королева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i="0" dirty="0">
              <a:solidFill>
                <a:srgbClr val="843C0C"/>
              </a:solidFill>
              <a:effectLst/>
              <a:latin typeface="Google Sans"/>
            </a:endParaRPr>
          </a:p>
          <a:p>
            <a:pPr algn="l"/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Можайский техникум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i="0" dirty="0">
              <a:solidFill>
                <a:srgbClr val="843C0C"/>
              </a:solidFill>
              <a:effectLst/>
              <a:latin typeface="Google Sans"/>
            </a:endParaRPr>
          </a:p>
          <a:p>
            <a:br>
              <a:rPr lang="ru-RU" sz="1000" b="1" dirty="0"/>
            </a:br>
            <a:endParaRPr lang="ru-RU" sz="10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5699705" y="5591042"/>
            <a:ext cx="4735264" cy="116955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Ногинский колледж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i="0" dirty="0">
              <a:solidFill>
                <a:srgbClr val="843C0C"/>
              </a:solidFill>
              <a:effectLst/>
              <a:latin typeface="Google Sans"/>
            </a:endParaRPr>
          </a:p>
          <a:p>
            <a:pPr algn="l"/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  <a:latin typeface="Google Sans"/>
              </a:rPr>
              <a:t>Орехово-Зуевский техникум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"Павлово-Посадский техникум"</a:t>
            </a:r>
          </a:p>
          <a:p>
            <a:r>
              <a:rPr lang="ru-RU" sz="1000" b="1" dirty="0">
                <a:solidFill>
                  <a:srgbClr val="843C0C"/>
                </a:solidFill>
                <a:ea typeface="Calibri"/>
                <a:cs typeface="Calibri"/>
              </a:rPr>
              <a:t>ГАПОУ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dirty="0">
                <a:solidFill>
                  <a:srgbClr val="843C0C"/>
                </a:solidFill>
                <a:ea typeface="Calibri"/>
                <a:cs typeface="Calibri"/>
              </a:rPr>
              <a:t>Профессиональный колледж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dirty="0">
                <a:solidFill>
                  <a:srgbClr val="843C0C"/>
                </a:solidFill>
                <a:ea typeface="Calibri"/>
                <a:cs typeface="Calibri"/>
              </a:rPr>
              <a:t>Московия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ГКПОУ МО "Сергиево-Посадский социально-экономический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"Чеховский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"Шатурский энергетический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227306" y="128973"/>
            <a:ext cx="773457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                                                   ВОСТРЕБОВАННЫХ У РЕГИОНАЛЬНЫХ РАБОТОДАТЕЛЕЙ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0D44DF3-B25B-4A37-B625-B1FB8A190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38499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C569A12-EEA9-479D-BDDC-1AFEBEE85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78" y="-21062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Рисунок 10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E1EC231-21E9-D1AE-B2ED-8B1623B6F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654" y="951247"/>
            <a:ext cx="828174" cy="83847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0752578-B07C-C53A-FD2E-2E9AB2778D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6" name="Рисунок 15" descr="Log1_1_2">
            <a:extLst>
              <a:ext uri="{FF2B5EF4-FFF2-40B4-BE49-F238E27FC236}">
                <a16:creationId xmlns:a16="http://schemas.microsoft.com/office/drawing/2014/main" id="{BF9A2567-9E5D-DA60-3FE2-D85AA6557A5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1651052-9E35-1975-6BEF-A4A6689CFDE9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7B01F6-4FB4-44A5-8FB8-8C5721D059B8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26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1578" y="940486"/>
            <a:ext cx="12161814" cy="863600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</a:t>
            </a:r>
          </a:p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</a:t>
            </a:r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16675 Повар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801299"/>
            <a:ext cx="12161814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Повар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  <a:ea typeface="Calibri"/>
                <a:cs typeface="Calibri"/>
              </a:rPr>
              <a:t> — это не просто технический исполнитель, ответственный за приготовление блюд. Это настоящий мастер вкуса, сочетающий в себе таланты художника и строгость технолога. В его руках обычные продукты превращаются в гастрономические шедевры, которые дарят людям радость и энергию.</a:t>
            </a:r>
            <a:endParaRPr lang="ru-RU" b="1" dirty="0">
              <a:solidFill>
                <a:srgbClr val="843C0C"/>
              </a:solidFill>
              <a:latin typeface="Google Sans"/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73718" y="2696858"/>
            <a:ext cx="475409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39700" y="3437419"/>
            <a:ext cx="5134877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Виртуозное владение техниками:</a:t>
            </a:r>
            <a:r>
              <a:rPr lang="ru-RU" sz="1600" i="0" dirty="0">
                <a:solidFill>
                  <a:srgbClr val="843C0C"/>
                </a:solidFill>
                <a:effectLst/>
                <a:latin typeface="Google Sans"/>
              </a:rPr>
              <a:t> Глубокое знание мировых кулинарных традиций, современных методов термической обработки, копчения, маринования и молекулярной кухни.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Стратегическое управление запасами:</a:t>
            </a:r>
            <a:r>
              <a:rPr lang="ru-RU" sz="1600" i="0" dirty="0">
                <a:solidFill>
                  <a:srgbClr val="843C0C"/>
                </a:solidFill>
                <a:effectLst/>
                <a:latin typeface="Google Sans"/>
              </a:rPr>
              <a:t> Умение организовать идеальный цикл хранения и рационального использования сырья, обеспечивая абсолютную свежесть и минимизацию отходов.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71349" y="3215317"/>
            <a:ext cx="5409505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Технологическая грамотность:</a:t>
            </a:r>
            <a:r>
              <a:rPr lang="ru-RU" sz="1600" i="0" dirty="0">
                <a:solidFill>
                  <a:srgbClr val="843C0C"/>
                </a:solidFill>
                <a:effectLst/>
                <a:latin typeface="Google Sans"/>
              </a:rPr>
              <a:t> Свободное обращение с высокотехнологичным кухонным оборудованием — от профессиональных пароконвектоматов до систем су-вид и сифонов.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Гарантия безопасности и качества:</a:t>
            </a:r>
            <a:r>
              <a:rPr lang="ru-RU" sz="1600" i="0" dirty="0">
                <a:solidFill>
                  <a:srgbClr val="843C0C"/>
                </a:solidFill>
                <a:effectLst/>
                <a:latin typeface="Google Sans"/>
              </a:rPr>
              <a:t> Бескомпромиссное следование стандартам ХАССП, знание тонкостей микробиологии продуктов и гигиены труда на пищевом производстве.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39700" y="6358345"/>
            <a:ext cx="14608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08395" y="5643866"/>
            <a:ext cx="4224836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i="0" dirty="0">
                <a:solidFill>
                  <a:srgbClr val="843C0C"/>
                </a:solidFill>
                <a:effectLst/>
              </a:rPr>
              <a:t>ГАПОУ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</a:rPr>
              <a:t>Егорьевский техникум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br>
              <a:rPr lang="ru-RU" sz="1000" b="1" dirty="0">
                <a:solidFill>
                  <a:srgbClr val="843C0C"/>
                </a:solidFill>
              </a:rPr>
            </a:br>
            <a:r>
              <a:rPr lang="ru-RU" sz="1000" b="1" i="0" dirty="0">
                <a:solidFill>
                  <a:srgbClr val="843C0C"/>
                </a:solidFill>
                <a:effectLst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</a:rPr>
              <a:t>Дмитровский техникум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br>
              <a:rPr lang="ru-RU" sz="1000" b="1" dirty="0">
                <a:solidFill>
                  <a:srgbClr val="843C0C"/>
                </a:solidFill>
              </a:rPr>
            </a:br>
            <a:r>
              <a:rPr lang="ru-RU" sz="1000" b="1" i="0" dirty="0">
                <a:solidFill>
                  <a:srgbClr val="843C0C"/>
                </a:solidFill>
                <a:effectLst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</a:rPr>
              <a:t>Колледж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</a:rPr>
              <a:t>Подмосковье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br>
              <a:rPr lang="ru-RU" sz="1000" b="1" dirty="0">
                <a:solidFill>
                  <a:srgbClr val="843C0C"/>
                </a:solidFill>
              </a:rPr>
            </a:br>
            <a:r>
              <a:rPr lang="ru-RU" sz="1000" b="1" i="0" dirty="0">
                <a:solidFill>
                  <a:srgbClr val="843C0C"/>
                </a:solidFill>
                <a:effectLst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</a:rPr>
              <a:t>Коломенский аграрный колледж имени Н.Т. Козлова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br>
              <a:rPr lang="ru-RU" sz="1000" b="1" dirty="0">
                <a:solidFill>
                  <a:srgbClr val="843C0C"/>
                </a:solidFill>
              </a:rPr>
            </a:br>
            <a:r>
              <a:rPr lang="ru-RU" sz="1000" b="1" i="0" dirty="0">
                <a:solidFill>
                  <a:srgbClr val="843C0C"/>
                </a:solidFill>
                <a:effectLst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</a:rPr>
              <a:t>Красногорский колледж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br>
              <a:rPr lang="ru-RU" sz="1000" b="1" dirty="0">
                <a:solidFill>
                  <a:srgbClr val="843C0C"/>
                </a:solidFill>
              </a:rPr>
            </a:br>
            <a:r>
              <a:rPr lang="ru-RU" sz="1000" b="1" i="0" dirty="0">
                <a:solidFill>
                  <a:srgbClr val="843C0C"/>
                </a:solidFill>
                <a:effectLst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i="0" dirty="0">
                <a:solidFill>
                  <a:srgbClr val="843C0C"/>
                </a:solidFill>
                <a:effectLst/>
              </a:rPr>
              <a:t>Луховицкий аграрно-промышленный техникум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227813" y="5683861"/>
            <a:ext cx="4735264" cy="86177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ГАПОУ МО "Подмосковный колледж "Энергия“</a:t>
            </a:r>
            <a:endParaRPr lang="en-US" sz="1000" b="1" dirty="0">
              <a:solidFill>
                <a:srgbClr val="843C0C"/>
              </a:solidFill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"Подольский колледж имени А.В. Никулина"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  <a:ea typeface="Calibri"/>
                <a:cs typeface="Calibri"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dirty="0">
                <a:solidFill>
                  <a:srgbClr val="843C0C"/>
                </a:solidFill>
                <a:ea typeface="Calibri"/>
                <a:cs typeface="Calibri"/>
              </a:rPr>
              <a:t>Физико-технический колледж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"Шатурский энергетический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ГОУ ВО МО "Государственный гуманитарно-технологический университет"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028426" y="21880"/>
            <a:ext cx="57296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ВОСТРЕБОВАННЫХ У РЕГИОНАЛЬНЫХ РАБОТОДАТЕЛЕЙ </a:t>
            </a:r>
          </a:p>
        </p:txBody>
      </p:sp>
      <p:pic>
        <p:nvPicPr>
          <p:cNvPr id="6" name="Рисунок 5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92504B-35AD-FD75-1FD4-53376D613D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216" y="951339"/>
            <a:ext cx="783875" cy="840510"/>
          </a:xfrm>
          <a:prstGeom prst="rect">
            <a:avLst/>
          </a:prstGeom>
        </p:spPr>
      </p:pic>
      <p:pic>
        <p:nvPicPr>
          <p:cNvPr id="10" name="Рисунок 9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589A51C-5A61-E5FB-A2F6-B38809D5C5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2" name="Рисунок 11" descr="Log1_1_2">
            <a:extLst>
              <a:ext uri="{FF2B5EF4-FFF2-40B4-BE49-F238E27FC236}">
                <a16:creationId xmlns:a16="http://schemas.microsoft.com/office/drawing/2014/main" id="{4B477D88-F804-3868-CAFC-3B48F6B50A8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386D2EE-7825-F017-9907-A69D881362B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620913F-00B5-4495-8B54-CB59F697BCD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64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687" y="945636"/>
            <a:ext cx="12187555" cy="703991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 </a:t>
            </a:r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17531 Рабочий зеленого хозяйства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259" y="2403395"/>
            <a:ext cx="475409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827815" y="2925235"/>
            <a:ext cx="5134877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Арбористика и обрезка: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фигурная и санитарная стрижка кустарников, формирование крон деревьев для их здоровья и эстетичного вида.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Благоустройство объектов: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содержание садово-парковых дорожек и обслуживание декоративных водных систем (фонтанов и прудов).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55146" y="2915939"/>
            <a:ext cx="5409505" cy="230832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Фитодизайн и посадка:</a:t>
            </a:r>
            <a:r>
              <a:rPr lang="ru-RU" sz="1600" b="0" i="0" dirty="0">
                <a:solidFill>
                  <a:srgbClr val="843C0C"/>
                </a:solidFill>
                <a:effectLst/>
                <a:latin typeface="Google Sans"/>
              </a:rPr>
              <a:t> создание цветочных композиций, разбивка клумб и высадка декоративных растений с учетом климатических особенностей.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Уход за насаждениями:</a:t>
            </a:r>
            <a:r>
              <a:rPr lang="ru-RU" sz="1600" b="0" i="0" dirty="0">
                <a:solidFill>
                  <a:srgbClr val="843C0C"/>
                </a:solidFill>
                <a:effectLst/>
                <a:latin typeface="Google Sans"/>
              </a:rPr>
              <a:t> комплексное содержание территорий, включая профессиональный полив, подкормку и защиту растений от вредителей.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Газонный менеджмент:</a:t>
            </a:r>
            <a:r>
              <a:rPr lang="ru-RU" sz="1600" b="0" i="0" dirty="0">
                <a:solidFill>
                  <a:srgbClr val="843C0C"/>
                </a:solidFill>
                <a:effectLst/>
                <a:latin typeface="Google Sans"/>
              </a:rPr>
              <a:t> устройство посевных и рулонных газонов, их стрижка, аэрация и поддержание идеального состояния покрытия.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11009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39701" y="6342458"/>
            <a:ext cx="14608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1077" y="5573392"/>
            <a:ext cx="4044399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ГБПОУ МО "Дмитровский техникум“</a:t>
            </a:r>
            <a:endParaRPr lang="en-US" sz="1000" b="1" dirty="0">
              <a:solidFill>
                <a:srgbClr val="843C0C"/>
              </a:solidFill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"Наро-Фоминский техникум"   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"Ногинский колледж"   </a:t>
            </a:r>
            <a:endParaRPr lang="en-US" sz="1000" b="1" dirty="0">
              <a:solidFill>
                <a:srgbClr val="843C0C"/>
              </a:solidFill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"Павлово-Посадский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349233" y="5585523"/>
            <a:ext cx="4551438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ГАПОУ МО "Подмосковный колледж "Энергия"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ГАПОУ МО "Профессиональный колледж "Московия"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"Раменский дорожно-строительный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ГКПОУ МО "Сергиево-Посадский социально-экономический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9701" y="1646839"/>
            <a:ext cx="121618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Рабочий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 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зеленого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 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хозяйства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— это специалист по созданию комфортной городской среды. Он превращает пустыри в парки, ухаживает за «легкими» города и создает эстетику ландшафта, гармонично сочетая природу и архитектуру.</a:t>
            </a:r>
            <a:endParaRPr lang="ru-RU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" name="Рисунок 4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FAF8B7E-81DB-B20D-0031-10DD96D606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727" y="859443"/>
            <a:ext cx="905071" cy="874178"/>
          </a:xfrm>
          <a:prstGeom prst="rect">
            <a:avLst/>
          </a:prstGeom>
        </p:spPr>
      </p:pic>
      <p:pic>
        <p:nvPicPr>
          <p:cNvPr id="7" name="Рисунок 6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1E85B2B-F394-644A-8349-A9C19B9E0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1" name="Рисунок 10" descr="Log1_1_2">
            <a:extLst>
              <a:ext uri="{FF2B5EF4-FFF2-40B4-BE49-F238E27FC236}">
                <a16:creationId xmlns:a16="http://schemas.microsoft.com/office/drawing/2014/main" id="{6D760B27-C609-0988-2E97-BF938DE092E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37E434-1E2F-311C-7D18-A583952430BC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CBB4354-DDCB-4014-90AA-E4453309AB24}"/>
              </a:ext>
            </a:extLst>
          </p:cNvPr>
          <p:cNvSpPr txBox="1"/>
          <p:nvPr/>
        </p:nvSpPr>
        <p:spPr>
          <a:xfrm>
            <a:off x="3028426" y="21880"/>
            <a:ext cx="57296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ВОСТРЕБОВАННЫХ У РЕГИОНАЛЬНЫХ РАБОТОДАТЕЛЕЙ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9845F1C-8146-4325-B83D-AEDDC0D0609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40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186" y="1003309"/>
            <a:ext cx="12161814" cy="863600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ru-RU" sz="2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16199</a:t>
            </a:r>
            <a:r>
              <a:rPr lang="ru-RU" sz="2400" b="0" i="0" dirty="0">
                <a:solidFill>
                  <a:srgbClr val="843C0C"/>
                </a:solidFill>
                <a:effectLst/>
              </a:rPr>
              <a:t> </a:t>
            </a:r>
            <a:r>
              <a:rPr lang="ru-RU" sz="2400" b="1" i="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Оператор электронно-вычислительных и вычислительных машин</a:t>
            </a:r>
            <a:endParaRPr lang="ru-RU" sz="2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7" y="1935164"/>
            <a:ext cx="121618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Оператор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  <a:ea typeface="Calibri"/>
                <a:cs typeface="Calibri"/>
              </a:rPr>
              <a:t> 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ЭВМ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  <a:ea typeface="Calibri"/>
                <a:cs typeface="Calibri"/>
              </a:rPr>
              <a:t> 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и ВМ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  <a:ea typeface="Calibri"/>
                <a:cs typeface="Calibri"/>
              </a:rPr>
              <a:t> — это специалист, обеспечивающий бесперебойную работу компьютерной техники и точность обработки цифровых данных. Это фундамент любого современного офиса или производства.</a:t>
            </a:r>
            <a:endParaRPr lang="ru-RU" b="1" dirty="0">
              <a:solidFill>
                <a:srgbClr val="843C0C"/>
              </a:solidFill>
              <a:latin typeface="Google Sans"/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81958" y="2723304"/>
            <a:ext cx="475409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0" y="3350847"/>
            <a:ext cx="5582346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rgbClr val="843C0C"/>
                </a:solidFill>
                <a:effectLst/>
                <a:latin typeface="Google Sans"/>
              </a:rPr>
              <a:t>Техническая подготовка:</a:t>
            </a:r>
            <a:r>
              <a:rPr lang="ru-RU" sz="2000" b="0" i="0" dirty="0">
                <a:solidFill>
                  <a:srgbClr val="843C0C"/>
                </a:solidFill>
                <a:effectLst/>
                <a:latin typeface="Google Sans"/>
              </a:rPr>
              <a:t> Настройка аппаратного обеспечения, периферии, ОС и мультимедийных систем.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rgbClr val="843C0C"/>
                </a:solidFill>
                <a:effectLst/>
                <a:latin typeface="Google Sans"/>
              </a:rPr>
              <a:t>Работа с данными:</a:t>
            </a:r>
            <a:r>
              <a:rPr lang="ru-RU" sz="2000" b="0" i="0" dirty="0">
                <a:solidFill>
                  <a:srgbClr val="843C0C"/>
                </a:solidFill>
                <a:effectLst/>
                <a:latin typeface="Google Sans"/>
              </a:rPr>
              <a:t> Оперативный ввод цифровой и аналоговой информации из любых источников.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84838" y="3346701"/>
            <a:ext cx="5409505" cy="19389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rgbClr val="843C0C"/>
                </a:solidFill>
                <a:effectLst/>
                <a:latin typeface="Google Sans"/>
              </a:rPr>
              <a:t>Content Management:</a:t>
            </a:r>
            <a:r>
              <a:rPr lang="ru-RU" sz="2000" b="0" i="0" dirty="0">
                <a:solidFill>
                  <a:srgbClr val="843C0C"/>
                </a:solidFill>
                <a:effectLst/>
                <a:latin typeface="Google Sans"/>
              </a:rPr>
              <a:t> Профессиональная обработка аудио, видео и графики в современных редакторах.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000" b="1" i="0" dirty="0">
                <a:solidFill>
                  <a:srgbClr val="843C0C"/>
                </a:solidFill>
                <a:effectLst/>
                <a:latin typeface="Google Sans"/>
              </a:rPr>
              <a:t>Data-менеджмент:</a:t>
            </a:r>
            <a:r>
              <a:rPr lang="ru-RU" sz="2000" b="0" i="0" dirty="0">
                <a:solidFill>
                  <a:srgbClr val="843C0C"/>
                </a:solidFill>
                <a:effectLst/>
                <a:latin typeface="Google Sans"/>
              </a:rPr>
              <a:t> Управление локальными и облачными хранилищами, систематизация цифровых архивов.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92199" y="6306171"/>
            <a:ext cx="14608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16184" y="5716863"/>
            <a:ext cx="4224836" cy="86177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ГБПОУ МО  "Колледж "Коломна"                         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 "Люберецкий техникум имени Героя Советского Союза, лётчика-космонавта Ю.А. Гагарина"    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"Мытищинский колледж"                               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"Одинцовский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581240" y="5742262"/>
            <a:ext cx="4735264" cy="55399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ГАПОУ МО "Подмосковный колледж "Энергия“</a:t>
            </a:r>
          </a:p>
          <a:p>
            <a:r>
              <a:rPr lang="ru-RU" sz="1000" b="1" dirty="0">
                <a:solidFill>
                  <a:srgbClr val="843C0C"/>
                </a:solidFill>
                <a:ea typeface="Calibri"/>
                <a:cs typeface="Calibri"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dirty="0">
                <a:solidFill>
                  <a:srgbClr val="843C0C"/>
                </a:solidFill>
                <a:cs typeface="Calibri"/>
              </a:rPr>
              <a:t>Серпуховский колледж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"Щелковский колледж"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" name="Рисунок 5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A40A457-B5F1-CB01-489F-2609ADB92D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2" name="Рисунок 11" descr="Log1_1_2">
            <a:extLst>
              <a:ext uri="{FF2B5EF4-FFF2-40B4-BE49-F238E27FC236}">
                <a16:creationId xmlns:a16="http://schemas.microsoft.com/office/drawing/2014/main" id="{1D5B339F-0838-A2E1-17CB-B7A88634A3B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5F2D143-ADC5-F3F0-CB85-41807996892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B4B7D8B-9EB4-1B13-AF2A-168DE384D4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511" y="1052951"/>
            <a:ext cx="721346" cy="73164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C8B0F03-9E38-40BA-B561-11D78632FDD9}"/>
              </a:ext>
            </a:extLst>
          </p:cNvPr>
          <p:cNvSpPr txBox="1"/>
          <p:nvPr/>
        </p:nvSpPr>
        <p:spPr>
          <a:xfrm>
            <a:off x="3028426" y="21880"/>
            <a:ext cx="57296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ВОСТРЕБОВАННЫХ У РЕГИОНАЛЬНЫХ РАБОТОДАТЕЛЕЙ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5C9C1D1-37FD-4592-AAE1-1826493B27B6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85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-1" y="950781"/>
            <a:ext cx="12182752" cy="765780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</a:t>
            </a:r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16671 Плотник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259" y="2715823"/>
            <a:ext cx="475409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65100" y="3238871"/>
            <a:ext cx="5134877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Инженерная подготовка: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профессиональное чтение чертежей, планов и схем для точного возведения сложных объемных конструкций.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Технология деревообработки: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мастерское владение методами рубки, тески и финишной обработки древесины различных пород.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88173" y="3243228"/>
            <a:ext cx="5409505" cy="203132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Возведение каркасов: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монтаж несущих стен, стропильных систем, перегородок и межэтажных перекрытий с соблюдением всех норм прочности.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Работа с оборудованием: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эффективное использование современного ручного, электрического и пневматического деревообрабатывающего инструмента.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92199" y="6306171"/>
            <a:ext cx="14608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08099" y="5661772"/>
            <a:ext cx="4233118" cy="101566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ГБПОУ МО "Колледж "Коломна"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"Колледж "Подмосковье"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"Можайский техникум"                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ГАПОУ МО "Подмосковный колледж "Энергия"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"Сергиево-Посадский колледж"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"Чеховский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65100" y="1794751"/>
            <a:ext cx="12161814" cy="92333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Плотник</a:t>
            </a:r>
            <a:r>
              <a:rPr lang="ru-RU" b="0" i="0" dirty="0">
                <a:solidFill>
                  <a:srgbClr val="0A0A0A"/>
                </a:solidFill>
                <a:effectLst/>
                <a:latin typeface="Google Sans"/>
              </a:rPr>
              <a:t> 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— ключевой специалист в строительстве из дерева. Он сочетает вековые традиции мастерства с современными технологиями, создавая надежные каркасы, перекрытия и сложные инженерные конструкции, которые служат основой любого здания.</a:t>
            </a:r>
            <a:endParaRPr lang="ru-RU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ABB487-0038-6CE9-82BB-E6871ED250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2950" y="949412"/>
            <a:ext cx="721842" cy="747585"/>
          </a:xfrm>
          <a:prstGeom prst="rect">
            <a:avLst/>
          </a:prstGeom>
        </p:spPr>
      </p:pic>
      <p:pic>
        <p:nvPicPr>
          <p:cNvPr id="10" name="Рисунок 9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ACBBA2B-371E-E931-5091-E80E0FAEF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2" name="Рисунок 11" descr="Log1_1_2">
            <a:extLst>
              <a:ext uri="{FF2B5EF4-FFF2-40B4-BE49-F238E27FC236}">
                <a16:creationId xmlns:a16="http://schemas.microsoft.com/office/drawing/2014/main" id="{F454E840-AF3A-C8A2-D780-9AC51DED8B1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CA21AE6-4C5E-D015-F542-021387856F6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51AA745-756E-48E2-BA29-96789333D5BF}"/>
              </a:ext>
            </a:extLst>
          </p:cNvPr>
          <p:cNvSpPr txBox="1"/>
          <p:nvPr/>
        </p:nvSpPr>
        <p:spPr>
          <a:xfrm>
            <a:off x="3028426" y="21880"/>
            <a:ext cx="57296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ВОСТРЕБОВАННЫХ У РЕГИОНАЛЬНЫХ РАБОТОДАТЕЛЕЙ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3FDC10B-E1E8-467E-AAA4-4B0B6BD9D9B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71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963" y="984513"/>
            <a:ext cx="12171037" cy="562193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13450 Маляр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9106" y="1440893"/>
            <a:ext cx="121618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Маляр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  <a:ea typeface="Calibri"/>
                <a:cs typeface="Calibri"/>
              </a:rPr>
              <a:t> — это мастер финишной отделки, который превращает строительные конструкции в эстетичные и защищенные объекты, используя современные </a:t>
            </a:r>
            <a:r>
              <a:rPr lang="ru-RU" b="1" dirty="0">
                <a:solidFill>
                  <a:srgbClr val="843C0C"/>
                </a:solidFill>
                <a:latin typeface="Google Sans"/>
                <a:ea typeface="Calibri"/>
                <a:cs typeface="Calibri"/>
              </a:rPr>
              <a:t>л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  <a:ea typeface="Calibri"/>
                <a:cs typeface="Calibri"/>
              </a:rPr>
              <a:t>акокрасочн</a:t>
            </a:r>
            <a:r>
              <a:rPr lang="ru-RU" b="1" dirty="0">
                <a:solidFill>
                  <a:srgbClr val="843C0C"/>
                </a:solidFill>
                <a:latin typeface="Google Sans"/>
                <a:ea typeface="Calibri"/>
                <a:cs typeface="Calibri"/>
              </a:rPr>
              <a:t>ые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  <a:ea typeface="Calibri"/>
                <a:cs typeface="Calibri"/>
              </a:rPr>
              <a:t> материалы и технологии нанесения.</a:t>
            </a:r>
            <a:endParaRPr lang="ru-RU" b="1" dirty="0">
              <a:solidFill>
                <a:srgbClr val="843C0C"/>
              </a:solidFill>
              <a:latin typeface="Google Sans"/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70875" y="1950583"/>
            <a:ext cx="475409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19329" y="2391257"/>
            <a:ext cx="5155471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Подготовка основания: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экспертная очистка, выравнивание, шпаклевание и грунтование поверхностей любой сложности.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Колористика и составы: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профессиональный подбор оттенков, колеровка и приготовление окрасочных составов под конкретные задачи.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Технологии окрашивания: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работа с ручным инструментом (кисти, валики) и высокотехнологичными краскопультами.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77529" y="2470938"/>
            <a:ext cx="5409505" cy="258532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Декоративная отделка: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качественное оклеивание поверхностей обоями и современными рулонными материалами.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Технический контроль: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замеры расхода материалов, контроль качества покрытия и оперативное устранение дефектов.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Культура производства: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техническое обслуживание оборудования и строгое соблюдение регламентов безопасности (ОТ и ПБ).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92199" y="6306171"/>
            <a:ext cx="14608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Где учиться!?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06278" y="5600407"/>
            <a:ext cx="473526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b="1" dirty="0"/>
          </a:p>
        </p:txBody>
      </p:sp>
      <p:pic>
        <p:nvPicPr>
          <p:cNvPr id="6" name="Рисунок 5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8ABDD37-AB86-0F2E-78CD-4C2426B31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695" y="972244"/>
            <a:ext cx="633583" cy="566650"/>
          </a:xfrm>
          <a:prstGeom prst="rect">
            <a:avLst/>
          </a:prstGeom>
        </p:spPr>
      </p:pic>
      <p:pic>
        <p:nvPicPr>
          <p:cNvPr id="10" name="Рисунок 9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5F677E2-FAF0-AA3B-43A4-01550795C1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2" name="Рисунок 11" descr="Log1_1_2">
            <a:extLst>
              <a:ext uri="{FF2B5EF4-FFF2-40B4-BE49-F238E27FC236}">
                <a16:creationId xmlns:a16="http://schemas.microsoft.com/office/drawing/2014/main" id="{A5B77E62-F781-78CE-B96A-819EFD5FB418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DA4AB6A-DD4F-77D4-B9AC-1452855E1F8D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DC5BFCE-517C-47BB-9F9D-662CAAA0B6F0}"/>
              </a:ext>
            </a:extLst>
          </p:cNvPr>
          <p:cNvSpPr/>
          <p:nvPr/>
        </p:nvSpPr>
        <p:spPr>
          <a:xfrm>
            <a:off x="5522370" y="5686939"/>
            <a:ext cx="4735264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ГБПОУ МО "Орехово-Зуевский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ГАПОУ МО "Подмосковный колледж "Энергия“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"Ступинский техникум им. А.Т. Туманова"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ГОУ ВО МО "Государственный гуманитарно-технологический университет"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0CDAAA-0006-4459-B441-6794E8B4BC73}"/>
              </a:ext>
            </a:extLst>
          </p:cNvPr>
          <p:cNvSpPr txBox="1"/>
          <p:nvPr/>
        </p:nvSpPr>
        <p:spPr>
          <a:xfrm>
            <a:off x="1785268" y="5709881"/>
            <a:ext cx="394415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ГБПОУ МО "Воскресенский колледж“</a:t>
            </a:r>
            <a:endParaRPr lang="en-US" sz="1000" b="1" dirty="0">
              <a:solidFill>
                <a:srgbClr val="843C0C"/>
              </a:solidFill>
            </a:endParaRPr>
          </a:p>
          <a:p>
            <a:r>
              <a:rPr lang="ru-RU" sz="1000" b="1" dirty="0">
                <a:solidFill>
                  <a:srgbClr val="843C0C"/>
                </a:solidFill>
                <a:cs typeface="Calibri"/>
              </a:rPr>
              <a:t>ГБПОУ МО 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  <a:r>
              <a:rPr lang="ru-RU" sz="1000" b="1" dirty="0">
                <a:solidFill>
                  <a:srgbClr val="843C0C"/>
                </a:solidFill>
                <a:cs typeface="Calibri"/>
              </a:rPr>
              <a:t>Дмитровский техникум</a:t>
            </a:r>
            <a:r>
              <a:rPr lang="ru-RU" sz="1000" b="1" dirty="0">
                <a:solidFill>
                  <a:srgbClr val="843C0C"/>
                </a:solidFill>
              </a:rPr>
              <a:t>"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ГАПОУ МО "Межрегиональный центр компетенций – Техникум имени С.П. Королева"</a:t>
            </a:r>
            <a:br>
              <a:rPr lang="ru-RU" sz="1000" b="1" dirty="0">
                <a:solidFill>
                  <a:srgbClr val="843C0C"/>
                </a:solidFill>
              </a:rPr>
            </a:br>
            <a:r>
              <a:rPr lang="ru-RU" sz="1000" b="1" dirty="0">
                <a:solidFill>
                  <a:srgbClr val="843C0C"/>
                </a:solidFill>
              </a:rPr>
              <a:t>ГБПОУ МО "Ногинский колледж"</a:t>
            </a:r>
            <a:endParaRPr lang="ru-RU" sz="1000" b="1" dirty="0">
              <a:solidFill>
                <a:srgbClr val="843C0C"/>
              </a:solidFill>
              <a:cs typeface="Calibri"/>
            </a:endParaRPr>
          </a:p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475A98-A6EE-455F-AB2C-C8842BD61F58}"/>
              </a:ext>
            </a:extLst>
          </p:cNvPr>
          <p:cNvSpPr txBox="1"/>
          <p:nvPr/>
        </p:nvSpPr>
        <p:spPr>
          <a:xfrm>
            <a:off x="3028426" y="21880"/>
            <a:ext cx="57296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ВОСТРЕБОВАННЫХ У РЕГИОНАЛЬНЫХ РАБОТОДАТЕЛЕЙ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08E7A9F-F61F-4BDE-9EA0-2E8F38648D4E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8761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0" y="985996"/>
            <a:ext cx="12161814" cy="863600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</a:t>
            </a:r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19727  Штукатур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9701" y="1801299"/>
            <a:ext cx="121618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oogle Sans"/>
              </a:rPr>
              <a:t>Штукатур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dirty="0">
                <a:solidFill>
                  <a:srgbClr val="843C0C"/>
                </a:solidFill>
              </a:rPr>
              <a:t>— мастер по созданию идеальных поверхностей. Он отвечает за выравнивание, утепление и декоративное оформление стен и фасадов, создавая основу для долговечного и красивого интерьера.</a:t>
            </a:r>
            <a:endParaRPr lang="ru-RU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24537" y="2370400"/>
            <a:ext cx="4754095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5745042" y="2904101"/>
            <a:ext cx="5134877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Технологии нанесения:</a:t>
            </a:r>
            <a:r>
              <a:rPr lang="ru-RU" sz="1600" b="0" i="0" dirty="0">
                <a:solidFill>
                  <a:srgbClr val="843C0C"/>
                </a:solidFill>
                <a:effectLst/>
                <a:latin typeface="Google Sans"/>
              </a:rPr>
              <a:t> мастерское владение ручным инструментом и навыками механизированной штукатурки (работа со станциями).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Финишная отделка:</a:t>
            </a:r>
            <a:r>
              <a:rPr lang="ru-RU" sz="1600" b="0" i="0" dirty="0">
                <a:solidFill>
                  <a:srgbClr val="843C0C"/>
                </a:solidFill>
                <a:effectLst/>
                <a:latin typeface="Google Sans"/>
              </a:rPr>
              <a:t> затирка, заглаживание и художественная отделка оштукатуренных поверхностей под дальнейшую покраску или декор.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2901621"/>
            <a:ext cx="5409505" cy="230832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Подготовка основания:</a:t>
            </a:r>
            <a:r>
              <a:rPr lang="ru-RU" sz="1600" b="0" i="0" dirty="0">
                <a:solidFill>
                  <a:srgbClr val="843C0C"/>
                </a:solidFill>
                <a:effectLst/>
                <a:latin typeface="Google Sans"/>
              </a:rPr>
              <a:t> очистка и укрепление поверхностей, установка армирующих сеток и «драночных» щитов.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Геометрия стен:</a:t>
            </a:r>
            <a:r>
              <a:rPr lang="ru-RU" sz="1600" b="0" i="0" dirty="0">
                <a:solidFill>
                  <a:srgbClr val="843C0C"/>
                </a:solidFill>
                <a:effectLst/>
                <a:latin typeface="Google Sans"/>
              </a:rPr>
              <a:t> точная разметка поверхностей и установка маяков для создания идеально ровных плоскостей.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Работа с составами:</a:t>
            </a:r>
            <a:r>
              <a:rPr lang="ru-RU" sz="1600" b="0" i="0" dirty="0">
                <a:solidFill>
                  <a:srgbClr val="843C0C"/>
                </a:solidFill>
                <a:effectLst/>
                <a:latin typeface="Google Sans"/>
              </a:rPr>
              <a:t> приготовление строительных растворов любой сложности — от гидроизоляционных до изысканных декоративных смесей.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92199" y="6306171"/>
            <a:ext cx="14608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33988" y="5619424"/>
            <a:ext cx="4224836" cy="86177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ГБПОУ МО "Колледж "Коломна"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"Колледж "Подмосковье"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"Луховицкий аграрно-промышленный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"Наро-Фоминский техникум"   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"Сергиево-Посадский колледж"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" name="Рисунок 5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511011A-2035-822E-CCC6-C62244E3AD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631" y="1024658"/>
            <a:ext cx="702966" cy="723560"/>
          </a:xfrm>
          <a:prstGeom prst="rect">
            <a:avLst/>
          </a:prstGeom>
        </p:spPr>
      </p:pic>
      <p:pic>
        <p:nvPicPr>
          <p:cNvPr id="10" name="Рисунок 9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93534A4-6CA9-1D1C-1B6C-650D9F076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2" name="Рисунок 11" descr="Log1_1_2">
            <a:extLst>
              <a:ext uri="{FF2B5EF4-FFF2-40B4-BE49-F238E27FC236}">
                <a16:creationId xmlns:a16="http://schemas.microsoft.com/office/drawing/2014/main" id="{758A9BB1-7775-817F-A534-FDB905FC351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991A456-59DF-22EF-47BD-B6F397B611F8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B4C9675-BD6E-4F77-A7ED-5FB2F2BF2A70}"/>
              </a:ext>
            </a:extLst>
          </p:cNvPr>
          <p:cNvSpPr txBox="1"/>
          <p:nvPr/>
        </p:nvSpPr>
        <p:spPr>
          <a:xfrm>
            <a:off x="3028426" y="21880"/>
            <a:ext cx="57296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ВОСТРЕБОВАННЫХ У РЕГИОНАЛЬНЫХ РАБОТОДАТЕЛЕЙ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35E1FFB-9606-4B9E-AA24-1420A6C90DB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178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93" y="1000416"/>
            <a:ext cx="12161814" cy="863600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18559 Слесарь-ремонтник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403514" y="2654240"/>
            <a:ext cx="4754095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6219461" y="3294431"/>
            <a:ext cx="5134877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Сборка и монтаж: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точная сборка сложных механизмов, проверка их взаимодействия и юстировка рабочих параметров.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Диагностика систем: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поиск и устранение неисправностей с использованием контрольно-измерительных приборов и технического чутья.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9701" y="3293499"/>
            <a:ext cx="5409505" cy="175432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Техническое обслуживание: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проведение планового и предупредительного ремонта промышленного оборудования и агрегатов.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Слесарная обработка: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мастерское владение методами обработки металлов, подгонки деталей и восстановления изношенных узлов.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192199" y="6306171"/>
            <a:ext cx="14608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Где учиться!?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407816" y="5616502"/>
            <a:ext cx="4224836" cy="70788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ГАПОУ МО "Егорьевский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"Дмитровский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"Коломенский аграрный колледж имени Н.Т. Козлова"                                       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000" b="1" dirty="0">
                <a:solidFill>
                  <a:srgbClr val="843C0C"/>
                </a:solidFill>
              </a:rPr>
              <a:t>ГБПОУ МО "Орехово-Зуевский техникум"</a:t>
            </a:r>
            <a:endParaRPr lang="ru-RU" sz="1000" b="1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9701" y="1888826"/>
            <a:ext cx="12161814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Слесарь</a:t>
            </a:r>
            <a:r>
              <a:rPr lang="ru-RU" b="1" i="0" dirty="0">
                <a:solidFill>
                  <a:srgbClr val="843C0C"/>
                </a:solidFill>
                <a:effectLst/>
                <a:latin typeface="Google Sans"/>
              </a:rPr>
              <a:t>-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ремонтник</a:t>
            </a:r>
            <a:r>
              <a:rPr lang="ru-RU" b="0" i="0" dirty="0">
                <a:solidFill>
                  <a:srgbClr val="843C0C"/>
                </a:solidFill>
                <a:effectLst/>
                <a:latin typeface="Google Sans"/>
              </a:rPr>
              <a:t> — это «доктор» для машин и механизмов. Он обеспечивает бесперебойную работу промышленного оборудования, проводя его диагностику, наладку и восстановление.</a:t>
            </a:r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1C2845F-8E9A-C3A7-4308-E6A7E8291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" name="Рисунок 6" descr="Log1_1_2">
            <a:extLst>
              <a:ext uri="{FF2B5EF4-FFF2-40B4-BE49-F238E27FC236}">
                <a16:creationId xmlns:a16="http://schemas.microsoft.com/office/drawing/2014/main" id="{4F157F90-AC33-0778-A770-6D568293621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EDE8E8E-9A52-364A-F830-7490195DD4C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Изображение выглядит как черный, темно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A7EB5C7-1D27-5839-DEC7-C1FAA50233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131" y="989055"/>
            <a:ext cx="806308" cy="85264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20D0A12-2CDD-40BD-9DE2-7626DF35150B}"/>
              </a:ext>
            </a:extLst>
          </p:cNvPr>
          <p:cNvSpPr txBox="1"/>
          <p:nvPr/>
        </p:nvSpPr>
        <p:spPr>
          <a:xfrm>
            <a:off x="3028426" y="21880"/>
            <a:ext cx="57296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ВОСТРЕБОВАННЫХ У РЕГИОНАЛЬНЫХ РАБОТОДАТЕЛЕЙ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2E826FD-8E66-4E7B-9600-159C0FB9E99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219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EDDCAD"/>
            </a:gs>
            <a:gs pos="43000">
              <a:srgbClr val="EAD45A"/>
            </a:gs>
            <a:gs pos="4000">
              <a:srgbClr val="D2AD8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23A7773-3980-4BD4-BE57-48147AAB2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3B2F5274-1890-4F85-9122-348419152AC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B22A94F-0F7B-493A-9047-6BCE92DFE25C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030" y="223270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кругленный прямоугольник 1">
            <a:extLst>
              <a:ext uri="{FF2B5EF4-FFF2-40B4-BE49-F238E27FC236}">
                <a16:creationId xmlns:a16="http://schemas.microsoft.com/office/drawing/2014/main" id="{15876971-B117-4670-8DE3-018326139B03}"/>
              </a:ext>
            </a:extLst>
          </p:cNvPr>
          <p:cNvSpPr/>
          <p:nvPr/>
        </p:nvSpPr>
        <p:spPr>
          <a:xfrm>
            <a:off x="30186" y="1024514"/>
            <a:ext cx="12161814" cy="819928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 </a:t>
            </a:r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18466 Слесарь механосборочных работ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0DE2F0-0C53-44EB-9EF3-07C09E245F84}"/>
              </a:ext>
            </a:extLst>
          </p:cNvPr>
          <p:cNvSpPr txBox="1"/>
          <p:nvPr/>
        </p:nvSpPr>
        <p:spPr>
          <a:xfrm>
            <a:off x="136054" y="1927223"/>
            <a:ext cx="11919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Слесарь</a:t>
            </a:r>
            <a:r>
              <a:rPr lang="ru-RU" dirty="0">
                <a:solidFill>
                  <a:srgbClr val="843C0C"/>
                </a:solidFill>
              </a:rPr>
              <a:t> 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механосборочных</a:t>
            </a:r>
            <a:r>
              <a:rPr lang="ru-RU" dirty="0">
                <a:solidFill>
                  <a:srgbClr val="843C0C"/>
                </a:solidFill>
              </a:rPr>
              <a:t> 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</a:t>
            </a:r>
            <a:r>
              <a:rPr lang="ru-RU" dirty="0">
                <a:solidFill>
                  <a:srgbClr val="843C0C"/>
                </a:solidFill>
              </a:rPr>
              <a:t> — это «архитектор точности» в мире механизмов. Он превращает отдельные детали в работающие узлы и агрегаты: собирает, подгоняет, выверяет и доводит до идеальной слаженности каждый элемент.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78F696-9CF3-414C-8BF5-A198703A23C5}"/>
              </a:ext>
            </a:extLst>
          </p:cNvPr>
          <p:cNvSpPr txBox="1"/>
          <p:nvPr/>
        </p:nvSpPr>
        <p:spPr>
          <a:xfrm>
            <a:off x="417084" y="2550643"/>
            <a:ext cx="6094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F9D97CD1-5746-48CB-AC5A-86E0CC26D0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815" y="2812253"/>
            <a:ext cx="6397139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Сборка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узлов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и агрегатов</a:t>
            </a: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: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точная стыковка деталей по чертежам и техническим требованиям, соблюдение посадок, зазоров и моментов затяжки.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Подгонка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и доводка</a:t>
            </a: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слесарная обработка поверхностей, притирка, шабрение, регулировка сопряжений — чтобы детали идеально «сели» друг к другу.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Контроль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качества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сборки</a:t>
            </a: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проверка геометрии, биений, соосности с помощью измерительного инструмента — штангенциркулей, микрометров, индикаторов, поверочных плит. 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724B8209-DC50-45D5-A4AC-58D26F0B23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2954" y="2739116"/>
            <a:ext cx="5362683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rgbClr val="843C0C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Пусконаладка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и испытания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: первичный запуск собранных узлов, выявление отклонений, устранение мелких дефектов, корректировка параметров до выхода на рабочий режим.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Работа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с технической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документацией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: чтение сборочных чертежей, спецификаций, карт контроля, понимание допусков и посадок, требований к шероховатости и точности.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956DAB-EDE3-4DC5-BD6A-30998C1EFE66}"/>
              </a:ext>
            </a:extLst>
          </p:cNvPr>
          <p:cNvSpPr txBox="1"/>
          <p:nvPr/>
        </p:nvSpPr>
        <p:spPr>
          <a:xfrm>
            <a:off x="1150035" y="5639268"/>
            <a:ext cx="34227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ГБПОУ МО "Подольский колледж имени А.В. Никулина"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"Серпуховский колледж"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ГБПОУ МО "Чеховский техникум"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46EC9B9B-1C84-433A-B18C-83E08717F498}"/>
              </a:ext>
            </a:extLst>
          </p:cNvPr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C5C28F43-5879-46DF-BCF6-C9C1FFB310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1461" y="1016236"/>
            <a:ext cx="819928" cy="81992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E529D7A-91E1-46CD-AACA-B40B56D6F1B5}"/>
              </a:ext>
            </a:extLst>
          </p:cNvPr>
          <p:cNvSpPr txBox="1"/>
          <p:nvPr/>
        </p:nvSpPr>
        <p:spPr>
          <a:xfrm>
            <a:off x="3028426" y="21880"/>
            <a:ext cx="57296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ВОСТРЕБОВАННЫХ У РЕГИОНАЛЬНЫХ РАБОТОДАТЕЛЕЙ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0E50844-EFF6-43B6-B66E-115B0A91DE9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1F403C0-5F31-414A-AD42-B79025507079}"/>
              </a:ext>
            </a:extLst>
          </p:cNvPr>
          <p:cNvSpPr txBox="1"/>
          <p:nvPr/>
        </p:nvSpPr>
        <p:spPr>
          <a:xfrm>
            <a:off x="192199" y="6306171"/>
            <a:ext cx="14608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Где учиться!?</a:t>
            </a:r>
          </a:p>
        </p:txBody>
      </p:sp>
    </p:spTree>
    <p:extLst>
      <p:ext uri="{BB962C8B-B14F-4D97-AF65-F5344CB8AC3E}">
        <p14:creationId xmlns:p14="http://schemas.microsoft.com/office/powerpoint/2010/main" val="2822592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0000">
              <a:srgbClr val="EDDCAD"/>
            </a:gs>
            <a:gs pos="43000">
              <a:srgbClr val="EAD45A"/>
            </a:gs>
            <a:gs pos="4000">
              <a:srgbClr val="D2AD8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D809407-A205-45C8-84D1-9AFAAB58C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3" name="Рисунок 2" descr="Log1_1_2">
            <a:extLst>
              <a:ext uri="{FF2B5EF4-FFF2-40B4-BE49-F238E27FC236}">
                <a16:creationId xmlns:a16="http://schemas.microsoft.com/office/drawing/2014/main" id="{648D37BB-0356-4B19-BB6C-F0F05546ABCF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E80F729-741E-4543-9F63-2A91DCC7ED00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030" y="200463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Скругленный прямоугольник 1">
            <a:extLst>
              <a:ext uri="{FF2B5EF4-FFF2-40B4-BE49-F238E27FC236}">
                <a16:creationId xmlns:a16="http://schemas.microsoft.com/office/drawing/2014/main" id="{1847756C-7319-484A-BFB9-C8F20BEA3391}"/>
              </a:ext>
            </a:extLst>
          </p:cNvPr>
          <p:cNvSpPr/>
          <p:nvPr/>
        </p:nvSpPr>
        <p:spPr>
          <a:xfrm>
            <a:off x="15093" y="1007583"/>
            <a:ext cx="12161814" cy="863600"/>
          </a:xfrm>
          <a:prstGeom prst="round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18880 Столяр строительный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37CD52-2921-46F4-A3ED-9243CADE6B29}"/>
              </a:ext>
            </a:extLst>
          </p:cNvPr>
          <p:cNvSpPr txBox="1"/>
          <p:nvPr/>
        </p:nvSpPr>
        <p:spPr>
          <a:xfrm>
            <a:off x="272109" y="1919338"/>
            <a:ext cx="11472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Столяр</a:t>
            </a:r>
            <a:r>
              <a:rPr lang="ru-RU" dirty="0">
                <a:solidFill>
                  <a:srgbClr val="843C0C"/>
                </a:solidFill>
              </a:rPr>
              <a:t> </a:t>
            </a:r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строительный</a:t>
            </a:r>
            <a:r>
              <a:rPr lang="ru-RU" dirty="0">
                <a:solidFill>
                  <a:srgbClr val="843C0C"/>
                </a:solidFill>
              </a:rPr>
              <a:t> — это «волшебник дерева» на стройплощадке. Он превращает доски, брусья и панели в функциональные и красивые элементы здания: двери, окна, лестницы, перегородки, наличники и многое другое.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8CD039-C4D2-4C4E-94AC-242EB31F8026}"/>
              </a:ext>
            </a:extLst>
          </p:cNvPr>
          <p:cNvSpPr txBox="1"/>
          <p:nvPr/>
        </p:nvSpPr>
        <p:spPr>
          <a:xfrm>
            <a:off x="417084" y="2550643"/>
            <a:ext cx="60946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Профессиональные навыки: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93F39819-3E2D-48E9-B4FD-9C06539F8B49}"/>
              </a:ext>
            </a:extLst>
          </p:cNvPr>
          <p:cNvCxnSpPr/>
          <p:nvPr/>
        </p:nvCxnSpPr>
        <p:spPr>
          <a:xfrm>
            <a:off x="787" y="5591691"/>
            <a:ext cx="10017271" cy="0"/>
          </a:xfrm>
          <a:prstGeom prst="line">
            <a:avLst/>
          </a:prstGeom>
          <a:ln w="38100">
            <a:solidFill>
              <a:srgbClr val="D4B07D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Rectangle 1">
            <a:extLst>
              <a:ext uri="{FF2B5EF4-FFF2-40B4-BE49-F238E27FC236}">
                <a16:creationId xmlns:a16="http://schemas.microsoft.com/office/drawing/2014/main" id="{AEB89373-BFEA-4652-AEDA-AEC5A1D9A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109" y="2759392"/>
            <a:ext cx="609460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rgbClr val="843C0C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Заготовка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и раскрой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пиломатериалов</a:t>
            </a: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: 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  <a:latin typeface="Arial" panose="020B0604020202020204" pitchFamily="34" charset="0"/>
              </a:rPr>
              <a:t>точная разметка по чертежам, распил, торцевание, выборка пазов и шипов — чтобы детали идеально совпадали при сборке.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Столярная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обработка</a:t>
            </a:r>
            <a:r>
              <a:rPr lang="ru-RU" sz="1600" b="1" i="0" dirty="0">
                <a:solidFill>
                  <a:srgbClr val="843C0C"/>
                </a:solidFill>
                <a:effectLst/>
                <a:latin typeface="Google Sans"/>
              </a:rPr>
              <a:t>: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  <a:latin typeface="Arial" panose="020B0604020202020204" pitchFamily="34" charset="0"/>
              </a:rPr>
              <a:t> строгание, шлифование, фрезерование, фугование — доведение поверхностей до нужной гладкости и геометрии.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Сборка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и монтаж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  <a:latin typeface="Arial" panose="020B0604020202020204" pitchFamily="34" charset="0"/>
              </a:rPr>
              <a:t>: соединение элементов на шип, нагели, клей, крепёж; установка дверных и оконных блоков, лестниц, обшивки, панелей; выверка по уровню и отвесу. 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711B1FE7-48CB-4417-BF7D-D888F98AA2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1686" y="2772931"/>
            <a:ext cx="531023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Подгонка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и подгонка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«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по месту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»</a:t>
            </a:r>
            <a:r>
              <a:rPr lang="ru-RU" sz="1800" b="1" i="0" dirty="0">
                <a:solidFill>
                  <a:srgbClr val="843C0C"/>
                </a:solidFill>
                <a:effectLst/>
                <a:latin typeface="Google Sans"/>
              </a:rPr>
              <a:t>: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умение скорректировать деталь прямо на объекте, чтобы она встала точно в проём или стык, даже если геометрия здания чуть отклоняется от проекта.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Защита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</a:t>
            </a:r>
            <a:r>
              <a:rPr lang="ru-RU" altLang="ru-RU" b="1" dirty="0">
                <a:solidFill>
                  <a:srgbClr val="843C0C"/>
                </a:solidFill>
                <a:latin typeface="Google Sans"/>
              </a:rPr>
              <a:t>и отделка</a:t>
            </a:r>
            <a:r>
              <a:rPr lang="ru-RU" sz="1800" b="1" i="0" dirty="0">
                <a:solidFill>
                  <a:srgbClr val="843C0C"/>
                </a:solidFill>
                <a:effectLst/>
                <a:latin typeface="Google Sans"/>
              </a:rPr>
              <a:t>: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843C0C"/>
                </a:solidFill>
                <a:effectLst/>
              </a:rPr>
              <a:t> нанесение антисептиков, грунтовок, лаков, масел, красок; подбор составов под условия эксплуатации и дизайн-задачу.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B080D8-5B59-4EF9-83E5-7F3189E21643}"/>
              </a:ext>
            </a:extLst>
          </p:cNvPr>
          <p:cNvSpPr txBox="1"/>
          <p:nvPr/>
        </p:nvSpPr>
        <p:spPr>
          <a:xfrm>
            <a:off x="1257816" y="5640515"/>
            <a:ext cx="337492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843C0C"/>
                </a:solidFill>
              </a:rPr>
              <a:t>ГАПОУ МО «Егорьевский техникум»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ГБПОУ МО «Красногорский колледж»</a:t>
            </a:r>
          </a:p>
          <a:p>
            <a:r>
              <a:rPr lang="ru-RU" sz="1000" b="1" dirty="0">
                <a:solidFill>
                  <a:srgbClr val="843C0C"/>
                </a:solidFill>
              </a:rPr>
              <a:t>ГБПОУ МО «Щелковский колледж»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F69B1D4-13B6-46C5-9D77-3FC1EAD999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498" y="959428"/>
            <a:ext cx="819928" cy="81992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549FC43-E281-491B-B9F5-7499F9215151}"/>
              </a:ext>
            </a:extLst>
          </p:cNvPr>
          <p:cNvSpPr txBox="1"/>
          <p:nvPr/>
        </p:nvSpPr>
        <p:spPr>
          <a:xfrm>
            <a:off x="3028426" y="21880"/>
            <a:ext cx="572968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ТОП-10 ПРОФЕССИЙ,                                ВОСТРЕБОВАННЫХ У РЕГИОНАЛЬНЫХ РАБОТОДАТЕЛЕЙ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A42EEC-5476-47CA-9392-72FA50D42E4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375" y="5831394"/>
            <a:ext cx="474777" cy="4747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D6ACBCC-37A1-423F-AFB4-341B65EB2AEB}"/>
              </a:ext>
            </a:extLst>
          </p:cNvPr>
          <p:cNvSpPr txBox="1"/>
          <p:nvPr/>
        </p:nvSpPr>
        <p:spPr>
          <a:xfrm>
            <a:off x="192199" y="6306171"/>
            <a:ext cx="1460814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Где учиться!?</a:t>
            </a:r>
          </a:p>
        </p:txBody>
      </p:sp>
    </p:spTree>
    <p:extLst>
      <p:ext uri="{BB962C8B-B14F-4D97-AF65-F5344CB8AC3E}">
        <p14:creationId xmlns:p14="http://schemas.microsoft.com/office/powerpoint/2010/main" val="27791698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81583" y="123825"/>
            <a:ext cx="622416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ПЕРЕЧЕНЬ </a:t>
            </a:r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РАБОТОДАТЕЛЕЙ ДЛЯ ВЫПУСКНИКОВ </a:t>
            </a:r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ПРОФЕССИОНАЛЬНОГО ОБУЧЕНИЯ</a:t>
            </a: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700784" y="1128157"/>
            <a:ext cx="4256553" cy="5472953"/>
          </a:xfrm>
          <a:prstGeom prst="snip2DiagRect">
            <a:avLst>
              <a:gd name="adj1" fmla="val 6826"/>
              <a:gd name="adj2" fmla="val 16667"/>
            </a:avLst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13450 Маляр 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 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6094352" y="1128156"/>
            <a:ext cx="454517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1667</a:t>
            </a:r>
            <a:r>
              <a:rPr lang="en-US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 </a:t>
            </a:r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Повар 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 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КОФЕПОД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12" name="Picture 2" descr="C:\Users\1\Downloads\prm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5502708" y="5641576"/>
            <a:ext cx="1189138" cy="119582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Admin\Desktop\logo (1)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417" y="1487695"/>
            <a:ext cx="1295562" cy="32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C:\Users\Admin\Desktop\u1P8j9m7VEc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856" y="1395428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C:\Users\Admin\Desktop\pic64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1610" y="2706852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C:\Users\Admin\Desktop\logo (3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531" y="5918114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image_42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20" y="2682093"/>
            <a:ext cx="1082047" cy="467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Admin\Desktop\Lenta-Logo-2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829" y="5741214"/>
            <a:ext cx="1558514" cy="43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2718" y="1334578"/>
            <a:ext cx="1558514" cy="9540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Admin\Desktop\606977098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776" y="2886192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8897658" y="1487695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A6646EB-11D3-5D25-D0D2-F4EFE9B918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8" name="Рисунок 7" descr="Log1_1_2">
            <a:extLst>
              <a:ext uri="{FF2B5EF4-FFF2-40B4-BE49-F238E27FC236}">
                <a16:creationId xmlns:a16="http://schemas.microsoft.com/office/drawing/2014/main" id="{7C4D907B-51BD-3D76-44B7-3C48282A8DE0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Рисунок 21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118147E-B240-7ADE-B258-FB04A11BFB4E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23B61B-3CD8-40AC-82C1-AECC260F19E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59621" y="3244464"/>
            <a:ext cx="643426" cy="5849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3C57A1-515B-44E8-8798-0D059959E8B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523106" y="3371166"/>
            <a:ext cx="61912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924947" y="123825"/>
            <a:ext cx="633743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ПЕРЕЧЕНЬ </a:t>
            </a:r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РАБОТОДАТЕЛЕЙ ДЛЯ ВЫПУСКНИКОВ </a:t>
            </a:r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ПРОФЕССИОНАЛЬНОГО ОБУЧЕНИЯ</a:t>
            </a: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647230" y="1137954"/>
            <a:ext cx="425655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17531 Рабочий зеленого хозяйства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 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 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Биотех-Зоо 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6187531" y="1151678"/>
            <a:ext cx="425655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19601 Швея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КОТТОН КЛАБ 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«ТАМИ и КО»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НОВЫЕ ТЕХНОЛОГИИ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«Дизайн — Пошив»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8" name="Picture 7" descr="C:\Users\Admin\Desktop\vostok_emblem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1806" r="12824" b="33485"/>
          <a:stretch/>
        </p:blipFill>
        <p:spPr bwMode="auto">
          <a:xfrm>
            <a:off x="4808668" y="3362831"/>
            <a:ext cx="760369" cy="7220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Admin\Desktop\pic6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108" y="1150347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Admin\Downloads\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129" y="5533849"/>
            <a:ext cx="1670992" cy="40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Admin\Downloads\logo.84f7ea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863" y="3118019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833" y="2612975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Admin\Downloads\logo_gree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614" y="5600024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1\Downloads\logoecoparniki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746" y="2342558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Admin\Desktop\HENDERSON_logo2017_vert_blue_on_white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400" y="2764326"/>
            <a:ext cx="1135173" cy="7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Admin\Desktop\lh7Navpk9QM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5" r="23452"/>
          <a:stretch/>
        </p:blipFill>
        <p:spPr bwMode="auto">
          <a:xfrm>
            <a:off x="6944997" y="1441843"/>
            <a:ext cx="670572" cy="8985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C:\Users\Admin\Downloads\logo-ru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089" y="5926605"/>
            <a:ext cx="1647599" cy="2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14" y="2966628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logo (1)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9363" y="1479270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ownloads\prm.png">
            <a:extLst>
              <a:ext uri="{FF2B5EF4-FFF2-40B4-BE49-F238E27FC236}">
                <a16:creationId xmlns:a16="http://schemas.microsoft.com/office/drawing/2014/main" id="{72CDA904-4EC0-A17F-C5E7-669C29C56C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5502708" y="5641576"/>
            <a:ext cx="1189138" cy="119582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A2A52E8-0787-4879-E343-B065107FAC5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3BCC1936-8C79-0650-406D-F9C445019BE9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CDDA584-A6F3-DF14-67E6-C05CA101B537}"/>
              </a:ext>
            </a:extLst>
          </p:cNvPr>
          <p:cNvPicPr/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TAMI AI - YouTube">
            <a:extLst>
              <a:ext uri="{FF2B5EF4-FFF2-40B4-BE49-F238E27FC236}">
                <a16:creationId xmlns:a16="http://schemas.microsoft.com/office/drawing/2014/main" id="{5E3717B0-9E63-0E67-531F-A2BCD27F308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160893" y="5485995"/>
            <a:ext cx="558800" cy="58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723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641772" y="123825"/>
            <a:ext cx="6903788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ПЕРЕЧЕНЬ </a:t>
            </a:r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РАБОТОДАТЕЛЕЙ ДЛЯ ВЫПУСКНИКОВ </a:t>
            </a:r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ПРОФЕССИОНАЛЬНОГО ОБУЧЕНИЯ</a:t>
            </a:r>
          </a:p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endParaRPr lang="ru-RU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837127" y="1184250"/>
            <a:ext cx="425655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16199 Оператор ЭВМ и ВМ 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НАО «Авиа Групп»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</a:t>
            </a:r>
            <a:r>
              <a:rPr lang="ru-RU" sz="160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Новостом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«БЕТАС»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Реклайм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Дёке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Экстружн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6188467" y="1183584"/>
            <a:ext cx="425655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19727 Штукатур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 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КЛИМОВСКИЙ ТРУБНЫЙ ЗАВОД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8" name="Picture 6" descr="C:\Users\Admin\Desktop\logo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586" y="5578269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9166" y="4191402"/>
            <a:ext cx="1339880" cy="8579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 descr="C:\Users\Admin\Desktop\logo-a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599" y="1367863"/>
            <a:ext cx="1689446" cy="60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C:\Users\Admin\Desktop\logo-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505" y="5760910"/>
            <a:ext cx="1850375" cy="613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432" y="4448775"/>
            <a:ext cx="1112064" cy="997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Admin\Desktop\25_let_a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708" y="2419404"/>
            <a:ext cx="1958908" cy="8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Admin\Desktop\logo (1)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8413" y="1979730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\Desktop\u1P8j9m7VEc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060" y="2309123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C:\Users\Admin\Desktop\pic640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222" y="4947350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Admin\Desktop\logo (3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551" y="5942555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\Desktop\image_420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204" y="1548653"/>
            <a:ext cx="1115606" cy="48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 descr="C:\Users\Admin\Downloads\b14709ba27435d1f81bc.pn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524" y="5193838"/>
            <a:ext cx="1447754" cy="49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ownloads\prm.png">
            <a:extLst>
              <a:ext uri="{FF2B5EF4-FFF2-40B4-BE49-F238E27FC236}">
                <a16:creationId xmlns:a16="http://schemas.microsoft.com/office/drawing/2014/main" id="{966C2F01-6479-5B6D-59A6-78EC06C49F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5502708" y="5641576"/>
            <a:ext cx="1189138" cy="119582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8B1ADB4-DCA7-0E1A-A59D-45274874F73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25" name="Рисунок 24" descr="Log1_1_2">
            <a:extLst>
              <a:ext uri="{FF2B5EF4-FFF2-40B4-BE49-F238E27FC236}">
                <a16:creationId xmlns:a16="http://schemas.microsoft.com/office/drawing/2014/main" id="{5658EF01-E5B9-2FB3-37B2-F37056EAF23D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2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931E28E-9481-4A18-8A64-F0723827846C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37231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3269461" y="123825"/>
            <a:ext cx="5654451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ПЕРЕЧЕНЬ </a:t>
            </a:r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РАБОТОДАТЕЛЕЙ ДЛЯ ВЫПУСКНИКОВ </a:t>
            </a:r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ПРОФЕССИОНАЛЬНОГО ОБУЧЕНИЯ</a:t>
            </a: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628923" y="1202167"/>
            <a:ext cx="4328860" cy="5472953"/>
          </a:xfrm>
          <a:prstGeom prst="snip2DiagRect">
            <a:avLst>
              <a:gd name="adj1" fmla="val 20077"/>
              <a:gd name="adj2" fmla="val 16667"/>
            </a:avLst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12680 Каменщик 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ПРОМЫШЛЕННЫЕ РЕШЕНИЯ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ЦСКТ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6086013" y="1207177"/>
            <a:ext cx="425655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18559 Слесарь-ремонтник </a:t>
            </a:r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 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ТК ЛИФТ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Руберг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3743" y="4990412"/>
            <a:ext cx="17145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1\Downloads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333" y="1590971"/>
            <a:ext cx="1237645" cy="780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\Desktop\logo (1)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782" y="4992413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Admin\Downloads\logo_gree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968" y="1981878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C:\Users\Admin\Downloads\logo (1).png"/>
          <p:cNvPicPr>
            <a:picLocks noChangeAspect="1" noChangeArrowheads="1"/>
          </p:cNvPicPr>
          <p:nvPr/>
        </p:nvPicPr>
        <p:blipFill>
          <a:blip r:embed="rId7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621" y="1889081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633" y="2898070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1\Downloads\logo (1)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299" y="3173114"/>
            <a:ext cx="1011212" cy="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 descr="C:\Users\1\Downloads\Логотип-Руберг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590" y="5430040"/>
            <a:ext cx="1522173" cy="80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https://avatars.mds.yandex.net/i?id=7af122bac1a6e47713d78c4d0fb2de7bd9b8c5ee-10339875-images-thumbs&amp;n=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964" y="5645034"/>
            <a:ext cx="2286000" cy="814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i?id=c4bdc849000385e9e2665146abe18460-4379030-images-thumbs&amp;n=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115" y="1294642"/>
            <a:ext cx="2257745" cy="5926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ownloads\prm.png">
            <a:extLst>
              <a:ext uri="{FF2B5EF4-FFF2-40B4-BE49-F238E27FC236}">
                <a16:creationId xmlns:a16="http://schemas.microsoft.com/office/drawing/2014/main" id="{9B2E8FD0-1E7D-24AD-0BF1-49A29B539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/>
          <a:stretch/>
        </p:blipFill>
        <p:spPr bwMode="auto">
          <a:xfrm>
            <a:off x="5502708" y="5641576"/>
            <a:ext cx="1189138" cy="119582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4250A2A-08BF-264B-1FB1-C41EEAD9028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21" name="Рисунок 20" descr="Log1_1_2">
            <a:extLst>
              <a:ext uri="{FF2B5EF4-FFF2-40B4-BE49-F238E27FC236}">
                <a16:creationId xmlns:a16="http://schemas.microsoft.com/office/drawing/2014/main" id="{38062BF8-F359-0B7A-E420-9FB0C85DDB8D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B5C345F-9730-1A90-F44A-4107B0573EFA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37231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780785" y="123825"/>
            <a:ext cx="6625761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ПЕРЕЧЕНЬ </a:t>
            </a:r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РАБОТОДАТЕЛЕЙ ДЛЯ ВЫПУСКНИКОВ </a:t>
            </a:r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ПРОФЕССИОНАЛЬНОГО ОБУЧЕНИЯ</a:t>
            </a:r>
          </a:p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endParaRPr lang="ru-RU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767586" y="1161770"/>
            <a:ext cx="425655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18103 Садовник </a:t>
            </a: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«Восток-ДО»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</a:t>
            </a:r>
            <a:r>
              <a:rPr lang="ru-RU" sz="160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Иванисово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 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</a:t>
            </a:r>
            <a:r>
              <a:rPr lang="ru-RU" sz="160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Биотех-Зоо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6190876" y="1158505"/>
            <a:ext cx="425655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16671 Плотник </a:t>
            </a: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НОВЫЕ ТЕХНОЛОГИИ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ПРОМЫШЛЕННЫЕ РЕШЕНИЯ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ПРОМТЕХ-ДУБНА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НПК ПОФ   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</a:t>
            </a:r>
          </a:p>
        </p:txBody>
      </p:sp>
      <p:pic>
        <p:nvPicPr>
          <p:cNvPr id="8" name="Picture 3" descr="C:\Users\1\Downloads\logoecoparni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096" y="5664441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\Desktop\logo (1)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541" y="1265562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C:\Users\Admin\Downloads\logo_gree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667" y="1597443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C:\Users\Admin\Desktop\pic64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931" y="2632110"/>
            <a:ext cx="1307256" cy="6536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\Downloads\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491" y="5589992"/>
            <a:ext cx="1771349" cy="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\Downloads\logo.84f7ea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234" y="1406915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9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034" y="2782483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Picture backgroun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016" y="1359318"/>
            <a:ext cx="17145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avatars.mds.yandex.net/i?id=7af122bac1a6e47713d78c4d0fb2de7bd9b8c5ee-10339875-images-thumbs&amp;n=1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266" y="5392772"/>
            <a:ext cx="2286000" cy="814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1\Downloads\logoecoparnik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483" y="5403997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C:\Users\1\Downloads\logo-_1_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251" y="2097818"/>
            <a:ext cx="1733929" cy="31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C:\Users\Admin\Downloads\logo (1).png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341" y="2982504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090478-C3E1-E09D-703C-7569C8D276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0" name="Рисунок 9" descr="Log1_1_2">
            <a:extLst>
              <a:ext uri="{FF2B5EF4-FFF2-40B4-BE49-F238E27FC236}">
                <a16:creationId xmlns:a16="http://schemas.microsoft.com/office/drawing/2014/main" id="{61CAE20E-CA41-F452-80FC-AD255569B5AA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FD28009-5498-D1AE-DBE0-3874FAEF1282}"/>
              </a:ext>
            </a:extLst>
          </p:cNvPr>
          <p:cNvPicPr/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Производственное объединение &quot;Эталон&quot; - YouTube">
            <a:extLst>
              <a:ext uri="{FF2B5EF4-FFF2-40B4-BE49-F238E27FC236}">
                <a16:creationId xmlns:a16="http://schemas.microsoft.com/office/drawing/2014/main" id="{3F4CBE48-3830-6F9F-9962-E9399E4033C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07480" y="2254250"/>
            <a:ext cx="853440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914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780785" y="123825"/>
            <a:ext cx="6625761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ПЕРЕЧЕНЬ </a:t>
            </a:r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РАБОТОДАТЕЛЕЙ ДЛЯ ВЫПУСКНИКОВ </a:t>
            </a:r>
            <a:r>
              <a:rPr lang="ru-RU" b="1" i="0" dirty="0">
                <a:solidFill>
                  <a:srgbClr val="843C0C"/>
                </a:solidFill>
                <a:effectLst/>
                <a:latin typeface="Calibri"/>
                <a:ea typeface="Calibri"/>
                <a:cs typeface="Calibri"/>
              </a:rPr>
              <a:t>ПРОФЕССИОНАЛЬНОГО ОБУЧЕНИЯ</a:t>
            </a:r>
          </a:p>
          <a:p>
            <a:pPr algn="ctr"/>
            <a:r>
              <a:rPr lang="ru-RU" b="1" i="0" dirty="0">
                <a:solidFill>
                  <a:srgbClr val="002060"/>
                </a:solidFill>
                <a:effectLst/>
                <a:latin typeface="Calibri"/>
                <a:ea typeface="Calibri"/>
                <a:cs typeface="Calibri"/>
              </a:rPr>
              <a:t> </a:t>
            </a:r>
            <a:endParaRPr lang="ru-RU" b="1" dirty="0">
              <a:solidFill>
                <a:srgbClr val="00206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1767586" y="1161770"/>
            <a:ext cx="425655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18466 Слесарь механосборочных работ</a:t>
            </a: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ЕВРО СЕРВИС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БЮРОКРАТ</a:t>
            </a:r>
          </a:p>
          <a:p>
            <a:pPr algn="ctr"/>
            <a:r>
              <a:rPr lang="ru-RU" sz="1600" b="0" i="0" u="none" strike="noStrike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h sans"/>
              </a:rPr>
              <a:t>ООО РУСТЕК</a:t>
            </a:r>
          </a:p>
          <a:p>
            <a:pPr algn="ctr"/>
            <a:endParaRPr lang="ru-RU" sz="1600" b="0" i="0" u="none" strike="noStrike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h sans"/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6190876" y="1158505"/>
            <a:ext cx="4256553" cy="5472953"/>
          </a:xfrm>
          <a:prstGeom prst="snip2DiagRect">
            <a:avLst/>
          </a:prstGeom>
          <a:solidFill>
            <a:srgbClr val="EDDCAD"/>
          </a:solidFill>
          <a:ln>
            <a:solidFill>
              <a:srgbClr val="843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18880 Столяр строительный</a:t>
            </a: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16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ИП Дегтярев С.А. «Мебельная фабрика»</a:t>
            </a:r>
          </a:p>
          <a:p>
            <a:pPr algn="ctr"/>
            <a:r>
              <a:rPr lang="ru-RU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Мебель Массив Сервис 21</a:t>
            </a:r>
          </a:p>
        </p:txBody>
      </p:sp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090478-C3E1-E09D-703C-7569C8D276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0" name="Рисунок 9" descr="Log1_1_2">
            <a:extLst>
              <a:ext uri="{FF2B5EF4-FFF2-40B4-BE49-F238E27FC236}">
                <a16:creationId xmlns:a16="http://schemas.microsoft.com/office/drawing/2014/main" id="{61CAE20E-CA41-F452-80FC-AD255569B5A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FD28009-5498-D1AE-DBE0-3874FAEF1282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8604EBF-1A00-45A1-8109-3506B31581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7590" y="4497573"/>
            <a:ext cx="1003912" cy="10039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4754A0-4877-4B43-982C-79807CE1D6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3597" y="1597443"/>
            <a:ext cx="1052393" cy="76298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397014-838E-4012-BD74-62438D104B6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83214" b="11915"/>
          <a:stretch/>
        </p:blipFill>
        <p:spPr>
          <a:xfrm>
            <a:off x="4414436" y="4727422"/>
            <a:ext cx="1087179" cy="126690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AB25E4-5B71-4378-B6CB-B375CF82D9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5704" y="5570662"/>
            <a:ext cx="1743607" cy="212159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7611732-85E7-401E-9D2D-329588DF1C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94720" y="1471912"/>
            <a:ext cx="1223652" cy="122365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1001B4-7F56-44CE-856F-20A21D40CE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0087" y="5014613"/>
            <a:ext cx="2276475" cy="37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975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268495" y="123825"/>
            <a:ext cx="7652199" cy="9284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 НАРУШЕНИЯМИ ИНТЕЛЛЕКТА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СТАРТОВЫЕ ВАКАНСИИ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87212" y="1048399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«Лента»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https://lenta.com/kontakty/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https://vk.com/lentacom</a:t>
            </a:r>
            <a:endParaRPr lang="ru-RU" sz="1100" dirty="0">
              <a:solidFill>
                <a:srgbClr val="843C0C"/>
              </a:solidFill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 </a:t>
            </a:r>
            <a:r>
              <a:rPr lang="ru-RU" sz="1100" dirty="0">
                <a:solidFill>
                  <a:srgbClr val="843C0C"/>
                </a:solidFill>
              </a:rPr>
              <a:t>7</a:t>
            </a:r>
            <a:r>
              <a:rPr lang="en-US" sz="1100" dirty="0">
                <a:solidFill>
                  <a:srgbClr val="843C0C"/>
                </a:solidFill>
              </a:rPr>
              <a:t> (495) 777-41-11 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  :  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info@lenta.com</a:t>
            </a:r>
            <a:r>
              <a:rPr lang="ru-RU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874" y="2153754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«Мособлтранс-1»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http://mot-1.ru/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https://vk.com/collegemok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7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(495) 730-80-60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info@mot-1.ru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67" y="1612211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04" y="130283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55" y="1816274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93" y="1463029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22" y="270396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98" y="2380357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48" y="2918267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71" y="2553457"/>
            <a:ext cx="158400" cy="158400"/>
          </a:xfrm>
          <a:prstGeom prst="rect">
            <a:avLst/>
          </a:prstGeom>
        </p:spPr>
      </p:pic>
      <p:pic>
        <p:nvPicPr>
          <p:cNvPr id="30723" name="Picture 3" descr="C:\Users\Admin\Desktop\logo.pn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350" y="2542446"/>
            <a:ext cx="1597170" cy="428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C:\Users\Admin\Desktop\Lenta-Logo-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198" y="1378737"/>
            <a:ext cx="1291982" cy="324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874" y="3296875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«Предприятие НИКС»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https://job.nix.ru/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https://vk.com/nixru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7 (495) 974-33-33 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22" y="3888277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50" y="3518330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93" y="4074005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76" y="3732620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874" y="4449028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«Программные технологии»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http://1axbit.ru/contacts/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-</a:t>
            </a:r>
            <a:endParaRPr lang="ru-RU" sz="12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7 (499) 398-01-65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info@1axbit.ru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4" y="5009538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93" y="4675632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42" y="5234136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20" y="4874475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465662" y="5681399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ФГБУ «ГВКГ им. академика Н.Н. Бурденко» Минобороны РФ филиал №3»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https://xn--b1aqfv.xn--p1ai/kontakty/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7 (495) 009-03-64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info@vmk-1.ru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29" y="6262146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07" y="5933388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056" y="6507339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584" y="6101341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9946" y="1035682"/>
            <a:ext cx="5018181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«ЭКО-МЕНЮ»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http://www.palich.ru/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https://vk.com/palichmos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7 (800) 555-81-63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otzyv@palich.vip </a:t>
            </a:r>
            <a:r>
              <a:rPr lang="ru-RU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00" y="1607968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296" y="1266168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828" y="1823530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071" y="1451265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4500" y="2154663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«ГиперГлобус»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https://rabota.globus.ru/career/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https://vk.com/globusru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7 (800) 234-80-20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946" y="2744112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928" y="2379077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828" y="2968473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505" y="2588218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44501" y="3302024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ГАУЗ МО «Центральная городская клиническая больница г. Реутов»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https://lpu.zdrav.mosreg.ru</a:t>
            </a:r>
            <a:r>
              <a:rPr lang="en-US" sz="1200" dirty="0">
                <a:solidFill>
                  <a:srgbClr val="843C0C"/>
                </a:solidFill>
              </a:rPr>
              <a:t>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https://m.vk.ru/reutzdrav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ru-RU" sz="1200" dirty="0">
                <a:solidFill>
                  <a:srgbClr val="843C0C"/>
                </a:solidFill>
              </a:rPr>
              <a:t>7 (994) 095-108-16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reutzdrav_mail@mosreg.ru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654" y="3886098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542" y="3539086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8571" y="4105537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654" y="3733882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9946" y="4451397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ГБУЗ МО «Лобненская центральная городская больница» 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https://lcgb.ru/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3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https://vk.com/public217651566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7 (960) 329-53-65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3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mz_lobn_cgb@mosreg.ru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343" y="5010866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8225" y="4671813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422" y="5225169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00" y="4855211"/>
            <a:ext cx="158400" cy="158400"/>
          </a:xfrm>
          <a:prstGeom prst="rect">
            <a:avLst/>
          </a:prstGeom>
        </p:spPr>
      </p:pic>
      <p:pic>
        <p:nvPicPr>
          <p:cNvPr id="30725" name="Picture 5" descr="C:\Users\Admin\Desktop\nix_logo_2017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265" y="3723805"/>
            <a:ext cx="941094" cy="32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C:\Users\Admin\Desktop\logo (1).png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782" y="4834023"/>
            <a:ext cx="1430226" cy="357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C:\Users\Admin\Desktop\ehko-menju-424859931af111a93835a6ff6d80caca.png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733" y="1214262"/>
            <a:ext cx="1029908" cy="602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8" name="Picture 8" descr="C:\Users\Admin\Desktop\6069770983.jpg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484" y="2384816"/>
            <a:ext cx="643426" cy="41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29" name="Picture 9" descr="C:\Users\Admin\Downloads\лого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428" y="3726234"/>
            <a:ext cx="364366" cy="33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0" name="Picture 10" descr="C:\Users\Admin\Desktop\Mz6NPTwghgM.jpg"/>
          <p:cNvPicPr>
            <a:picLocks noChangeAspect="1" noChangeArrowheads="1"/>
          </p:cNvPicPr>
          <p:nvPr/>
        </p:nvPicPr>
        <p:blipFill rotWithShape="1"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" t="5968" r="6102" b="5809"/>
          <a:stretch/>
        </p:blipFill>
        <p:spPr bwMode="auto">
          <a:xfrm>
            <a:off x="9908641" y="4706730"/>
            <a:ext cx="683370" cy="6790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1" name="Picture 11" descr="C:\Users\Admin\Desktop\VMK3.png"/>
          <p:cNvPicPr>
            <a:picLocks noChangeAspect="1" noChangeArrowheads="1"/>
          </p:cNvPicPr>
          <p:nvPr/>
        </p:nvPicPr>
        <p:blipFill>
          <a:blip r:embed="rId39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224" y="5854605"/>
            <a:ext cx="1847372" cy="82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9DE7906-97DD-0EDC-4611-729CF3550D70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" name="Рисунок 6" descr="Log1_1_2">
            <a:extLst>
              <a:ext uri="{FF2B5EF4-FFF2-40B4-BE49-F238E27FC236}">
                <a16:creationId xmlns:a16="http://schemas.microsoft.com/office/drawing/2014/main" id="{CB167BD6-8432-3684-53CE-DC6D9B85B765}"/>
              </a:ext>
            </a:extLst>
          </p:cNvPr>
          <p:cNvPicPr/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A25BE97-612A-5728-FB2F-A8F322E58159}"/>
              </a:ext>
            </a:extLst>
          </p:cNvPr>
          <p:cNvPicPr/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80273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3130308" y="1145291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«МЦ «Доктор Боголюбов»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https://bogolubov.center/contacts/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https://vk.com/bogolubov_center</a:t>
            </a:r>
            <a:endParaRPr lang="en-US" sz="1100" dirty="0">
              <a:solidFill>
                <a:srgbClr val="843C0C"/>
              </a:solidFill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 +7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(495)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745-65-06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feedback@doktorbogolubov.ru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54009" y="2236132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СЦНТ «Новостом»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https://www.novostom.ru/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https://vk.com/novostom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445-02-03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info17@novostom.info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371" y="1711309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794" y="1398291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171" y="1922100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254" y="1583447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05" y="282753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34" y="248333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34" y="3026388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05" y="2686278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38563" y="3374105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 Коломна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https://kolomnagrad.ru/kontakty-arhiv.html#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(498) 602-18-97, доб. 212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cgamo@mosreg.ru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6" y="3962301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85" y="3595560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91" y="4174659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83" y="3798446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33414" y="4500515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Архивное управление Раменского муниципального района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https://www.ramenskoye.ru/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https://vk.com/ramenskoyeregion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473-91-01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ram_adm@mosreg.ru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1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56" y="5071321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34" y="4752861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82" y="5285623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73" y="4939296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517149" y="5690583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«ПАТО «Лобня-транс» 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http://ptmo.msk.ru/index.html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ptmo@yandex.ru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462" y="6267294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96" y="5918408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96" y="6467494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368" y="6106489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764298" y="2239809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Волоколамское ПАТП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https://mostransavto.ru/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https://vk.com/ao_mostransavto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(800) 700-31-13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referent@mtamo.ru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2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205" y="2803484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05" y="2478395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754" y="302989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005" y="2678145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764298" y="3374105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«Измайлово-Сервис» 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http://izmaylovo-avto.ru/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https://vk.com/izmaylovoavto</a:t>
            </a: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163-71-67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a123mn@yandex.ru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115" y="3957293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617" y="3593370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666" y="4151874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194" y="3807660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769446" y="4502884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«МОСТРАНСАВТО» Филиал МАП №11 г. Балашиха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https://mostransavto.ru/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https://vk.com/ao_mostransavto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(800) 700-31-13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referent@mtamo.ru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751" y="5071321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171" y="4750224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699" y="5293828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343" y="4927292"/>
            <a:ext cx="158400" cy="158400"/>
          </a:xfrm>
          <a:prstGeom prst="rect">
            <a:avLst/>
          </a:prstGeom>
        </p:spPr>
      </p:pic>
      <p:pic>
        <p:nvPicPr>
          <p:cNvPr id="31747" name="Picture 3" descr="C:\Users\Admin\Desktop\Q8BQQ_-XCqg.jpg"/>
          <p:cNvPicPr>
            <a:picLocks noChangeAspect="1" noChangeArrowheads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18" t="36838" r="14294" b="37410"/>
          <a:stretch/>
        </p:blipFill>
        <p:spPr bwMode="auto">
          <a:xfrm>
            <a:off x="6093448" y="1453557"/>
            <a:ext cx="1485900" cy="517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292167_c4504a4d5f234e5c855da9782bc7d39d.jp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306" y="2257649"/>
            <a:ext cx="1112064" cy="997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gtd_logo.png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334" y="3405090"/>
            <a:ext cx="988190" cy="988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logo (2)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661" y="4766341"/>
            <a:ext cx="1892001" cy="65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u1P8j9m7VEc.jp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428" y="2296048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logo120-2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933" y="3397798"/>
            <a:ext cx="727937" cy="939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esktop\u1P8j9m7VEc.jp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098" y="4680912"/>
            <a:ext cx="832304" cy="832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image001.gif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044" y="5784894"/>
            <a:ext cx="7143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639197" y="123825"/>
            <a:ext cx="691079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 НАРУШЕНИЯМИ ИНТЕЛЛЕКТА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СТАРТОВЫЕ ВАКАНСИИ </a:t>
            </a:r>
          </a:p>
        </p:txBody>
      </p:sp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B5D91D4-7FD3-7A8F-A049-F6F97C22B4C2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8" name="Рисунок 7" descr="Log1_1_2">
            <a:extLst>
              <a:ext uri="{FF2B5EF4-FFF2-40B4-BE49-F238E27FC236}">
                <a16:creationId xmlns:a16="http://schemas.microsoft.com/office/drawing/2014/main" id="{8D504435-DA55-3E8A-9894-58F5E319B818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D1645AD-22BF-412D-61DA-A6AB7481637F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7277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0644" y="2292767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«ТБ Тойо Транс»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http://www.toyotrans.ru/rus/vacancy/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651-92-31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o.lysenko@toyotrans.ru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74" y="2891887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65" y="2505021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18" y="310714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53" y="2722123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10644" y="3391436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«Управляющая компания жилой дом»  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https://my-gkh.ru/getorganization/ao-uk-zhiloy-dom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432-33-96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gildom@yandex.ru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18" y="3985020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18" y="3615294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176" y="4201020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618" y="381237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419877" y="1193707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«РусДент»  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http://www.rus-dent.com/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707-64-87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577" y="178511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244" y="1423588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377" y="2001117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244" y="1620584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831230" y="2294021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«ТАМИ и КО»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https://henderson.ru/company/vacancies/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744 03 00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</a:t>
            </a:r>
            <a:r>
              <a:rPr lang="ru-RU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pr@henderson.ru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6004" y="2886769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049" y="2537381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235" y="3100622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269" y="2740217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836516" y="3384128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«Вега» 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http://www.wega.ru/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983-08-17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info@wega.ru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423" y="3977978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349" y="3632806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283" y="4192744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527" y="3825995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469244" y="4520181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«ДГХ»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http://lk.ooodgh.ru/contacts/</a:t>
            </a:r>
            <a:r>
              <a:rPr lang="ru-RU" sz="1200" dirty="0">
                <a:solidFill>
                  <a:srgbClr val="843C0C"/>
                </a:solidFill>
              </a:rPr>
              <a:t>   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613-65-00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pisma@ooodgh.ru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505" y="5122848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305" y="4786682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305" y="5328345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305" y="4974950"/>
            <a:ext cx="158400" cy="158400"/>
          </a:xfrm>
          <a:prstGeom prst="rect">
            <a:avLst/>
          </a:prstGeom>
        </p:spPr>
      </p:pic>
      <p:pic>
        <p:nvPicPr>
          <p:cNvPr id="2051" name="Picture 3" descr="C:\Users\Admin\Desktop\logo.gif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724" y="2726675"/>
            <a:ext cx="1459989" cy="23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732755-stomatologiya-_rusdent_cropped_logo.jpg"/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8" r="15680"/>
          <a:stretch/>
        </p:blipFill>
        <p:spPr bwMode="auto">
          <a:xfrm>
            <a:off x="6510404" y="1326791"/>
            <a:ext cx="1536700" cy="762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HENDERSON_logo2017_vert_blue_on_white.jp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938" y="2477480"/>
            <a:ext cx="1135173" cy="7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logo-2.pn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257" y="3587375"/>
            <a:ext cx="1850375" cy="613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esktop\pic640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950" y="4594668"/>
            <a:ext cx="1784154" cy="8920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esktop\logo (3)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84" y="3905195"/>
            <a:ext cx="1569723" cy="31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590285" y="123825"/>
            <a:ext cx="700861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 НАРУШЕНИЯМИ ИНТЕЛЛЕКТА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СТАРТОВЫЕ ВАКАНСИИ </a:t>
            </a:r>
          </a:p>
        </p:txBody>
      </p:sp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67ED56-A779-C24E-2845-ACDFC86A399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6E1586D1-A315-5F23-B6F3-48764F92B9D5}"/>
              </a:ext>
            </a:extLst>
          </p:cNvPr>
          <p:cNvPicPr/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C3176A2-22A7-B374-3220-76542C9291BF}"/>
              </a:ext>
            </a:extLst>
          </p:cNvPr>
          <p:cNvPicPr/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717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87213" y="1110183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«Сантехкомплект»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https://www.santech.ru/contacts/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</a:t>
            </a:r>
            <a:r>
              <a:rPr lang="en-US" sz="1100" dirty="0">
                <a:solidFill>
                  <a:srgbClr val="843C0C"/>
                </a:solidFill>
              </a:rPr>
              <a:t> (495) 645-00-00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opt@santech.ru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93022" y="2225835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«Агрокультура Групп» 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https://agrokulturagroup.ru/contacts/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https://vk.com/rost.companygroup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389-44-25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sales@rostgroup.ru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69" y="1673994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1" y="1338877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09" y="1872909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47" y="1555705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83" y="281171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69" y="2432760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83" y="3009663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83" y="2654901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98171" y="3363808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«Агрокомплекс Иванисово» 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https://agpcomplex.com/contacts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https://vk.com/agpcomplex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577-45-03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office@central-market.site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1" y="3928341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70" y="3594471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96" y="4133470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25" y="3794404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213" y="4513408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Универсальные пищевые технологии     </a:t>
            </a:r>
            <a:endParaRPr lang="ru-RU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https://unifoods.ru/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b="0" i="0" strike="noStrike" dirty="0">
                <a:solidFill>
                  <a:srgbClr val="843C0C"/>
                </a:solidFill>
                <a:effectLst/>
                <a:latin typeface="SuisseIntl-Regular"/>
              </a:rPr>
              <a:t>7 (496) 737-54-54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unifoods@unifoods.ru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70" y="5073947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65" y="4730867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73" y="5274689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83" y="490781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9352" y="1094662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Артпласт 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https://www.artplast.ru/kontakty/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(800) 770 09 29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artplast@artplast.ru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127" y="1678540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333" y="1313927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740" y="1887279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779" y="1515846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9352" y="2221939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Герофарм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https://geropharm.ru/contacts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https://vk.com/geropharm_official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2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995-09-17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inform@geropharm.com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302" y="2785064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482" y="2430564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828" y="3009663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505" y="2660299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9352" y="3363808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ПРОМАЛЬЯНС   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https://promalliance.pro/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927 30 33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info@met-prom.com</a:t>
            </a:r>
            <a:r>
              <a:rPr lang="en-US" sz="1200" dirty="0">
                <a:solidFill>
                  <a:srgbClr val="843C0C"/>
                </a:solidFill>
              </a:rPr>
              <a:t>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302" y="3922127"/>
            <a:ext cx="216000" cy="216000"/>
          </a:xfrm>
          <a:prstGeom prst="rect">
            <a:avLst/>
          </a:prstGeom>
          <a:noFill/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208" y="4147726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208" y="3797362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9352" y="4502884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СЕРПУХОВСКИЙ ЛИФТОСТРОИТЕЛЬНЫЙ ЗАВОД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https://slz-lift.ru/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https://vk.com/slzlift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2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604-44-09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sales@slz-lift.ru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35" y="5104842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077" y="4709005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393" y="5315759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393" y="4938314"/>
            <a:ext cx="158400" cy="158400"/>
          </a:xfrm>
          <a:prstGeom prst="rect">
            <a:avLst/>
          </a:prstGeom>
        </p:spPr>
      </p:pic>
      <p:pic>
        <p:nvPicPr>
          <p:cNvPr id="3074" name="Picture 2" descr="C:\Users\Admin\Desktop\image_420.png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508" y="1396115"/>
            <a:ext cx="1285046" cy="55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logo.84f7eae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486" y="2481329"/>
            <a:ext cx="1085090" cy="60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ownloads\Logo.png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695" y="3604405"/>
            <a:ext cx="1771349" cy="425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ownloads\8jxnpjd22vnjp9s489i3hf3afvrfglcq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4470" y="1396223"/>
            <a:ext cx="1905004" cy="43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logo (4)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1456" y="2482017"/>
            <a:ext cx="1624895" cy="4928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logo (5)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1899" y="3763120"/>
            <a:ext cx="1839601" cy="32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yNoUzAqdvU8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8125" y="4710284"/>
            <a:ext cx="792004" cy="792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641039" y="80445"/>
            <a:ext cx="6909922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 НАРУШЕНИЯМИ ИНТЕЛЛЕКТА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СТАРТОВЫЕ ВАКАНСИИ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F67111-718E-131A-5AA6-5E336FAA86F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677" y="3605857"/>
            <a:ext cx="158400" cy="158400"/>
          </a:xfrm>
          <a:prstGeom prst="rect">
            <a:avLst/>
          </a:prstGeom>
        </p:spPr>
      </p:pic>
      <p:pic>
        <p:nvPicPr>
          <p:cNvPr id="5" name="Рисунок 4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56F7E51-D4EB-B644-7BC4-B75ADF6A13B8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7" name="Рисунок 6" descr="Log1_1_2">
            <a:extLst>
              <a:ext uri="{FF2B5EF4-FFF2-40B4-BE49-F238E27FC236}">
                <a16:creationId xmlns:a16="http://schemas.microsoft.com/office/drawing/2014/main" id="{7A8B6EBD-A86A-1DFF-DA27-EE8A5979B2AA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9E14708-557A-1F83-06F9-D3FB2F36C43F}"/>
              </a:ext>
            </a:extLst>
          </p:cNvPr>
          <p:cNvPicPr/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9DF7BF-BE58-4640-985B-7A867AC064C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455369" y="4839539"/>
            <a:ext cx="619125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2442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707808" y="1105035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ВЕНТИЛЯЦИИ ГАЛВЕНТ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https://otvody.galvent.ru/?utm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https://vk.com/galventventilyacia</a:t>
            </a:r>
            <a:endParaRPr lang="en-US" sz="1100" dirty="0">
              <a:solidFill>
                <a:srgbClr val="843C0C"/>
              </a:solidFill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  <a:latin typeface="Onest"/>
              </a:rPr>
              <a:t>7</a:t>
            </a:r>
            <a:r>
              <a:rPr lang="ru-RU" sz="1100" b="0" i="0" u="none" strike="noStrike" dirty="0">
                <a:solidFill>
                  <a:srgbClr val="843C0C"/>
                </a:solidFill>
                <a:effectLst/>
                <a:latin typeface="Onest"/>
              </a:rPr>
              <a:t> (495) 790-76-98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vent@galvent.su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723914" y="2205240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ПАО АВИАЦИОННАЯ КОРПОРАЦИЯ РУБИН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https://acrubin.ru/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https://vk.com/akrubin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521-57-66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kadr@akrubin.ru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67" y="1663697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07" y="1359471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07" y="1878058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79" y="1539834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5" y="279149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93" y="2431844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42" y="2974902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71" y="2635836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723914" y="3307173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Георг Полимер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https://www.georgpolymer.ru/#_contacts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https://vk.com/georgpolymer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363-58-83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sales@georgpolymer.ru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65" y="3917275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93" y="3574965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42" y="4138618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81" y="3758875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723914" y="4454177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ОЛТЕКС С.А.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https://oltex-sa.ru/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745-36-40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info@oltex-sa.ru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71" y="5052333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80" y="4677593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81" y="5248114"/>
            <a:ext cx="158400" cy="158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65" y="4871460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517149" y="5624763"/>
            <a:ext cx="515259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1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КЛИМОВСКИЙ ТРУБНЫЙ ЗАВОД</a:t>
            </a:r>
            <a:endParaRPr lang="en-US" sz="11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https://www.polyplastic.ru/ktz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https://vk.com/polyplastic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2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745-68-57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liman.o@polyplastic.ru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829" y="6213231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84" y="5848635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629" y="6407659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884" y="6059733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92746" y="1088838"/>
            <a:ext cx="502847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Технопарк Импульс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https://www.impulse.su/people/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https://vk.com/tehnopark_impulse</a:t>
            </a:r>
            <a:endParaRPr lang="en-US" sz="1100" dirty="0">
              <a:solidFill>
                <a:srgbClr val="843C0C"/>
              </a:solidFill>
              <a:ea typeface="Calibri"/>
              <a:cs typeface="Calibri"/>
              <a:hlinkClick r:id="rId2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 (495) 367-22-59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dirty="0">
                <a:solidFill>
                  <a:srgbClr val="843C0C"/>
                </a:solidFill>
              </a:rPr>
              <a:t>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mail@impulse.su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97" y="1685387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547" y="1358955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192" y="1888477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638" y="1534996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92746" y="2190669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АКУСТИК РУ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www.acoustic.ru/productions/brands/self_made/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https://vk.com/acousticru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ru-RU" sz="1200" dirty="0">
                <a:solidFill>
                  <a:srgbClr val="843C0C"/>
                </a:solidFill>
              </a:rPr>
              <a:t>+7 (495) 134-98-98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support@acoustic.ru  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257" y="2788126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333" y="2440846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943" y="2998060"/>
            <a:ext cx="158400" cy="158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638" y="2622979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95987" y="3307173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Биотех-Зоо 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https://bioteh-zoo.ru/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https://vk.com/biotech_c</a:t>
            </a:r>
            <a:r>
              <a:rPr lang="en-US" sz="1200" dirty="0">
                <a:solidFill>
                  <a:srgbClr val="843C0C"/>
                </a:solidFill>
              </a:rPr>
              <a:t>  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(901) 367-63-27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biotech-zoo.msk@yandex.ru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97" y="3917275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845" y="358024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474" y="4136740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266" y="3766562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95987" y="4456546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ИПК РР ДЕВЕЛОПМЕНТ  </a:t>
            </a: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https://rrdblok.ru/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755-84-46</a:t>
            </a:r>
            <a:endParaRPr lang="en-US" sz="1200" dirty="0">
              <a:solidFill>
                <a:srgbClr val="843C0C"/>
              </a:solidFill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3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rr-d19@mail.ru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533" y="5048558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606" y="4707853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333" y="5258712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134" y="4889986"/>
            <a:ext cx="158400" cy="158400"/>
          </a:xfrm>
          <a:prstGeom prst="rect">
            <a:avLst/>
          </a:prstGeom>
        </p:spPr>
      </p:pic>
      <p:pic>
        <p:nvPicPr>
          <p:cNvPr id="5122" name="Picture 2" descr="C:\Users\Admin\Desktop\new_logo.png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473" y="1438155"/>
            <a:ext cx="1370754" cy="437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logo (7).png"/>
          <p:cNvPicPr>
            <a:picLocks noChangeAspect="1" noChangeArrowheads="1"/>
          </p:cNvPicPr>
          <p:nvPr/>
        </p:nvPicPr>
        <p:blipFill>
          <a:blip r:embed="rId3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029" y="2482821"/>
            <a:ext cx="1591143" cy="652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cropped-логотип.jpg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46" y="3834148"/>
            <a:ext cx="2083663" cy="304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Admin\Downloads\OLTEX_.png"/>
          <p:cNvPicPr>
            <a:picLocks noChangeAspect="1" noChangeArrowheads="1"/>
          </p:cNvPicPr>
          <p:nvPr/>
        </p:nvPicPr>
        <p:blipFill>
          <a:blip r:embed="rId3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0" y="4787472"/>
            <a:ext cx="1821031" cy="532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201" y="1159126"/>
            <a:ext cx="879390" cy="8639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Admin\Desktop\25_let_ag.png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655" y="2495548"/>
            <a:ext cx="1958908" cy="805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:\Users\Admin\Desktop\Frame_1073713903.png"/>
          <p:cNvPicPr>
            <a:picLocks noChangeAspect="1" noChangeArrowheads="1"/>
          </p:cNvPicPr>
          <p:nvPr/>
        </p:nvPicPr>
        <p:blipFill>
          <a:blip r:embed="rId3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373" y="3712685"/>
            <a:ext cx="2601092" cy="503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C:\Users\Admin\Desktop\logo_rrd.png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480" y="4723875"/>
            <a:ext cx="1251110" cy="58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596286" y="74235"/>
            <a:ext cx="703436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 НАРУШЕНИЯМИ ИНТЕЛЛЕКТА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СТАРТОВЫЕ ВАКАНСИИ </a:t>
            </a:r>
          </a:p>
        </p:txBody>
      </p:sp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F3C25CF-6AD4-1C29-FF78-B8CC78C6705D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4B8FF64E-55A7-1867-3AD4-394A2ADCA6C5}"/>
              </a:ext>
            </a:extLst>
          </p:cNvPr>
          <p:cNvPicPr/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99812C6-EF83-12E7-91B2-A97CDC8D1A09}"/>
              </a:ext>
            </a:extLst>
          </p:cNvPr>
          <p:cNvPicPr/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AutoShape 6" descr=" logo">
            <a:extLst>
              <a:ext uri="{FF2B5EF4-FFF2-40B4-BE49-F238E27FC236}">
                <a16:creationId xmlns:a16="http://schemas.microsoft.com/office/drawing/2014/main" id="{E7785C62-58C6-4864-986E-52A2C5C57F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AB9C518-A6E5-42D3-8C1F-44CEC08706A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5943600" y="5960546"/>
            <a:ext cx="2468194" cy="50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6972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691332" y="1044006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НТТ  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http://ooontt.ru/ru/#about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 </a:t>
            </a:r>
            <a:r>
              <a:rPr lang="en-US" sz="1100" dirty="0">
                <a:solidFill>
                  <a:srgbClr val="843C0C"/>
                </a:solidFill>
              </a:rPr>
              <a:t>(495) 258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r>
              <a:rPr lang="en-US" sz="1100" dirty="0">
                <a:solidFill>
                  <a:srgbClr val="843C0C"/>
                </a:solidFill>
              </a:rPr>
              <a:t>09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r>
              <a:rPr lang="en-US" sz="1100" dirty="0">
                <a:solidFill>
                  <a:srgbClr val="843C0C"/>
                </a:solidFill>
              </a:rPr>
              <a:t>90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info@ooontt.ru</a:t>
            </a:r>
            <a:r>
              <a:rPr lang="en-US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97004" y="2125951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Полипак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https://polipak.ru/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(496) 212-55-55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order@polipak.ru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72" y="1639064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49" y="1323476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8" y="1844549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30" y="1492934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68" y="2748226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38" y="2398512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8" y="2942931"/>
            <a:ext cx="158400" cy="1584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83" y="2598105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6844" y="3270789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ПРЕМИУМ СТАНДАРТ</a:t>
            </a:r>
            <a:endParaRPr lang="en-US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https://pspress.ru/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(495)- 155-15-51, доб. 770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sales@pspress.ru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628" y="3880207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83" y="3542619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68" y="4096207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986" y="3721212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98171" y="4428434"/>
            <a:ext cx="515259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РОТА-АГРО</a:t>
            </a:r>
            <a:endParaRPr lang="en-US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https://rota-agro.ru/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dirty="0">
                <a:solidFill>
                  <a:srgbClr val="843C0C"/>
                </a:solidFill>
              </a:rPr>
              <a:t>    </a:t>
            </a:r>
            <a:r>
              <a:rPr lang="ru-RU" sz="1200" dirty="0">
                <a:solidFill>
                  <a:srgbClr val="843C0C"/>
                </a:solidFill>
              </a:rPr>
              <a:t>: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https://t.me/rotaagro</a:t>
            </a:r>
            <a:endParaRPr lang="en-US" sz="1200" dirty="0">
              <a:solidFill>
                <a:srgbClr val="843C0C"/>
              </a:solidFill>
              <a:ea typeface="Calibri"/>
              <a:cs typeface="Calibri"/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(499) 601-20-76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info@rota-agro.ru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43" y="5005167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28" y="4667436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26" y="5236343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517149" y="5599020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Фортекс &amp; Ко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https://fourtex.ru/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 (</a:t>
            </a:r>
            <a:r>
              <a:rPr lang="ru-RU" sz="1200" dirty="0">
                <a:solidFill>
                  <a:srgbClr val="843C0C"/>
                </a:solidFill>
              </a:rPr>
              <a:t>495</a:t>
            </a:r>
            <a:r>
              <a:rPr lang="en-US" sz="1200" dirty="0">
                <a:solidFill>
                  <a:srgbClr val="843C0C"/>
                </a:solidFill>
              </a:rPr>
              <a:t>)</a:t>
            </a:r>
            <a:r>
              <a:rPr lang="ru-RU" sz="1200" dirty="0">
                <a:solidFill>
                  <a:srgbClr val="843C0C"/>
                </a:solidFill>
              </a:rPr>
              <a:t> 669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r>
              <a:rPr lang="ru-RU" sz="1200" dirty="0">
                <a:solidFill>
                  <a:srgbClr val="843C0C"/>
                </a:solidFill>
              </a:rPr>
              <a:t>68</a:t>
            </a:r>
            <a:r>
              <a:rPr lang="en-US" sz="1200" dirty="0">
                <a:solidFill>
                  <a:srgbClr val="843C0C"/>
                </a:solidFill>
              </a:rPr>
              <a:t>-</a:t>
            </a:r>
            <a:r>
              <a:rPr lang="ru-RU" sz="1200" dirty="0">
                <a:solidFill>
                  <a:srgbClr val="843C0C"/>
                </a:solidFill>
              </a:rPr>
              <a:t>29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sale@fourtex.ru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7827" y="6200362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292" y="5853337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353" y="6414663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882" y="6049854"/>
            <a:ext cx="158400" cy="15840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5690" y="1047155"/>
            <a:ext cx="5028478" cy="1000274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СМАРТ ТЕХНО СЕРВИС 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https://smart-wall.ru/kontakty-smartwall/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ru-RU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</a:t>
            </a:r>
            <a:r>
              <a:rPr lang="ru-RU" sz="1100" dirty="0">
                <a:solidFill>
                  <a:srgbClr val="843C0C"/>
                </a:solidFill>
              </a:rPr>
              <a:t>7 (499) 755-88-45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100" dirty="0">
                <a:solidFill>
                  <a:srgbClr val="843C0C"/>
                </a:solidFill>
              </a:rPr>
              <a:t>  </a:t>
            </a:r>
            <a:r>
              <a:rPr lang="en-US" sz="1100" dirty="0">
                <a:solidFill>
                  <a:srgbClr val="843C0C"/>
                </a:solidFill>
              </a:rPr>
              <a:t>  :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Info@smart-wall.ru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88" y="1580140"/>
            <a:ext cx="216000" cy="216000"/>
          </a:xfrm>
          <a:prstGeom prst="rect">
            <a:avLst/>
          </a:prstGeom>
          <a:noFill/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315" y="1239509"/>
            <a:ext cx="158400" cy="158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315" y="1786071"/>
            <a:ext cx="158400" cy="158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763" y="1450426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5690" y="2132353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Технопарк Импульс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https://www.impulse.su/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https://t.me/+KKuF-OxJttUwZDVi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367-22-59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mail@impulse.su</a:t>
            </a:r>
            <a:r>
              <a:rPr lang="ru-RU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</a:rPr>
              <a:t>  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857" y="2754378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248" y="2414994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315" y="2968542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5690" y="3270789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Фабрика нетканых материалов Весь мир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https://wesmir.com/o-kompanii/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https://vk.com/wesmir.fabrika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</a:t>
            </a:r>
            <a:r>
              <a:rPr lang="ru-RU" sz="1200" dirty="0">
                <a:solidFill>
                  <a:srgbClr val="843C0C"/>
                </a:solidFill>
              </a:rPr>
              <a:t>7 (495) 677-95-39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kadry@wesmir.com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0288" y="3885151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95" y="3555621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3995" y="4079038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332" y="3734756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5690" y="4429773"/>
            <a:ext cx="5028478" cy="1015663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lvl="1" algn="ctr"/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ФИТНИК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https://fitnik.tech/about/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2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https://vk.com/fitnik3d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(910) 451-42-63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 err="1">
                <a:solidFill>
                  <a:srgbClr val="843C0C"/>
                </a:solidFill>
              </a:rPr>
              <a:t>i</a:t>
            </a:r>
            <a:r>
              <a:rPr lang="en-US" sz="1200" dirty="0" err="1">
                <a:solidFill>
                  <a:srgbClr val="843C0C"/>
                </a:solidFill>
                <a:hlinkClick r:id="rId2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nfo@fitnik.tech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629" y="5027641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765" y="4698478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248" y="5221167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088" y="4906106"/>
            <a:ext cx="158400" cy="158400"/>
          </a:xfrm>
          <a:prstGeom prst="rect">
            <a:avLst/>
          </a:prstGeom>
        </p:spPr>
      </p:pic>
      <p:pic>
        <p:nvPicPr>
          <p:cNvPr id="6146" name="Picture 2" descr="C:\Users\Admin\Desktop\logo (1).gif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693" y="1083388"/>
            <a:ext cx="1365624" cy="86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logo (8)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817" y="2167687"/>
            <a:ext cx="1055382" cy="94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Admin\Desktop\uTgX2eNc0OpEO9aWPJtWROTa8ZBtzh7o8BzUQwqYnoDMy_XQ33ecLqt2rBOuXSA5bz_FdB1p6lFTLJSg8dkJIQyK.jpg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7182" y="3338262"/>
            <a:ext cx="906349" cy="9063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Admin\Downloads\logo_green.png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595" y="4571835"/>
            <a:ext cx="1496037" cy="6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38" y="4838151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Admin\Downloads\logo (1).png"/>
          <p:cNvPicPr>
            <a:picLocks noChangeAspect="1" noChangeArrowheads="1"/>
          </p:cNvPicPr>
          <p:nvPr/>
        </p:nvPicPr>
        <p:blipFill>
          <a:blip r:embed="rId35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1395327"/>
            <a:ext cx="1601683" cy="44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34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4248" y="2600794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6" descr="C:\Users\Admin\Desktop\PUOuHsKKieJ5hkdrNj-L1Iwmy13Yk-_8ybmnDIjW_HjHKfOBNVgPVmu_UDvWjPzJqHxTxNBL.jpg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70" y="2190733"/>
            <a:ext cx="906780" cy="916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Admin\Downloads\logo-ru.png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07" y="3734756"/>
            <a:ext cx="1647599" cy="297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Admin\Desktop\logo_ru-1.png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457" y="4616403"/>
            <a:ext cx="1362459" cy="484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C:\Users\Admin\Desktop\forteks--ko-fd29bd0e668d6cf6557107e94346fb0f.png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905" y="5679817"/>
            <a:ext cx="894592" cy="89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813762" y="-35290"/>
            <a:ext cx="656447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  <a:endParaRPr lang="en-US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 НАРУШЕНИЯМИ ИНТЕЛЛЕКТА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СТАРТОВЫЕ ВАКАНСИИ </a:t>
            </a:r>
          </a:p>
        </p:txBody>
      </p:sp>
      <p:pic>
        <p:nvPicPr>
          <p:cNvPr id="3" name="Рисунок 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CF9A556-E501-2CA2-964E-AF3D0A2E4840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5" name="Рисунок 4" descr="Log1_1_2">
            <a:extLst>
              <a:ext uri="{FF2B5EF4-FFF2-40B4-BE49-F238E27FC236}">
                <a16:creationId xmlns:a16="http://schemas.microsoft.com/office/drawing/2014/main" id="{99133A49-A422-461C-BC83-C071271BED2E}"/>
              </a:ext>
            </a:extLst>
          </p:cNvPr>
          <p:cNvPicPr/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BD7597-85F7-308C-485D-3DB2850AEFD1}"/>
              </a:ext>
            </a:extLst>
          </p:cNvPr>
          <p:cNvPicPr/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72028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7C6DFDC5-ECE3-488F-AA3E-22F46333EF7F}"/>
              </a:ext>
            </a:extLst>
          </p:cNvPr>
          <p:cNvSpPr txBox="1"/>
          <p:nvPr/>
        </p:nvSpPr>
        <p:spPr>
          <a:xfrm>
            <a:off x="3488737" y="1009466"/>
            <a:ext cx="5152598" cy="984885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ЦСКТ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100" b="1" dirty="0">
                <a:solidFill>
                  <a:srgbClr val="843C0C"/>
                </a:solidFill>
              </a:rPr>
              <a:t>    : </a:t>
            </a:r>
            <a:r>
              <a:rPr lang="en-US" sz="1100" dirty="0">
                <a:solidFill>
                  <a:srgbClr val="843C0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https://cspekt.ru/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-</a:t>
            </a:r>
            <a:endParaRPr lang="en-US" sz="11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100" b="1" dirty="0">
                <a:solidFill>
                  <a:srgbClr val="843C0C"/>
                </a:solidFill>
              </a:rPr>
              <a:t>    </a:t>
            </a:r>
            <a:r>
              <a:rPr lang="ru-RU" sz="1100" b="1" dirty="0">
                <a:solidFill>
                  <a:srgbClr val="843C0C"/>
                </a:solidFill>
              </a:rPr>
              <a:t>: </a:t>
            </a:r>
            <a:r>
              <a:rPr lang="en-US" sz="1100" dirty="0">
                <a:solidFill>
                  <a:srgbClr val="843C0C"/>
                </a:solidFill>
              </a:rPr>
              <a:t>+7 (495) 108-69-36</a:t>
            </a:r>
            <a:br>
              <a:rPr lang="en-US" sz="1100" dirty="0">
                <a:solidFill>
                  <a:srgbClr val="843C0C"/>
                </a:solidFill>
              </a:rPr>
            </a:br>
            <a:r>
              <a:rPr lang="en-US" sz="1100" dirty="0">
                <a:solidFill>
                  <a:srgbClr val="843C0C"/>
                </a:solidFill>
              </a:rPr>
              <a:t> 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</a:rPr>
              <a:t> : </a:t>
            </a:r>
            <a:r>
              <a:rPr lang="ru-RU" sz="1100" dirty="0">
                <a:solidFill>
                  <a:srgbClr val="843C0C"/>
                </a:solidFill>
              </a:rPr>
              <a:t> </a:t>
            </a:r>
            <a:r>
              <a:rPr lang="en-US" sz="11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info@cspekt.ru</a:t>
            </a:r>
            <a:endParaRPr lang="ru-RU" sz="11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874" y="2135905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ЭТАЛОН ПРОФИЛЬ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https://sadray.ru/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https://t.me/rayskiysad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(985) 773-12-59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info@sadray.ru</a:t>
            </a:r>
            <a:r>
              <a:rPr lang="ru-RU" sz="1200" dirty="0">
                <a:solidFill>
                  <a:srgbClr val="843C0C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981" y="1579413"/>
            <a:ext cx="216000" cy="216000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84" y="1237245"/>
            <a:ext cx="158400" cy="158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970" y="1787155"/>
            <a:ext cx="158400" cy="158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781" y="1429883"/>
            <a:ext cx="158400" cy="158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320" y="2749023"/>
            <a:ext cx="216000" cy="216000"/>
          </a:xfrm>
          <a:prstGeom prst="rect">
            <a:avLst/>
          </a:prstGeom>
          <a:noFill/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77" y="2396541"/>
            <a:ext cx="158400" cy="1584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47" y="2964605"/>
            <a:ext cx="158400" cy="1584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874" y="3265984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ТК ЛИФТ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https://tk-lift.ru/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https://vk.com/torgkoms?roistat_visit=1673</a:t>
            </a:r>
            <a:endParaRPr lang="ru-RU" sz="1200" dirty="0">
              <a:solidFill>
                <a:srgbClr val="843C0C"/>
              </a:solidFill>
              <a:ea typeface="Calibri"/>
              <a:cs typeface="Calibri"/>
              <a:hlinkClick r:id="rId1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+7 (495) 191-30-46</a:t>
            </a: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zakaz@tk-lift.ru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93" y="3886054"/>
            <a:ext cx="216000" cy="216000"/>
          </a:xfrm>
          <a:prstGeom prst="rect">
            <a:avLst/>
          </a:prstGeom>
          <a:noFill/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1" y="3518784"/>
            <a:ext cx="158400" cy="158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44" y="4103434"/>
            <a:ext cx="158400" cy="1584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20" y="3721828"/>
            <a:ext cx="158400" cy="158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687874" y="4402690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ТРОЛЬ-АВТО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https://troll-auto.ru/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-</a:t>
            </a:r>
            <a:endParaRPr lang="en-US" sz="12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(968) 708-34-26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kerry@kerry.ru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 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08" y="5028089"/>
            <a:ext cx="216000" cy="216000"/>
          </a:xfrm>
          <a:prstGeom prst="rect">
            <a:avLst/>
          </a:prstGeom>
          <a:noFill/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06" y="4698478"/>
            <a:ext cx="158400" cy="158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96" y="5245903"/>
            <a:ext cx="158400" cy="158400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3517149" y="5599020"/>
            <a:ext cx="515259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Т.Б.Х.-РАМЕНСКОЕ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https://tbh.su/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 </a:t>
            </a:r>
            <a:r>
              <a:rPr lang="ru-RU" sz="1200" dirty="0">
                <a:solidFill>
                  <a:srgbClr val="843C0C"/>
                </a:solidFill>
              </a:rPr>
              <a:t>(495) 532-10-25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 </a:t>
            </a:r>
            <a:r>
              <a:rPr lang="en-US" sz="1200" u="sng" dirty="0">
                <a:solidFill>
                  <a:srgbClr val="843C0C"/>
                </a:solidFill>
              </a:rPr>
              <a:t>info@tbh.su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981" y="6206853"/>
            <a:ext cx="216000" cy="216000"/>
          </a:xfrm>
          <a:prstGeom prst="rect">
            <a:avLst/>
          </a:prstGeom>
          <a:noFill/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939" y="5874236"/>
            <a:ext cx="158400" cy="158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84" y="6416452"/>
            <a:ext cx="158400" cy="158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939" y="6071815"/>
            <a:ext cx="158400" cy="15840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4203" y="2137158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ЕВРОМОЛ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https://evromol.com/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en-US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(495) 111-40-20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 </a:t>
            </a:r>
            <a:r>
              <a:rPr lang="en-US" sz="1200" u="sng" dirty="0">
                <a:solidFill>
                  <a:srgbClr val="843C0C"/>
                </a:solidFill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info@evromol.com</a:t>
            </a:r>
            <a:r>
              <a:rPr lang="ru-RU" sz="1200" u="sng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200" u="sng" dirty="0">
                <a:solidFill>
                  <a:srgbClr val="843C0C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lang="ru-RU" sz="1200" u="sng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036" y="2767791"/>
            <a:ext cx="216000" cy="216000"/>
          </a:xfrm>
          <a:prstGeom prst="rect">
            <a:avLst/>
          </a:prstGeom>
          <a:noFill/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333" y="2420266"/>
            <a:ext cx="158400" cy="158400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382" y="2963325"/>
            <a:ext cx="158400" cy="158400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34203" y="3271132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КППП РУСКОН</a:t>
            </a:r>
            <a:r>
              <a:rPr lang="ru-RU" sz="1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 </a:t>
            </a:r>
            <a:endParaRPr lang="ru-RU" sz="1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https://ruskon.ru/contacts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</a:t>
            </a:r>
            <a:r>
              <a:rPr lang="en-US" sz="1200" b="1" dirty="0">
                <a:solidFill>
                  <a:srgbClr val="843C0C"/>
                </a:solidFill>
              </a:rPr>
              <a:t> </a:t>
            </a:r>
            <a:r>
              <a:rPr lang="ru-RU" sz="1200" b="1" dirty="0">
                <a:solidFill>
                  <a:srgbClr val="843C0C"/>
                </a:solidFill>
              </a:rPr>
              <a:t>-</a:t>
            </a:r>
            <a:endParaRPr lang="en-US" sz="1200" b="1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(495)580-50-10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r>
              <a:rPr lang="en-US" sz="1200" dirty="0">
                <a:solidFill>
                  <a:srgbClr val="843C0C"/>
                </a:solidFill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info@ruskon.ru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855" y="3892041"/>
            <a:ext cx="216000" cy="216000"/>
          </a:xfrm>
          <a:prstGeom prst="rect">
            <a:avLst/>
          </a:prstGeom>
          <a:noFill/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036" y="3528627"/>
            <a:ext cx="158400" cy="1584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233" y="4095239"/>
            <a:ext cx="158400" cy="158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762" y="3709835"/>
            <a:ext cx="158400" cy="158400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96680FE8-ED14-466C-B95A-CEB85FB8BBCD}"/>
              </a:ext>
            </a:extLst>
          </p:cNvPr>
          <p:cNvSpPr txBox="1"/>
          <p:nvPr/>
        </p:nvSpPr>
        <p:spPr>
          <a:xfrm>
            <a:off x="5959946" y="4405059"/>
            <a:ext cx="5028478" cy="1046440"/>
          </a:xfrm>
          <a:prstGeom prst="rect">
            <a:avLst/>
          </a:prstGeom>
          <a:solidFill>
            <a:srgbClr val="EDDCAD"/>
          </a:solidFill>
          <a:ln w="19050">
            <a:solidFill>
              <a:srgbClr val="843C0C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14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ООО Руберг </a:t>
            </a:r>
            <a:endParaRPr lang="ru-RU" sz="14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200" b="1" dirty="0">
                <a:solidFill>
                  <a:srgbClr val="843C0C"/>
                </a:solidFill>
              </a:rPr>
              <a:t>    : </a:t>
            </a:r>
            <a:r>
              <a:rPr lang="en-US" sz="1200" dirty="0">
                <a:solidFill>
                  <a:srgbClr val="843C0C"/>
                </a:solidFill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https://www.rubberfactory.ru/about-us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br>
              <a:rPr lang="en-US" sz="1200" dirty="0">
                <a:solidFill>
                  <a:srgbClr val="843C0C"/>
                </a:solidFill>
              </a:rPr>
            </a:br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ru-RU" sz="1200" dirty="0">
                <a:solidFill>
                  <a:srgbClr val="843C0C"/>
                </a:solidFill>
              </a:rPr>
              <a:t>-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en-US" sz="1200" b="1" dirty="0">
                <a:solidFill>
                  <a:srgbClr val="843C0C"/>
                </a:solidFill>
              </a:rPr>
              <a:t>    </a:t>
            </a:r>
            <a:r>
              <a:rPr lang="ru-RU" sz="1200" b="1" dirty="0">
                <a:solidFill>
                  <a:srgbClr val="843C0C"/>
                </a:solidFill>
              </a:rPr>
              <a:t>: </a:t>
            </a:r>
            <a:r>
              <a:rPr lang="en-US" sz="1200" dirty="0">
                <a:solidFill>
                  <a:srgbClr val="843C0C"/>
                </a:solidFill>
              </a:rPr>
              <a:t>+7</a:t>
            </a:r>
            <a:r>
              <a:rPr lang="ru-RU" sz="1200" dirty="0">
                <a:solidFill>
                  <a:srgbClr val="843C0C"/>
                </a:solidFill>
              </a:rPr>
              <a:t> (495) 668 80 09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200" dirty="0">
                <a:solidFill>
                  <a:srgbClr val="843C0C"/>
                </a:solidFill>
              </a:rPr>
              <a:t>  </a:t>
            </a:r>
            <a:r>
              <a:rPr lang="en-US" sz="1200" dirty="0">
                <a:solidFill>
                  <a:srgbClr val="843C0C"/>
                </a:solidFill>
              </a:rPr>
              <a:t>  : </a:t>
            </a:r>
            <a:r>
              <a:rPr lang="en-US" sz="1200" dirty="0">
                <a:solidFill>
                  <a:srgbClr val="843C0C"/>
                </a:solidFill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info@rubberfactory.ru</a:t>
            </a:r>
            <a:r>
              <a:rPr lang="ru-RU" sz="1200" dirty="0">
                <a:solidFill>
                  <a:srgbClr val="843C0C"/>
                </a:solidFill>
              </a:rPr>
              <a:t> </a:t>
            </a:r>
            <a:endParaRPr lang="ru-RU" sz="1200" dirty="0">
              <a:solidFill>
                <a:srgbClr val="843C0C"/>
              </a:solidFill>
              <a:ea typeface="Calibri"/>
              <a:cs typeface="Calibri"/>
            </a:endParaRPr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544" y="5061079"/>
            <a:ext cx="216000" cy="216000"/>
          </a:xfrm>
          <a:prstGeom prst="rect">
            <a:avLst/>
          </a:prstGeom>
          <a:noFill/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219" y="4711909"/>
            <a:ext cx="158400" cy="158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344" y="5231089"/>
            <a:ext cx="158400" cy="158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304" y="4903519"/>
            <a:ext cx="158400" cy="158400"/>
          </a:xfrm>
          <a:prstGeom prst="rect">
            <a:avLst/>
          </a:prstGeom>
        </p:spPr>
      </p:pic>
      <p:pic>
        <p:nvPicPr>
          <p:cNvPr id="9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8981" y="2608753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1\Downloads\1.png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994" y="1015415"/>
            <a:ext cx="1419225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\Downloads\logoecoparniki.jpg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553" y="2417088"/>
            <a:ext cx="1528786" cy="542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" descr="C:\Users\Admin\Downloads\free-icon-telegram-2504941.png"/>
          <p:cNvPicPr>
            <a:picLocks noChangeAspect="1" noChangeArrowheads="1"/>
          </p:cNvPicPr>
          <p:nvPr/>
        </p:nvPicPr>
        <p:blipFill>
          <a:blip r:embed="rId2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77" y="2598536"/>
            <a:ext cx="158400" cy="15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1\Downloads\logo (1).png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120" y="3484104"/>
            <a:ext cx="1011212" cy="511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1\Downloads\tl.png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24" y="4478770"/>
            <a:ext cx="1249683" cy="85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06C736CE-385D-4A9B-8EB3-F296FDE65A3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77" y="4903519"/>
            <a:ext cx="158400" cy="158400"/>
          </a:xfrm>
          <a:prstGeom prst="rect">
            <a:avLst/>
          </a:prstGeom>
        </p:spPr>
      </p:pic>
      <p:pic>
        <p:nvPicPr>
          <p:cNvPr id="1031" name="Picture 7" descr="C:\Users\1\Downloads\logo-wide-272-2.png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368" y="2507865"/>
            <a:ext cx="1501808" cy="358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1\Downloads\logo (2).png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242" y="3645699"/>
            <a:ext cx="1446051" cy="44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1\Downloads\Логотип-Руберг.png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727" y="4526540"/>
            <a:ext cx="1522173" cy="8094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1\Downloads\TBH-4.png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162" y="5874236"/>
            <a:ext cx="1409700" cy="51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774500" y="31151"/>
            <a:ext cx="665151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ПАРТНЕРЫ-РАБОТОДАТЕЛИ, </a:t>
            </a:r>
            <a:endParaRPr lang="en-US" b="1" dirty="0">
              <a:solidFill>
                <a:srgbClr val="843C0C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ПРЕДЛАГАЮЩИЕ КАНДИДАТАМ С НАРУШЕНИЯМИ ИНТЕЛЛЕКТА</a:t>
            </a:r>
          </a:p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Calibri"/>
                <a:cs typeface="Calibri"/>
              </a:rPr>
              <a:t>СТАРТОВЫЕ ВАКАНСИИ </a:t>
            </a:r>
          </a:p>
        </p:txBody>
      </p:sp>
      <p:pic>
        <p:nvPicPr>
          <p:cNvPr id="4" name="Рисунок 3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0A581B4-0443-2773-7F86-61A20B55D4B4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6" name="Рисунок 5" descr="Log1_1_2">
            <a:extLst>
              <a:ext uri="{FF2B5EF4-FFF2-40B4-BE49-F238E27FC236}">
                <a16:creationId xmlns:a16="http://schemas.microsoft.com/office/drawing/2014/main" id="{817FBB41-7650-66D0-0E68-B9A490F791E4}"/>
              </a:ext>
            </a:extLst>
          </p:cNvPr>
          <p:cNvPicPr/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CE3494-1B8C-2779-2460-F4F7B647001B}"/>
              </a:ext>
            </a:extLst>
          </p:cNvPr>
          <p:cNvPicPr/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64828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850900"/>
            <a:ext cx="5226383" cy="5880100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навыков в различных ремеслах, изготовление декоративно-прикладной продукции и при ее реализации получение   небольшого вознаграждения. Центр берет на себя обязательство частичного трудоустройства молодых инвалидов.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Орехово-Зуевский район, с. Ильинский Погост. Доставка жителей Орехово-Зуевского района ежедневно до места учебы и обратно бесплатно транспортом Центра.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https://kcsonoz.ru/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1600" dirty="0">
                <a:solidFill>
                  <a:srgbClr val="843C0C"/>
                </a:solidFill>
              </a:rPr>
              <a:t>+7 (496</a:t>
            </a:r>
            <a:r>
              <a:rPr lang="en-US" sz="1600" dirty="0">
                <a:solidFill>
                  <a:srgbClr val="843C0C"/>
                </a:solidFill>
              </a:rPr>
              <a:t>)</a:t>
            </a:r>
            <a:r>
              <a:rPr lang="ru-RU" sz="1600" dirty="0">
                <a:solidFill>
                  <a:srgbClr val="843C0C"/>
                </a:solidFill>
              </a:rPr>
              <a:t> </a:t>
            </a:r>
            <a:r>
              <a:rPr lang="en-US" sz="1600" dirty="0">
                <a:solidFill>
                  <a:srgbClr val="843C0C"/>
                </a:solidFill>
              </a:rPr>
              <a:t>4</a:t>
            </a:r>
            <a:r>
              <a:rPr lang="ru-RU" sz="1600" dirty="0">
                <a:solidFill>
                  <a:srgbClr val="843C0C"/>
                </a:solidFill>
              </a:rPr>
              <a:t>17-90-07</a:t>
            </a:r>
            <a:endParaRPr lang="ru-RU" sz="1600" dirty="0">
              <a:solidFill>
                <a:srgbClr val="843C0C"/>
              </a:solidFill>
              <a:ea typeface="Calibri"/>
              <a:cs typeface="Calibri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ru-RU" sz="1600" dirty="0">
                <a:solidFill>
                  <a:srgbClr val="843C0C"/>
                </a:solidFill>
              </a:rPr>
              <a:t>: </a:t>
            </a:r>
            <a:r>
              <a:rPr lang="en-US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imperia.remesel</a:t>
            </a:r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11679" y="1375623"/>
            <a:ext cx="730250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Производственно-интегрированные мастерские "Империя ремёсел"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800" y="4411885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7" y="6072074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30419" y="58632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422" y="630886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8" name="Рисунок 7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7C96649-76CC-98CA-FA1A-3CFB563CCD3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1" name="Рисунок 10" descr="Log1_1_2">
            <a:extLst>
              <a:ext uri="{FF2B5EF4-FFF2-40B4-BE49-F238E27FC236}">
                <a16:creationId xmlns:a16="http://schemas.microsoft.com/office/drawing/2014/main" id="{97EB34C5-E7F6-8602-9F94-52B81713246E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9506665-8C82-3B5A-25DB-296E516F13B8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1A16B3-1CB8-4A6E-851A-0D685F9C13A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99303" y="2935802"/>
            <a:ext cx="2908763" cy="290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273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850900"/>
            <a:ext cx="5226383" cy="5880100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Предоставление комплекса реабилитационных услуг и мероприятий, согласно требованиям к объему и качеству предоставления социальной услуги в соответствии с государственным стандартом социального обслуживания.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Балашиха, ул. Свердлова, дом 9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http://balcso.ru/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(</a:t>
            </a:r>
            <a:r>
              <a:rPr lang="ru-RU" sz="1600" dirty="0">
                <a:solidFill>
                  <a:srgbClr val="843C0C"/>
                </a:solidFill>
              </a:rPr>
              <a:t>495) 521-44-37</a:t>
            </a:r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</a:rPr>
              <a:t>: </a:t>
            </a:r>
            <a:r>
              <a:rPr lang="en-US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igbuso.mkcson@mosreg.ru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91131" y="1213535"/>
            <a:ext cx="7302500" cy="156966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Учебный центр профориентации и реабилитации молодых инвалидов и подростков с ОВЗ «Маяк»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95294" y="42568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09" y="4951628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6853" y="4717799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81" y="5240350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7" name="Рисунок 6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D227725-7720-606E-5E33-F96809CD97C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0" name="Рисунок 9" descr="Log1_1_2">
            <a:extLst>
              <a:ext uri="{FF2B5EF4-FFF2-40B4-BE49-F238E27FC236}">
                <a16:creationId xmlns:a16="http://schemas.microsoft.com/office/drawing/2014/main" id="{8AE159E9-7892-152C-6BBE-CC7AEF3336DD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C25DC69-3D7C-82BB-7467-E097D1B3C243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32CAC1C6-44EF-4AD1-98A3-8E9B17A96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891" y="2995645"/>
            <a:ext cx="3038287" cy="3070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26061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94400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>
            <a:scene3d>
              <a:camera prst="perspectiveLeft"/>
              <a:lightRig rig="threePt" dir="t"/>
            </a:scene3d>
          </a:bodyPr>
          <a:lstStyle/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мастерской обучают: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 бытовым навыкам - с помощью специалистов обучающиеся учатся элементам уборки, поддержанию порядка и чистоты, а также нормам и правилам при различных бытовых ситуациях.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академическим навыкам - обучающиеся оттачивают навыки математики, а также развивают умение логически мыслить, улучшают внимательность.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 навыкам трудотерапии- один из основных, необходимых аспектов в обучении лиц с инвалидностью и ОВЗ.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Балашиха ,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пр-т Ленина, д.69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https://bpoo.energypk.ru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</a:t>
            </a:r>
            <a:r>
              <a:rPr lang="ru-RU" sz="1600" dirty="0">
                <a:solidFill>
                  <a:srgbClr val="843C0C"/>
                </a:solidFill>
              </a:rPr>
              <a:t>(495) 521-63-77</a:t>
            </a:r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</a:rPr>
              <a:t>: </a:t>
            </a:r>
            <a:r>
              <a:rPr lang="en-US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bpoo_mo@mail.ru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endParaRPr lang="ru-RU" sz="1600" dirty="0"/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27601" y="1484002"/>
            <a:ext cx="7302500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чистоты от "А до Я"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0235" y="5129594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29" y="5846770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6323" y="5600390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67" y="6106598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7" name="Рисунок 6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4381F37-7672-29E4-BEF0-2A45E6B783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0" name="Рисунок 9" descr="Log1_1_2">
            <a:extLst>
              <a:ext uri="{FF2B5EF4-FFF2-40B4-BE49-F238E27FC236}">
                <a16:creationId xmlns:a16="http://schemas.microsoft.com/office/drawing/2014/main" id="{659DE7EC-6EA3-0576-3457-F62284D5F8AF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DBD5313-0580-F057-667F-CB1833963A47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олилиния: фигура 13">
            <a:extLst>
              <a:ext uri="{FF2B5EF4-FFF2-40B4-BE49-F238E27FC236}">
                <a16:creationId xmlns:a16="http://schemas.microsoft.com/office/drawing/2014/main" id="{F6D618AC-3A4D-43F1-9DB1-D90F472EC16E}"/>
              </a:ext>
            </a:extLst>
          </p:cNvPr>
          <p:cNvSpPr/>
          <p:nvPr/>
        </p:nvSpPr>
        <p:spPr>
          <a:xfrm>
            <a:off x="7099303" y="2539282"/>
            <a:ext cx="2959097" cy="2833755"/>
          </a:xfrm>
          <a:custGeom>
            <a:avLst/>
            <a:gdLst>
              <a:gd name="connsiteX0" fmla="*/ 0 w 3006556"/>
              <a:gd name="connsiteY0" fmla="*/ 0 h 3006556"/>
              <a:gd name="connsiteX1" fmla="*/ 3006557 w 3006556"/>
              <a:gd name="connsiteY1" fmla="*/ 0 h 3006556"/>
              <a:gd name="connsiteX2" fmla="*/ 3006557 w 3006556"/>
              <a:gd name="connsiteY2" fmla="*/ 3006557 h 3006556"/>
              <a:gd name="connsiteX3" fmla="*/ 0 w 3006556"/>
              <a:gd name="connsiteY3" fmla="*/ 3006557 h 3006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6556" h="3006556">
                <a:moveTo>
                  <a:pt x="0" y="0"/>
                </a:moveTo>
                <a:lnTo>
                  <a:pt x="3006557" y="0"/>
                </a:lnTo>
                <a:lnTo>
                  <a:pt x="3006557" y="3006557"/>
                </a:lnTo>
                <a:lnTo>
                  <a:pt x="0" y="3006557"/>
                </a:lnTo>
                <a:close/>
              </a:path>
            </a:pathLst>
          </a:custGeom>
          <a:solidFill>
            <a:srgbClr val="FFFFFF"/>
          </a:solidFill>
          <a:ln w="1316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A4588F73-5A3E-4C3A-AFA9-054A52A0DA58}"/>
              </a:ext>
            </a:extLst>
          </p:cNvPr>
          <p:cNvSpPr/>
          <p:nvPr/>
        </p:nvSpPr>
        <p:spPr>
          <a:xfrm>
            <a:off x="7486211" y="3394124"/>
            <a:ext cx="911761" cy="698705"/>
          </a:xfrm>
          <a:custGeom>
            <a:avLst/>
            <a:gdLst>
              <a:gd name="connsiteX0" fmla="*/ 5676 w 911761"/>
              <a:gd name="connsiteY0" fmla="*/ 0 h 698705"/>
              <a:gd name="connsiteX1" fmla="*/ 391924 w 911761"/>
              <a:gd name="connsiteY1" fmla="*/ 0 h 698705"/>
              <a:gd name="connsiteX2" fmla="*/ 391924 w 911761"/>
              <a:gd name="connsiteY2" fmla="*/ 113393 h 698705"/>
              <a:gd name="connsiteX3" fmla="*/ 138870 w 911761"/>
              <a:gd name="connsiteY3" fmla="*/ 113393 h 698705"/>
              <a:gd name="connsiteX4" fmla="*/ 138870 w 911761"/>
              <a:gd name="connsiteY4" fmla="*/ 168967 h 698705"/>
              <a:gd name="connsiteX5" fmla="*/ 231274 w 911761"/>
              <a:gd name="connsiteY5" fmla="*/ 168967 h 698705"/>
              <a:gd name="connsiteX6" fmla="*/ 424266 w 911761"/>
              <a:gd name="connsiteY6" fmla="*/ 323545 h 698705"/>
              <a:gd name="connsiteX7" fmla="*/ 238138 w 911761"/>
              <a:gd name="connsiteY7" fmla="*/ 480764 h 698705"/>
              <a:gd name="connsiteX8" fmla="*/ 5676 w 911761"/>
              <a:gd name="connsiteY8" fmla="*/ 480764 h 698705"/>
              <a:gd name="connsiteX9" fmla="*/ 228237 w 911761"/>
              <a:gd name="connsiteY9" fmla="*/ 368823 h 698705"/>
              <a:gd name="connsiteX10" fmla="*/ 291468 w 911761"/>
              <a:gd name="connsiteY10" fmla="*/ 318001 h 698705"/>
              <a:gd name="connsiteX11" fmla="*/ 229030 w 911761"/>
              <a:gd name="connsiteY11" fmla="*/ 269291 h 698705"/>
              <a:gd name="connsiteX12" fmla="*/ 138870 w 911761"/>
              <a:gd name="connsiteY12" fmla="*/ 269291 h 698705"/>
              <a:gd name="connsiteX13" fmla="*/ 138870 w 911761"/>
              <a:gd name="connsiteY13" fmla="*/ 368823 h 698705"/>
              <a:gd name="connsiteX14" fmla="*/ 481028 w 911761"/>
              <a:gd name="connsiteY14" fmla="*/ 0 h 698705"/>
              <a:gd name="connsiteX15" fmla="*/ 911762 w 911761"/>
              <a:gd name="connsiteY15" fmla="*/ 0 h 698705"/>
              <a:gd name="connsiteX16" fmla="*/ 911762 w 911761"/>
              <a:gd name="connsiteY16" fmla="*/ 480764 h 698705"/>
              <a:gd name="connsiteX17" fmla="*/ 778436 w 911761"/>
              <a:gd name="connsiteY17" fmla="*/ 480764 h 698705"/>
              <a:gd name="connsiteX18" fmla="*/ 778436 w 911761"/>
              <a:gd name="connsiteY18" fmla="*/ 116825 h 698705"/>
              <a:gd name="connsiteX19" fmla="*/ 614221 w 911761"/>
              <a:gd name="connsiteY19" fmla="*/ 116825 h 698705"/>
              <a:gd name="connsiteX20" fmla="*/ 614221 w 911761"/>
              <a:gd name="connsiteY20" fmla="*/ 480764 h 698705"/>
              <a:gd name="connsiteX21" fmla="*/ 481028 w 911761"/>
              <a:gd name="connsiteY21" fmla="*/ 480764 h 698705"/>
              <a:gd name="connsiteX22" fmla="*/ 481028 w 911761"/>
              <a:gd name="connsiteY22" fmla="*/ 0 h 698705"/>
              <a:gd name="connsiteX23" fmla="*/ 85672 w 911761"/>
              <a:gd name="connsiteY23" fmla="*/ 698705 h 698705"/>
              <a:gd name="connsiteX24" fmla="*/ 64155 w 911761"/>
              <a:gd name="connsiteY24" fmla="*/ 698705 h 698705"/>
              <a:gd name="connsiteX25" fmla="*/ 64155 w 911761"/>
              <a:gd name="connsiteY25" fmla="*/ 633626 h 698705"/>
              <a:gd name="connsiteX26" fmla="*/ 20593 w 911761"/>
              <a:gd name="connsiteY26" fmla="*/ 698705 h 698705"/>
              <a:gd name="connsiteX27" fmla="*/ 0 w 911761"/>
              <a:gd name="connsiteY27" fmla="*/ 698705 h 698705"/>
              <a:gd name="connsiteX28" fmla="*/ 0 w 911761"/>
              <a:gd name="connsiteY28" fmla="*/ 599305 h 698705"/>
              <a:gd name="connsiteX29" fmla="*/ 21649 w 911761"/>
              <a:gd name="connsiteY29" fmla="*/ 599305 h 698705"/>
              <a:gd name="connsiteX30" fmla="*/ 21649 w 911761"/>
              <a:gd name="connsiteY30" fmla="*/ 664516 h 698705"/>
              <a:gd name="connsiteX31" fmla="*/ 65343 w 911761"/>
              <a:gd name="connsiteY31" fmla="*/ 599305 h 698705"/>
              <a:gd name="connsiteX32" fmla="*/ 85672 w 911761"/>
              <a:gd name="connsiteY32" fmla="*/ 599305 h 698705"/>
              <a:gd name="connsiteX33" fmla="*/ 85672 w 911761"/>
              <a:gd name="connsiteY33" fmla="*/ 698705 h 698705"/>
              <a:gd name="connsiteX34" fmla="*/ 105340 w 911761"/>
              <a:gd name="connsiteY34" fmla="*/ 599305 h 698705"/>
              <a:gd name="connsiteX35" fmla="*/ 127121 w 911761"/>
              <a:gd name="connsiteY35" fmla="*/ 599305 h 698705"/>
              <a:gd name="connsiteX36" fmla="*/ 127121 w 911761"/>
              <a:gd name="connsiteY36" fmla="*/ 638643 h 698705"/>
              <a:gd name="connsiteX37" fmla="*/ 167515 w 911761"/>
              <a:gd name="connsiteY37" fmla="*/ 638643 h 698705"/>
              <a:gd name="connsiteX38" fmla="*/ 167515 w 911761"/>
              <a:gd name="connsiteY38" fmla="*/ 599305 h 698705"/>
              <a:gd name="connsiteX39" fmla="*/ 189428 w 911761"/>
              <a:gd name="connsiteY39" fmla="*/ 599305 h 698705"/>
              <a:gd name="connsiteX40" fmla="*/ 189428 w 911761"/>
              <a:gd name="connsiteY40" fmla="*/ 698705 h 698705"/>
              <a:gd name="connsiteX41" fmla="*/ 167515 w 911761"/>
              <a:gd name="connsiteY41" fmla="*/ 698705 h 698705"/>
              <a:gd name="connsiteX42" fmla="*/ 167515 w 911761"/>
              <a:gd name="connsiteY42" fmla="*/ 658839 h 698705"/>
              <a:gd name="connsiteX43" fmla="*/ 127121 w 911761"/>
              <a:gd name="connsiteY43" fmla="*/ 658839 h 698705"/>
              <a:gd name="connsiteX44" fmla="*/ 127121 w 911761"/>
              <a:gd name="connsiteY44" fmla="*/ 698705 h 698705"/>
              <a:gd name="connsiteX45" fmla="*/ 105340 w 911761"/>
              <a:gd name="connsiteY45" fmla="*/ 698705 h 698705"/>
              <a:gd name="connsiteX46" fmla="*/ 105340 w 911761"/>
              <a:gd name="connsiteY46" fmla="*/ 599305 h 698705"/>
              <a:gd name="connsiteX47" fmla="*/ 209097 w 911761"/>
              <a:gd name="connsiteY47" fmla="*/ 599305 h 698705"/>
              <a:gd name="connsiteX48" fmla="*/ 230878 w 911761"/>
              <a:gd name="connsiteY48" fmla="*/ 599305 h 698705"/>
              <a:gd name="connsiteX49" fmla="*/ 230878 w 911761"/>
              <a:gd name="connsiteY49" fmla="*/ 642735 h 698705"/>
              <a:gd name="connsiteX50" fmla="*/ 271271 w 911761"/>
              <a:gd name="connsiteY50" fmla="*/ 599305 h 698705"/>
              <a:gd name="connsiteX51" fmla="*/ 297672 w 911761"/>
              <a:gd name="connsiteY51" fmla="*/ 599305 h 698705"/>
              <a:gd name="connsiteX52" fmla="*/ 257279 w 911761"/>
              <a:gd name="connsiteY52" fmla="*/ 641547 h 698705"/>
              <a:gd name="connsiteX53" fmla="*/ 299520 w 911761"/>
              <a:gd name="connsiteY53" fmla="*/ 698705 h 698705"/>
              <a:gd name="connsiteX54" fmla="*/ 273251 w 911761"/>
              <a:gd name="connsiteY54" fmla="*/ 698705 h 698705"/>
              <a:gd name="connsiteX55" fmla="*/ 242362 w 911761"/>
              <a:gd name="connsiteY55" fmla="*/ 656463 h 698705"/>
              <a:gd name="connsiteX56" fmla="*/ 230878 w 911761"/>
              <a:gd name="connsiteY56" fmla="*/ 668344 h 698705"/>
              <a:gd name="connsiteX57" fmla="*/ 230878 w 911761"/>
              <a:gd name="connsiteY57" fmla="*/ 698705 h 698705"/>
              <a:gd name="connsiteX58" fmla="*/ 209097 w 911761"/>
              <a:gd name="connsiteY58" fmla="*/ 698705 h 698705"/>
              <a:gd name="connsiteX59" fmla="*/ 209097 w 911761"/>
              <a:gd name="connsiteY59" fmla="*/ 599305 h 69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911761" h="698705">
                <a:moveTo>
                  <a:pt x="5676" y="0"/>
                </a:moveTo>
                <a:lnTo>
                  <a:pt x="391924" y="0"/>
                </a:lnTo>
                <a:lnTo>
                  <a:pt x="391924" y="113393"/>
                </a:lnTo>
                <a:lnTo>
                  <a:pt x="138870" y="113393"/>
                </a:lnTo>
                <a:lnTo>
                  <a:pt x="138870" y="168967"/>
                </a:lnTo>
                <a:lnTo>
                  <a:pt x="231274" y="168967"/>
                </a:lnTo>
                <a:cubicBezTo>
                  <a:pt x="342554" y="168967"/>
                  <a:pt x="424266" y="219789"/>
                  <a:pt x="424266" y="323545"/>
                </a:cubicBezTo>
                <a:cubicBezTo>
                  <a:pt x="424266" y="423078"/>
                  <a:pt x="351531" y="480764"/>
                  <a:pt x="238138" y="480764"/>
                </a:cubicBezTo>
                <a:lnTo>
                  <a:pt x="5676" y="480764"/>
                </a:lnTo>
                <a:close/>
                <a:moveTo>
                  <a:pt x="228237" y="368823"/>
                </a:moveTo>
                <a:cubicBezTo>
                  <a:pt x="267839" y="368823"/>
                  <a:pt x="291468" y="351003"/>
                  <a:pt x="291468" y="318001"/>
                </a:cubicBezTo>
                <a:cubicBezTo>
                  <a:pt x="291468" y="288564"/>
                  <a:pt x="268103" y="269291"/>
                  <a:pt x="229030" y="269291"/>
                </a:cubicBezTo>
                <a:lnTo>
                  <a:pt x="138870" y="269291"/>
                </a:lnTo>
                <a:lnTo>
                  <a:pt x="138870" y="368823"/>
                </a:lnTo>
                <a:close/>
                <a:moveTo>
                  <a:pt x="481028" y="0"/>
                </a:moveTo>
                <a:lnTo>
                  <a:pt x="911762" y="0"/>
                </a:lnTo>
                <a:lnTo>
                  <a:pt x="911762" y="480764"/>
                </a:lnTo>
                <a:lnTo>
                  <a:pt x="778436" y="480764"/>
                </a:lnTo>
                <a:lnTo>
                  <a:pt x="778436" y="116825"/>
                </a:lnTo>
                <a:lnTo>
                  <a:pt x="614221" y="116825"/>
                </a:lnTo>
                <a:lnTo>
                  <a:pt x="614221" y="480764"/>
                </a:lnTo>
                <a:lnTo>
                  <a:pt x="481028" y="480764"/>
                </a:lnTo>
                <a:lnTo>
                  <a:pt x="481028" y="0"/>
                </a:lnTo>
                <a:close/>
                <a:moveTo>
                  <a:pt x="85672" y="698705"/>
                </a:moveTo>
                <a:lnTo>
                  <a:pt x="64155" y="698705"/>
                </a:lnTo>
                <a:lnTo>
                  <a:pt x="64155" y="633626"/>
                </a:lnTo>
                <a:lnTo>
                  <a:pt x="20593" y="698705"/>
                </a:lnTo>
                <a:lnTo>
                  <a:pt x="0" y="698705"/>
                </a:lnTo>
                <a:lnTo>
                  <a:pt x="0" y="599305"/>
                </a:lnTo>
                <a:lnTo>
                  <a:pt x="21649" y="599305"/>
                </a:lnTo>
                <a:lnTo>
                  <a:pt x="21649" y="664516"/>
                </a:lnTo>
                <a:lnTo>
                  <a:pt x="65343" y="599305"/>
                </a:lnTo>
                <a:lnTo>
                  <a:pt x="85672" y="599305"/>
                </a:lnTo>
                <a:lnTo>
                  <a:pt x="85672" y="698705"/>
                </a:lnTo>
                <a:close/>
                <a:moveTo>
                  <a:pt x="105340" y="599305"/>
                </a:moveTo>
                <a:lnTo>
                  <a:pt x="127121" y="599305"/>
                </a:lnTo>
                <a:lnTo>
                  <a:pt x="127121" y="638643"/>
                </a:lnTo>
                <a:lnTo>
                  <a:pt x="167515" y="638643"/>
                </a:lnTo>
                <a:lnTo>
                  <a:pt x="167515" y="599305"/>
                </a:lnTo>
                <a:lnTo>
                  <a:pt x="189428" y="599305"/>
                </a:lnTo>
                <a:lnTo>
                  <a:pt x="189428" y="698705"/>
                </a:lnTo>
                <a:lnTo>
                  <a:pt x="167515" y="698705"/>
                </a:lnTo>
                <a:lnTo>
                  <a:pt x="167515" y="658839"/>
                </a:lnTo>
                <a:lnTo>
                  <a:pt x="127121" y="658839"/>
                </a:lnTo>
                <a:lnTo>
                  <a:pt x="127121" y="698705"/>
                </a:lnTo>
                <a:lnTo>
                  <a:pt x="105340" y="698705"/>
                </a:lnTo>
                <a:lnTo>
                  <a:pt x="105340" y="599305"/>
                </a:lnTo>
                <a:close/>
                <a:moveTo>
                  <a:pt x="209097" y="599305"/>
                </a:moveTo>
                <a:lnTo>
                  <a:pt x="230878" y="599305"/>
                </a:lnTo>
                <a:lnTo>
                  <a:pt x="230878" y="642735"/>
                </a:lnTo>
                <a:lnTo>
                  <a:pt x="271271" y="599305"/>
                </a:lnTo>
                <a:lnTo>
                  <a:pt x="297672" y="599305"/>
                </a:lnTo>
                <a:lnTo>
                  <a:pt x="257279" y="641547"/>
                </a:lnTo>
                <a:lnTo>
                  <a:pt x="299520" y="698705"/>
                </a:lnTo>
                <a:lnTo>
                  <a:pt x="273251" y="698705"/>
                </a:lnTo>
                <a:lnTo>
                  <a:pt x="242362" y="656463"/>
                </a:lnTo>
                <a:lnTo>
                  <a:pt x="230878" y="668344"/>
                </a:lnTo>
                <a:lnTo>
                  <a:pt x="230878" y="698705"/>
                </a:lnTo>
                <a:lnTo>
                  <a:pt x="209097" y="698705"/>
                </a:lnTo>
                <a:lnTo>
                  <a:pt x="209097" y="599305"/>
                </a:lnTo>
                <a:close/>
              </a:path>
            </a:pathLst>
          </a:custGeom>
          <a:solidFill>
            <a:srgbClr val="000000"/>
          </a:solidFill>
          <a:ln w="1316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17" name="Полилиния: фигура 16">
            <a:extLst>
              <a:ext uri="{FF2B5EF4-FFF2-40B4-BE49-F238E27FC236}">
                <a16:creationId xmlns:a16="http://schemas.microsoft.com/office/drawing/2014/main" id="{061C28FB-9C9A-4CDF-8AFC-8C92A85C3630}"/>
              </a:ext>
            </a:extLst>
          </p:cNvPr>
          <p:cNvSpPr/>
          <p:nvPr/>
        </p:nvSpPr>
        <p:spPr>
          <a:xfrm>
            <a:off x="7482102" y="3050250"/>
            <a:ext cx="1912248" cy="1503208"/>
          </a:xfrm>
          <a:custGeom>
            <a:avLst/>
            <a:gdLst>
              <a:gd name="connsiteX0" fmla="*/ 396825 w 1912248"/>
              <a:gd name="connsiteY0" fmla="*/ 943179 h 1503208"/>
              <a:gd name="connsiteX1" fmla="*/ 396825 w 1912248"/>
              <a:gd name="connsiteY1" fmla="*/ 1042579 h 1503208"/>
              <a:gd name="connsiteX2" fmla="*/ 374912 w 1912248"/>
              <a:gd name="connsiteY2" fmla="*/ 1042579 h 1503208"/>
              <a:gd name="connsiteX3" fmla="*/ 374912 w 1912248"/>
              <a:gd name="connsiteY3" fmla="*/ 963376 h 1503208"/>
              <a:gd name="connsiteX4" fmla="*/ 346267 w 1912248"/>
              <a:gd name="connsiteY4" fmla="*/ 963376 h 1503208"/>
              <a:gd name="connsiteX5" fmla="*/ 346267 w 1912248"/>
              <a:gd name="connsiteY5" fmla="*/ 970900 h 1503208"/>
              <a:gd name="connsiteX6" fmla="*/ 314058 w 1912248"/>
              <a:gd name="connsiteY6" fmla="*/ 1044295 h 1503208"/>
              <a:gd name="connsiteX7" fmla="*/ 302573 w 1912248"/>
              <a:gd name="connsiteY7" fmla="*/ 1042975 h 1503208"/>
              <a:gd name="connsiteX8" fmla="*/ 304025 w 1912248"/>
              <a:gd name="connsiteY8" fmla="*/ 1024890 h 1503208"/>
              <a:gd name="connsiteX9" fmla="*/ 307326 w 1912248"/>
              <a:gd name="connsiteY9" fmla="*/ 1024890 h 1503208"/>
              <a:gd name="connsiteX10" fmla="*/ 325806 w 1912248"/>
              <a:gd name="connsiteY10" fmla="*/ 963772 h 1503208"/>
              <a:gd name="connsiteX11" fmla="*/ 325806 w 1912248"/>
              <a:gd name="connsiteY11" fmla="*/ 943179 h 1503208"/>
              <a:gd name="connsiteX12" fmla="*/ 452136 w 1912248"/>
              <a:gd name="connsiteY12" fmla="*/ 1002318 h 1503208"/>
              <a:gd name="connsiteX13" fmla="*/ 438935 w 1912248"/>
              <a:gd name="connsiteY13" fmla="*/ 1002318 h 1503208"/>
              <a:gd name="connsiteX14" fmla="*/ 438935 w 1912248"/>
              <a:gd name="connsiteY14" fmla="*/ 1041919 h 1503208"/>
              <a:gd name="connsiteX15" fmla="*/ 416494 w 1912248"/>
              <a:gd name="connsiteY15" fmla="*/ 1041919 h 1503208"/>
              <a:gd name="connsiteX16" fmla="*/ 416494 w 1912248"/>
              <a:gd name="connsiteY16" fmla="*/ 943179 h 1503208"/>
              <a:gd name="connsiteX17" fmla="*/ 438407 w 1912248"/>
              <a:gd name="connsiteY17" fmla="*/ 943179 h 1503208"/>
              <a:gd name="connsiteX18" fmla="*/ 438407 w 1912248"/>
              <a:gd name="connsiteY18" fmla="*/ 982781 h 1503208"/>
              <a:gd name="connsiteX19" fmla="*/ 451608 w 1912248"/>
              <a:gd name="connsiteY19" fmla="*/ 982781 h 1503208"/>
              <a:gd name="connsiteX20" fmla="*/ 506992 w 1912248"/>
              <a:gd name="connsiteY20" fmla="*/ 942453 h 1503208"/>
              <a:gd name="connsiteX21" fmla="*/ 547840 w 1912248"/>
              <a:gd name="connsiteY21" fmla="*/ 992945 h 1503208"/>
              <a:gd name="connsiteX22" fmla="*/ 501570 w 1912248"/>
              <a:gd name="connsiteY22" fmla="*/ 1044229 h 1503208"/>
              <a:gd name="connsiteX23" fmla="*/ 499262 w 1912248"/>
              <a:gd name="connsiteY23" fmla="*/ 1044295 h 1503208"/>
              <a:gd name="connsiteX24" fmla="*/ 451608 w 1912248"/>
              <a:gd name="connsiteY24" fmla="*/ 1002318 h 1503208"/>
              <a:gd name="connsiteX25" fmla="*/ 525267 w 1912248"/>
              <a:gd name="connsiteY25" fmla="*/ 992945 h 1503208"/>
              <a:gd name="connsiteX26" fmla="*/ 500149 w 1912248"/>
              <a:gd name="connsiteY26" fmla="*/ 961634 h 1503208"/>
              <a:gd name="connsiteX27" fmla="*/ 498866 w 1912248"/>
              <a:gd name="connsiteY27" fmla="*/ 961528 h 1503208"/>
              <a:gd name="connsiteX28" fmla="*/ 472282 w 1912248"/>
              <a:gd name="connsiteY28" fmla="*/ 990846 h 1503208"/>
              <a:gd name="connsiteX29" fmla="*/ 472464 w 1912248"/>
              <a:gd name="connsiteY29" fmla="*/ 992945 h 1503208"/>
              <a:gd name="connsiteX30" fmla="*/ 493084 w 1912248"/>
              <a:gd name="connsiteY30" fmla="*/ 1024072 h 1503208"/>
              <a:gd name="connsiteX31" fmla="*/ 524211 w 1912248"/>
              <a:gd name="connsiteY31" fmla="*/ 1003453 h 1503208"/>
              <a:gd name="connsiteX32" fmla="*/ 524211 w 1912248"/>
              <a:gd name="connsiteY32" fmla="*/ 992945 h 1503208"/>
              <a:gd name="connsiteX33" fmla="*/ 634963 w 1912248"/>
              <a:gd name="connsiteY33" fmla="*/ 968128 h 1503208"/>
              <a:gd name="connsiteX34" fmla="*/ 618859 w 1912248"/>
              <a:gd name="connsiteY34" fmla="*/ 991097 h 1503208"/>
              <a:gd name="connsiteX35" fmla="*/ 637471 w 1912248"/>
              <a:gd name="connsiteY35" fmla="*/ 1014462 h 1503208"/>
              <a:gd name="connsiteX36" fmla="*/ 599718 w 1912248"/>
              <a:gd name="connsiteY36" fmla="*/ 1044295 h 1503208"/>
              <a:gd name="connsiteX37" fmla="*/ 555496 w 1912248"/>
              <a:gd name="connsiteY37" fmla="*/ 1027663 h 1503208"/>
              <a:gd name="connsiteX38" fmla="*/ 567112 w 1912248"/>
              <a:gd name="connsiteY38" fmla="*/ 1012482 h 1503208"/>
              <a:gd name="connsiteX39" fmla="*/ 598794 w 1912248"/>
              <a:gd name="connsiteY39" fmla="*/ 1025683 h 1503208"/>
              <a:gd name="connsiteX40" fmla="*/ 615558 w 1912248"/>
              <a:gd name="connsiteY40" fmla="*/ 1013802 h 1503208"/>
              <a:gd name="connsiteX41" fmla="*/ 595890 w 1912248"/>
              <a:gd name="connsiteY41" fmla="*/ 1001262 h 1503208"/>
              <a:gd name="connsiteX42" fmla="*/ 584405 w 1912248"/>
              <a:gd name="connsiteY42" fmla="*/ 1001262 h 1503208"/>
              <a:gd name="connsiteX43" fmla="*/ 584405 w 1912248"/>
              <a:gd name="connsiteY43" fmla="*/ 983177 h 1503208"/>
              <a:gd name="connsiteX44" fmla="*/ 595626 w 1912248"/>
              <a:gd name="connsiteY44" fmla="*/ 983177 h 1503208"/>
              <a:gd name="connsiteX45" fmla="*/ 613314 w 1912248"/>
              <a:gd name="connsiteY45" fmla="*/ 971560 h 1503208"/>
              <a:gd name="connsiteX46" fmla="*/ 597210 w 1912248"/>
              <a:gd name="connsiteY46" fmla="*/ 960472 h 1503208"/>
              <a:gd name="connsiteX47" fmla="*/ 570809 w 1912248"/>
              <a:gd name="connsiteY47" fmla="*/ 971428 h 1503208"/>
              <a:gd name="connsiteX48" fmla="*/ 559324 w 1912248"/>
              <a:gd name="connsiteY48" fmla="*/ 958228 h 1503208"/>
              <a:gd name="connsiteX49" fmla="*/ 598926 w 1912248"/>
              <a:gd name="connsiteY49" fmla="*/ 941859 h 1503208"/>
              <a:gd name="connsiteX50" fmla="*/ 634963 w 1912248"/>
              <a:gd name="connsiteY50" fmla="*/ 968260 h 1503208"/>
              <a:gd name="connsiteX51" fmla="*/ 737928 w 1912248"/>
              <a:gd name="connsiteY51" fmla="*/ 1042579 h 1503208"/>
              <a:gd name="connsiteX52" fmla="*/ 716411 w 1912248"/>
              <a:gd name="connsiteY52" fmla="*/ 1042579 h 1503208"/>
              <a:gd name="connsiteX53" fmla="*/ 716411 w 1912248"/>
              <a:gd name="connsiteY53" fmla="*/ 977501 h 1503208"/>
              <a:gd name="connsiteX54" fmla="*/ 672849 w 1912248"/>
              <a:gd name="connsiteY54" fmla="*/ 1042579 h 1503208"/>
              <a:gd name="connsiteX55" fmla="*/ 652256 w 1912248"/>
              <a:gd name="connsiteY55" fmla="*/ 1042579 h 1503208"/>
              <a:gd name="connsiteX56" fmla="*/ 652256 w 1912248"/>
              <a:gd name="connsiteY56" fmla="*/ 943179 h 1503208"/>
              <a:gd name="connsiteX57" fmla="*/ 673905 w 1912248"/>
              <a:gd name="connsiteY57" fmla="*/ 943179 h 1503208"/>
              <a:gd name="connsiteX58" fmla="*/ 673905 w 1912248"/>
              <a:gd name="connsiteY58" fmla="*/ 1008390 h 1503208"/>
              <a:gd name="connsiteX59" fmla="*/ 717599 w 1912248"/>
              <a:gd name="connsiteY59" fmla="*/ 943179 h 1503208"/>
              <a:gd name="connsiteX60" fmla="*/ 737928 w 1912248"/>
              <a:gd name="connsiteY60" fmla="*/ 943179 h 1503208"/>
              <a:gd name="connsiteX61" fmla="*/ 737928 w 1912248"/>
              <a:gd name="connsiteY61" fmla="*/ 1042579 h 1503208"/>
              <a:gd name="connsiteX62" fmla="*/ 757596 w 1912248"/>
              <a:gd name="connsiteY62" fmla="*/ 943179 h 1503208"/>
              <a:gd name="connsiteX63" fmla="*/ 803666 w 1912248"/>
              <a:gd name="connsiteY63" fmla="*/ 943179 h 1503208"/>
              <a:gd name="connsiteX64" fmla="*/ 830067 w 1912248"/>
              <a:gd name="connsiteY64" fmla="*/ 952024 h 1503208"/>
              <a:gd name="connsiteX65" fmla="*/ 829583 w 1912248"/>
              <a:gd name="connsiteY65" fmla="*/ 986371 h 1503208"/>
              <a:gd name="connsiteX66" fmla="*/ 823731 w 1912248"/>
              <a:gd name="connsiteY66" fmla="*/ 990569 h 1503208"/>
              <a:gd name="connsiteX67" fmla="*/ 842476 w 1912248"/>
              <a:gd name="connsiteY67" fmla="*/ 1015254 h 1503208"/>
              <a:gd name="connsiteX68" fmla="*/ 805118 w 1912248"/>
              <a:gd name="connsiteY68" fmla="*/ 1042579 h 1503208"/>
              <a:gd name="connsiteX69" fmla="*/ 757596 w 1912248"/>
              <a:gd name="connsiteY69" fmla="*/ 1042579 h 1503208"/>
              <a:gd name="connsiteX70" fmla="*/ 799046 w 1912248"/>
              <a:gd name="connsiteY70" fmla="*/ 983441 h 1503208"/>
              <a:gd name="connsiteX71" fmla="*/ 814887 w 1912248"/>
              <a:gd name="connsiteY71" fmla="*/ 972616 h 1503208"/>
              <a:gd name="connsiteX72" fmla="*/ 800498 w 1912248"/>
              <a:gd name="connsiteY72" fmla="*/ 962320 h 1503208"/>
              <a:gd name="connsiteX73" fmla="*/ 778849 w 1912248"/>
              <a:gd name="connsiteY73" fmla="*/ 962320 h 1503208"/>
              <a:gd name="connsiteX74" fmla="*/ 778849 w 1912248"/>
              <a:gd name="connsiteY74" fmla="*/ 983441 h 1503208"/>
              <a:gd name="connsiteX75" fmla="*/ 804854 w 1912248"/>
              <a:gd name="connsiteY75" fmla="*/ 1023042 h 1503208"/>
              <a:gd name="connsiteX76" fmla="*/ 820431 w 1912248"/>
              <a:gd name="connsiteY76" fmla="*/ 1011954 h 1503208"/>
              <a:gd name="connsiteX77" fmla="*/ 804194 w 1912248"/>
              <a:gd name="connsiteY77" fmla="*/ 1001130 h 1503208"/>
              <a:gd name="connsiteX78" fmla="*/ 778849 w 1912248"/>
              <a:gd name="connsiteY78" fmla="*/ 1001130 h 1503208"/>
              <a:gd name="connsiteX79" fmla="*/ 778849 w 1912248"/>
              <a:gd name="connsiteY79" fmla="*/ 1023042 h 1503208"/>
              <a:gd name="connsiteX80" fmla="*/ 855940 w 1912248"/>
              <a:gd name="connsiteY80" fmla="*/ 943179 h 1503208"/>
              <a:gd name="connsiteX81" fmla="*/ 877853 w 1912248"/>
              <a:gd name="connsiteY81" fmla="*/ 943179 h 1503208"/>
              <a:gd name="connsiteX82" fmla="*/ 877853 w 1912248"/>
              <a:gd name="connsiteY82" fmla="*/ 982517 h 1503208"/>
              <a:gd name="connsiteX83" fmla="*/ 918247 w 1912248"/>
              <a:gd name="connsiteY83" fmla="*/ 982517 h 1503208"/>
              <a:gd name="connsiteX84" fmla="*/ 918247 w 1912248"/>
              <a:gd name="connsiteY84" fmla="*/ 943179 h 1503208"/>
              <a:gd name="connsiteX85" fmla="*/ 940028 w 1912248"/>
              <a:gd name="connsiteY85" fmla="*/ 943179 h 1503208"/>
              <a:gd name="connsiteX86" fmla="*/ 940028 w 1912248"/>
              <a:gd name="connsiteY86" fmla="*/ 1042579 h 1503208"/>
              <a:gd name="connsiteX87" fmla="*/ 918247 w 1912248"/>
              <a:gd name="connsiteY87" fmla="*/ 1042579 h 1503208"/>
              <a:gd name="connsiteX88" fmla="*/ 918247 w 1912248"/>
              <a:gd name="connsiteY88" fmla="*/ 1002714 h 1503208"/>
              <a:gd name="connsiteX89" fmla="*/ 877853 w 1912248"/>
              <a:gd name="connsiteY89" fmla="*/ 1002714 h 1503208"/>
              <a:gd name="connsiteX90" fmla="*/ 877853 w 1912248"/>
              <a:gd name="connsiteY90" fmla="*/ 1042579 h 1503208"/>
              <a:gd name="connsiteX91" fmla="*/ 855940 w 1912248"/>
              <a:gd name="connsiteY91" fmla="*/ 1042579 h 1503208"/>
              <a:gd name="connsiteX92" fmla="*/ 855940 w 1912248"/>
              <a:gd name="connsiteY92" fmla="*/ 943179 h 1503208"/>
              <a:gd name="connsiteX93" fmla="*/ 955341 w 1912248"/>
              <a:gd name="connsiteY93" fmla="*/ 992945 h 1503208"/>
              <a:gd name="connsiteX94" fmla="*/ 1006664 w 1912248"/>
              <a:gd name="connsiteY94" fmla="*/ 938717 h 1503208"/>
              <a:gd name="connsiteX95" fmla="*/ 1060905 w 1912248"/>
              <a:gd name="connsiteY95" fmla="*/ 990041 h 1503208"/>
              <a:gd name="connsiteX96" fmla="*/ 1009568 w 1912248"/>
              <a:gd name="connsiteY96" fmla="*/ 1044269 h 1503208"/>
              <a:gd name="connsiteX97" fmla="*/ 1008143 w 1912248"/>
              <a:gd name="connsiteY97" fmla="*/ 1044295 h 1503208"/>
              <a:gd name="connsiteX98" fmla="*/ 955367 w 1912248"/>
              <a:gd name="connsiteY98" fmla="*/ 994424 h 1503208"/>
              <a:gd name="connsiteX99" fmla="*/ 955341 w 1912248"/>
              <a:gd name="connsiteY99" fmla="*/ 992945 h 1503208"/>
              <a:gd name="connsiteX100" fmla="*/ 1038108 w 1912248"/>
              <a:gd name="connsiteY100" fmla="*/ 992945 h 1503208"/>
              <a:gd name="connsiteX101" fmla="*/ 1008948 w 1912248"/>
              <a:gd name="connsiteY101" fmla="*/ 961673 h 1503208"/>
              <a:gd name="connsiteX102" fmla="*/ 1008011 w 1912248"/>
              <a:gd name="connsiteY102" fmla="*/ 961660 h 1503208"/>
              <a:gd name="connsiteX103" fmla="*/ 978138 w 1912248"/>
              <a:gd name="connsiteY103" fmla="*/ 991190 h 1503208"/>
              <a:gd name="connsiteX104" fmla="*/ 978177 w 1912248"/>
              <a:gd name="connsiteY104" fmla="*/ 992945 h 1503208"/>
              <a:gd name="connsiteX105" fmla="*/ 1008143 w 1912248"/>
              <a:gd name="connsiteY105" fmla="*/ 1022910 h 1503208"/>
              <a:gd name="connsiteX106" fmla="*/ 1038108 w 1912248"/>
              <a:gd name="connsiteY106" fmla="*/ 992945 h 1503208"/>
              <a:gd name="connsiteX107" fmla="*/ 1076258 w 1912248"/>
              <a:gd name="connsiteY107" fmla="*/ 943179 h 1503208"/>
              <a:gd name="connsiteX108" fmla="*/ 1151237 w 1912248"/>
              <a:gd name="connsiteY108" fmla="*/ 943179 h 1503208"/>
              <a:gd name="connsiteX109" fmla="*/ 1151237 w 1912248"/>
              <a:gd name="connsiteY109" fmla="*/ 962584 h 1503208"/>
              <a:gd name="connsiteX110" fmla="*/ 1097906 w 1912248"/>
              <a:gd name="connsiteY110" fmla="*/ 962584 h 1503208"/>
              <a:gd name="connsiteX111" fmla="*/ 1097906 w 1912248"/>
              <a:gd name="connsiteY111" fmla="*/ 982781 h 1503208"/>
              <a:gd name="connsiteX112" fmla="*/ 1144900 w 1912248"/>
              <a:gd name="connsiteY112" fmla="*/ 982781 h 1503208"/>
              <a:gd name="connsiteX113" fmla="*/ 1144900 w 1912248"/>
              <a:gd name="connsiteY113" fmla="*/ 1002318 h 1503208"/>
              <a:gd name="connsiteX114" fmla="*/ 1097906 w 1912248"/>
              <a:gd name="connsiteY114" fmla="*/ 1002318 h 1503208"/>
              <a:gd name="connsiteX115" fmla="*/ 1097906 w 1912248"/>
              <a:gd name="connsiteY115" fmla="*/ 1023175 h 1503208"/>
              <a:gd name="connsiteX116" fmla="*/ 1151897 w 1912248"/>
              <a:gd name="connsiteY116" fmla="*/ 1023175 h 1503208"/>
              <a:gd name="connsiteX117" fmla="*/ 1151897 w 1912248"/>
              <a:gd name="connsiteY117" fmla="*/ 1042579 h 1503208"/>
              <a:gd name="connsiteX118" fmla="*/ 1076258 w 1912248"/>
              <a:gd name="connsiteY118" fmla="*/ 1042579 h 1503208"/>
              <a:gd name="connsiteX119" fmla="*/ 1076258 w 1912248"/>
              <a:gd name="connsiteY119" fmla="*/ 943179 h 1503208"/>
              <a:gd name="connsiteX120" fmla="*/ 4109 w 1912248"/>
              <a:gd name="connsiteY120" fmla="*/ 1095778 h 1503208"/>
              <a:gd name="connsiteX121" fmla="*/ 87140 w 1912248"/>
              <a:gd name="connsiteY121" fmla="*/ 1095778 h 1503208"/>
              <a:gd name="connsiteX122" fmla="*/ 87140 w 1912248"/>
              <a:gd name="connsiteY122" fmla="*/ 1195178 h 1503208"/>
              <a:gd name="connsiteX123" fmla="*/ 65228 w 1912248"/>
              <a:gd name="connsiteY123" fmla="*/ 1195178 h 1503208"/>
              <a:gd name="connsiteX124" fmla="*/ 65228 w 1912248"/>
              <a:gd name="connsiteY124" fmla="*/ 1115578 h 1503208"/>
              <a:gd name="connsiteX125" fmla="*/ 26022 w 1912248"/>
              <a:gd name="connsiteY125" fmla="*/ 1115578 h 1503208"/>
              <a:gd name="connsiteX126" fmla="*/ 26022 w 1912248"/>
              <a:gd name="connsiteY126" fmla="*/ 1195178 h 1503208"/>
              <a:gd name="connsiteX127" fmla="*/ 4109 w 1912248"/>
              <a:gd name="connsiteY127" fmla="*/ 1195178 h 1503208"/>
              <a:gd name="connsiteX128" fmla="*/ 4109 w 1912248"/>
              <a:gd name="connsiteY128" fmla="*/ 1095778 h 1503208"/>
              <a:gd name="connsiteX129" fmla="*/ 106677 w 1912248"/>
              <a:gd name="connsiteY129" fmla="*/ 1095778 h 1503208"/>
              <a:gd name="connsiteX130" fmla="*/ 147335 w 1912248"/>
              <a:gd name="connsiteY130" fmla="*/ 1095778 h 1503208"/>
              <a:gd name="connsiteX131" fmla="*/ 184661 w 1912248"/>
              <a:gd name="connsiteY131" fmla="*/ 1126218 h 1503208"/>
              <a:gd name="connsiteX132" fmla="*/ 184825 w 1912248"/>
              <a:gd name="connsiteY132" fmla="*/ 1130495 h 1503208"/>
              <a:gd name="connsiteX133" fmla="*/ 145223 w 1912248"/>
              <a:gd name="connsiteY133" fmla="*/ 1165476 h 1503208"/>
              <a:gd name="connsiteX134" fmla="*/ 128590 w 1912248"/>
              <a:gd name="connsiteY134" fmla="*/ 1165476 h 1503208"/>
              <a:gd name="connsiteX135" fmla="*/ 128590 w 1912248"/>
              <a:gd name="connsiteY135" fmla="*/ 1195310 h 1503208"/>
              <a:gd name="connsiteX136" fmla="*/ 106677 w 1912248"/>
              <a:gd name="connsiteY136" fmla="*/ 1195310 h 1503208"/>
              <a:gd name="connsiteX137" fmla="*/ 146279 w 1912248"/>
              <a:gd name="connsiteY137" fmla="*/ 1145940 h 1503208"/>
              <a:gd name="connsiteX138" fmla="*/ 163576 w 1912248"/>
              <a:gd name="connsiteY138" fmla="*/ 1132607 h 1503208"/>
              <a:gd name="connsiteX139" fmla="*/ 163704 w 1912248"/>
              <a:gd name="connsiteY139" fmla="*/ 1130627 h 1503208"/>
              <a:gd name="connsiteX140" fmla="*/ 145883 w 1912248"/>
              <a:gd name="connsiteY140" fmla="*/ 1115578 h 1503208"/>
              <a:gd name="connsiteX141" fmla="*/ 128590 w 1912248"/>
              <a:gd name="connsiteY141" fmla="*/ 1115578 h 1503208"/>
              <a:gd name="connsiteX142" fmla="*/ 128590 w 1912248"/>
              <a:gd name="connsiteY142" fmla="*/ 1146468 h 1503208"/>
              <a:gd name="connsiteX143" fmla="*/ 193009 w 1912248"/>
              <a:gd name="connsiteY143" fmla="*/ 1145544 h 1503208"/>
              <a:gd name="connsiteX144" fmla="*/ 244474 w 1912248"/>
              <a:gd name="connsiteY144" fmla="*/ 1091434 h 1503208"/>
              <a:gd name="connsiteX145" fmla="*/ 298580 w 1912248"/>
              <a:gd name="connsiteY145" fmla="*/ 1142903 h 1503208"/>
              <a:gd name="connsiteX146" fmla="*/ 247115 w 1912248"/>
              <a:gd name="connsiteY146" fmla="*/ 1197012 h 1503208"/>
              <a:gd name="connsiteX147" fmla="*/ 245811 w 1912248"/>
              <a:gd name="connsiteY147" fmla="*/ 1197026 h 1503208"/>
              <a:gd name="connsiteX148" fmla="*/ 193026 w 1912248"/>
              <a:gd name="connsiteY148" fmla="*/ 1146877 h 1503208"/>
              <a:gd name="connsiteX149" fmla="*/ 193009 w 1912248"/>
              <a:gd name="connsiteY149" fmla="*/ 1145544 h 1503208"/>
              <a:gd name="connsiteX150" fmla="*/ 275776 w 1912248"/>
              <a:gd name="connsiteY150" fmla="*/ 1145544 h 1503208"/>
              <a:gd name="connsiteX151" fmla="*/ 246754 w 1912248"/>
              <a:gd name="connsiteY151" fmla="*/ 1114404 h 1503208"/>
              <a:gd name="connsiteX152" fmla="*/ 245679 w 1912248"/>
              <a:gd name="connsiteY152" fmla="*/ 1114390 h 1503208"/>
              <a:gd name="connsiteX153" fmla="*/ 215810 w 1912248"/>
              <a:gd name="connsiteY153" fmla="*/ 1143920 h 1503208"/>
              <a:gd name="connsiteX154" fmla="*/ 215846 w 1912248"/>
              <a:gd name="connsiteY154" fmla="*/ 1145544 h 1503208"/>
              <a:gd name="connsiteX155" fmla="*/ 245001 w 1912248"/>
              <a:gd name="connsiteY155" fmla="*/ 1176816 h 1503208"/>
              <a:gd name="connsiteX156" fmla="*/ 245943 w 1912248"/>
              <a:gd name="connsiteY156" fmla="*/ 1176829 h 1503208"/>
              <a:gd name="connsiteX157" fmla="*/ 275812 w 1912248"/>
              <a:gd name="connsiteY157" fmla="*/ 1147035 h 1503208"/>
              <a:gd name="connsiteX158" fmla="*/ 275776 w 1912248"/>
              <a:gd name="connsiteY158" fmla="*/ 1145544 h 1503208"/>
              <a:gd name="connsiteX159" fmla="*/ 357224 w 1912248"/>
              <a:gd name="connsiteY159" fmla="*/ 1199270 h 1503208"/>
              <a:gd name="connsiteX160" fmla="*/ 357224 w 1912248"/>
              <a:gd name="connsiteY160" fmla="*/ 1188445 h 1503208"/>
              <a:gd name="connsiteX161" fmla="*/ 307854 w 1912248"/>
              <a:gd name="connsiteY161" fmla="*/ 1144356 h 1503208"/>
              <a:gd name="connsiteX162" fmla="*/ 357224 w 1912248"/>
              <a:gd name="connsiteY162" fmla="*/ 1101058 h 1503208"/>
              <a:gd name="connsiteX163" fmla="*/ 357224 w 1912248"/>
              <a:gd name="connsiteY163" fmla="*/ 1091949 h 1503208"/>
              <a:gd name="connsiteX164" fmla="*/ 379137 w 1912248"/>
              <a:gd name="connsiteY164" fmla="*/ 1091949 h 1503208"/>
              <a:gd name="connsiteX165" fmla="*/ 379137 w 1912248"/>
              <a:gd name="connsiteY165" fmla="*/ 1101058 h 1503208"/>
              <a:gd name="connsiteX166" fmla="*/ 428375 w 1912248"/>
              <a:gd name="connsiteY166" fmla="*/ 1144356 h 1503208"/>
              <a:gd name="connsiteX167" fmla="*/ 379137 w 1912248"/>
              <a:gd name="connsiteY167" fmla="*/ 1188445 h 1503208"/>
              <a:gd name="connsiteX168" fmla="*/ 379137 w 1912248"/>
              <a:gd name="connsiteY168" fmla="*/ 1199270 h 1503208"/>
              <a:gd name="connsiteX169" fmla="*/ 357224 w 1912248"/>
              <a:gd name="connsiteY169" fmla="*/ 1120067 h 1503208"/>
              <a:gd name="connsiteX170" fmla="*/ 329897 w 1912248"/>
              <a:gd name="connsiteY170" fmla="*/ 1141188 h 1503208"/>
              <a:gd name="connsiteX171" fmla="*/ 351017 w 1912248"/>
              <a:gd name="connsiteY171" fmla="*/ 1168513 h 1503208"/>
              <a:gd name="connsiteX172" fmla="*/ 357224 w 1912248"/>
              <a:gd name="connsiteY172" fmla="*/ 1168513 h 1503208"/>
              <a:gd name="connsiteX173" fmla="*/ 379137 w 1912248"/>
              <a:gd name="connsiteY173" fmla="*/ 1168513 h 1503208"/>
              <a:gd name="connsiteX174" fmla="*/ 405150 w 1912248"/>
              <a:gd name="connsiteY174" fmla="*/ 1146085 h 1503208"/>
              <a:gd name="connsiteX175" fmla="*/ 382715 w 1912248"/>
              <a:gd name="connsiteY175" fmla="*/ 1120067 h 1503208"/>
              <a:gd name="connsiteX176" fmla="*/ 379137 w 1912248"/>
              <a:gd name="connsiteY176" fmla="*/ 1120067 h 1503208"/>
              <a:gd name="connsiteX177" fmla="*/ 442103 w 1912248"/>
              <a:gd name="connsiteY177" fmla="*/ 1095778 h 1503208"/>
              <a:gd name="connsiteX178" fmla="*/ 517082 w 1912248"/>
              <a:gd name="connsiteY178" fmla="*/ 1095778 h 1503208"/>
              <a:gd name="connsiteX179" fmla="*/ 517082 w 1912248"/>
              <a:gd name="connsiteY179" fmla="*/ 1115314 h 1503208"/>
              <a:gd name="connsiteX180" fmla="*/ 463752 w 1912248"/>
              <a:gd name="connsiteY180" fmla="*/ 1115314 h 1503208"/>
              <a:gd name="connsiteX181" fmla="*/ 463752 w 1912248"/>
              <a:gd name="connsiteY181" fmla="*/ 1135511 h 1503208"/>
              <a:gd name="connsiteX182" fmla="*/ 510746 w 1912248"/>
              <a:gd name="connsiteY182" fmla="*/ 1135511 h 1503208"/>
              <a:gd name="connsiteX183" fmla="*/ 510746 w 1912248"/>
              <a:gd name="connsiteY183" fmla="*/ 1154916 h 1503208"/>
              <a:gd name="connsiteX184" fmla="*/ 463752 w 1912248"/>
              <a:gd name="connsiteY184" fmla="*/ 1154916 h 1503208"/>
              <a:gd name="connsiteX185" fmla="*/ 463752 w 1912248"/>
              <a:gd name="connsiteY185" fmla="*/ 1175773 h 1503208"/>
              <a:gd name="connsiteX186" fmla="*/ 517742 w 1912248"/>
              <a:gd name="connsiteY186" fmla="*/ 1175773 h 1503208"/>
              <a:gd name="connsiteX187" fmla="*/ 517742 w 1912248"/>
              <a:gd name="connsiteY187" fmla="*/ 1195178 h 1503208"/>
              <a:gd name="connsiteX188" fmla="*/ 442103 w 1912248"/>
              <a:gd name="connsiteY188" fmla="*/ 1195178 h 1503208"/>
              <a:gd name="connsiteX189" fmla="*/ 442103 w 1912248"/>
              <a:gd name="connsiteY189" fmla="*/ 1095778 h 1503208"/>
              <a:gd name="connsiteX190" fmla="*/ 528039 w 1912248"/>
              <a:gd name="connsiteY190" fmla="*/ 1145544 h 1503208"/>
              <a:gd name="connsiteX191" fmla="*/ 582585 w 1912248"/>
              <a:gd name="connsiteY191" fmla="*/ 1094550 h 1503208"/>
              <a:gd name="connsiteX192" fmla="*/ 618463 w 1912248"/>
              <a:gd name="connsiteY192" fmla="*/ 1110298 h 1503208"/>
              <a:gd name="connsiteX193" fmla="*/ 605262 w 1912248"/>
              <a:gd name="connsiteY193" fmla="*/ 1125347 h 1503208"/>
              <a:gd name="connsiteX194" fmla="*/ 579653 w 1912248"/>
              <a:gd name="connsiteY194" fmla="*/ 1114390 h 1503208"/>
              <a:gd name="connsiteX195" fmla="*/ 550465 w 1912248"/>
              <a:gd name="connsiteY195" fmla="*/ 1147643 h 1503208"/>
              <a:gd name="connsiteX196" fmla="*/ 579653 w 1912248"/>
              <a:gd name="connsiteY196" fmla="*/ 1176829 h 1503208"/>
              <a:gd name="connsiteX197" fmla="*/ 606054 w 1912248"/>
              <a:gd name="connsiteY197" fmla="*/ 1165212 h 1503208"/>
              <a:gd name="connsiteX198" fmla="*/ 619255 w 1912248"/>
              <a:gd name="connsiteY198" fmla="*/ 1180129 h 1503208"/>
              <a:gd name="connsiteX199" fmla="*/ 544615 w 1912248"/>
              <a:gd name="connsiteY199" fmla="*/ 1182360 h 1503208"/>
              <a:gd name="connsiteX200" fmla="*/ 528039 w 1912248"/>
              <a:gd name="connsiteY200" fmla="*/ 1145544 h 1503208"/>
              <a:gd name="connsiteX201" fmla="*/ 629287 w 1912248"/>
              <a:gd name="connsiteY201" fmla="*/ 1145544 h 1503208"/>
              <a:gd name="connsiteX202" fmla="*/ 683958 w 1912248"/>
              <a:gd name="connsiteY202" fmla="*/ 1094682 h 1503208"/>
              <a:gd name="connsiteX203" fmla="*/ 719579 w 1912248"/>
              <a:gd name="connsiteY203" fmla="*/ 1110298 h 1503208"/>
              <a:gd name="connsiteX204" fmla="*/ 706378 w 1912248"/>
              <a:gd name="connsiteY204" fmla="*/ 1125347 h 1503208"/>
              <a:gd name="connsiteX205" fmla="*/ 680769 w 1912248"/>
              <a:gd name="connsiteY205" fmla="*/ 1114390 h 1503208"/>
              <a:gd name="connsiteX206" fmla="*/ 651581 w 1912248"/>
              <a:gd name="connsiteY206" fmla="*/ 1147643 h 1503208"/>
              <a:gd name="connsiteX207" fmla="*/ 680769 w 1912248"/>
              <a:gd name="connsiteY207" fmla="*/ 1176829 h 1503208"/>
              <a:gd name="connsiteX208" fmla="*/ 707170 w 1912248"/>
              <a:gd name="connsiteY208" fmla="*/ 1165212 h 1503208"/>
              <a:gd name="connsiteX209" fmla="*/ 721163 w 1912248"/>
              <a:gd name="connsiteY209" fmla="*/ 1180129 h 1503208"/>
              <a:gd name="connsiteX210" fmla="*/ 680373 w 1912248"/>
              <a:gd name="connsiteY210" fmla="*/ 1197026 h 1503208"/>
              <a:gd name="connsiteX211" fmla="*/ 629410 w 1912248"/>
              <a:gd name="connsiteY211" fmla="*/ 1147405 h 1503208"/>
              <a:gd name="connsiteX212" fmla="*/ 629419 w 1912248"/>
              <a:gd name="connsiteY212" fmla="*/ 1145544 h 1503208"/>
              <a:gd name="connsiteX213" fmla="*/ 819903 w 1912248"/>
              <a:gd name="connsiteY213" fmla="*/ 1195310 h 1503208"/>
              <a:gd name="connsiteX214" fmla="*/ 798386 w 1912248"/>
              <a:gd name="connsiteY214" fmla="*/ 1195310 h 1503208"/>
              <a:gd name="connsiteX215" fmla="*/ 798386 w 1912248"/>
              <a:gd name="connsiteY215" fmla="*/ 1130099 h 1503208"/>
              <a:gd name="connsiteX216" fmla="*/ 754824 w 1912248"/>
              <a:gd name="connsiteY216" fmla="*/ 1195310 h 1503208"/>
              <a:gd name="connsiteX217" fmla="*/ 734231 w 1912248"/>
              <a:gd name="connsiteY217" fmla="*/ 1195310 h 1503208"/>
              <a:gd name="connsiteX218" fmla="*/ 734231 w 1912248"/>
              <a:gd name="connsiteY218" fmla="*/ 1095910 h 1503208"/>
              <a:gd name="connsiteX219" fmla="*/ 755880 w 1912248"/>
              <a:gd name="connsiteY219" fmla="*/ 1095910 h 1503208"/>
              <a:gd name="connsiteX220" fmla="*/ 755880 w 1912248"/>
              <a:gd name="connsiteY220" fmla="*/ 1160988 h 1503208"/>
              <a:gd name="connsiteX221" fmla="*/ 799574 w 1912248"/>
              <a:gd name="connsiteY221" fmla="*/ 1095910 h 1503208"/>
              <a:gd name="connsiteX222" fmla="*/ 819903 w 1912248"/>
              <a:gd name="connsiteY222" fmla="*/ 1095910 h 1503208"/>
              <a:gd name="connsiteX223" fmla="*/ 819903 w 1912248"/>
              <a:gd name="connsiteY223" fmla="*/ 1195310 h 1503208"/>
              <a:gd name="connsiteX224" fmla="*/ 835215 w 1912248"/>
              <a:gd name="connsiteY224" fmla="*/ 1145544 h 1503208"/>
              <a:gd name="connsiteX225" fmla="*/ 886681 w 1912248"/>
              <a:gd name="connsiteY225" fmla="*/ 1091434 h 1503208"/>
              <a:gd name="connsiteX226" fmla="*/ 940780 w 1912248"/>
              <a:gd name="connsiteY226" fmla="*/ 1142903 h 1503208"/>
              <a:gd name="connsiteX227" fmla="*/ 889321 w 1912248"/>
              <a:gd name="connsiteY227" fmla="*/ 1197012 h 1503208"/>
              <a:gd name="connsiteX228" fmla="*/ 888018 w 1912248"/>
              <a:gd name="connsiteY228" fmla="*/ 1197026 h 1503208"/>
              <a:gd name="connsiteX229" fmla="*/ 835235 w 1912248"/>
              <a:gd name="connsiteY229" fmla="*/ 1147154 h 1503208"/>
              <a:gd name="connsiteX230" fmla="*/ 835215 w 1912248"/>
              <a:gd name="connsiteY230" fmla="*/ 1145544 h 1503208"/>
              <a:gd name="connsiteX231" fmla="*/ 917983 w 1912248"/>
              <a:gd name="connsiteY231" fmla="*/ 1145544 h 1503208"/>
              <a:gd name="connsiteX232" fmla="*/ 888960 w 1912248"/>
              <a:gd name="connsiteY232" fmla="*/ 1114404 h 1503208"/>
              <a:gd name="connsiteX233" fmla="*/ 887886 w 1912248"/>
              <a:gd name="connsiteY233" fmla="*/ 1114390 h 1503208"/>
              <a:gd name="connsiteX234" fmla="*/ 858017 w 1912248"/>
              <a:gd name="connsiteY234" fmla="*/ 1143920 h 1503208"/>
              <a:gd name="connsiteX235" fmla="*/ 858052 w 1912248"/>
              <a:gd name="connsiteY235" fmla="*/ 1145544 h 1503208"/>
              <a:gd name="connsiteX236" fmla="*/ 888018 w 1912248"/>
              <a:gd name="connsiteY236" fmla="*/ 1175509 h 1503208"/>
              <a:gd name="connsiteX237" fmla="*/ 917983 w 1912248"/>
              <a:gd name="connsiteY237" fmla="*/ 1145544 h 1503208"/>
              <a:gd name="connsiteX238" fmla="*/ 956001 w 1912248"/>
              <a:gd name="connsiteY238" fmla="*/ 1095778 h 1503208"/>
              <a:gd name="connsiteX239" fmla="*/ 977913 w 1912248"/>
              <a:gd name="connsiteY239" fmla="*/ 1095778 h 1503208"/>
              <a:gd name="connsiteX240" fmla="*/ 977913 w 1912248"/>
              <a:gd name="connsiteY240" fmla="*/ 1135247 h 1503208"/>
              <a:gd name="connsiteX241" fmla="*/ 1018307 w 1912248"/>
              <a:gd name="connsiteY241" fmla="*/ 1135247 h 1503208"/>
              <a:gd name="connsiteX242" fmla="*/ 1018307 w 1912248"/>
              <a:gd name="connsiteY242" fmla="*/ 1095778 h 1503208"/>
              <a:gd name="connsiteX243" fmla="*/ 1040088 w 1912248"/>
              <a:gd name="connsiteY243" fmla="*/ 1095778 h 1503208"/>
              <a:gd name="connsiteX244" fmla="*/ 1040088 w 1912248"/>
              <a:gd name="connsiteY244" fmla="*/ 1195178 h 1503208"/>
              <a:gd name="connsiteX245" fmla="*/ 1018307 w 1912248"/>
              <a:gd name="connsiteY245" fmla="*/ 1195178 h 1503208"/>
              <a:gd name="connsiteX246" fmla="*/ 1018307 w 1912248"/>
              <a:gd name="connsiteY246" fmla="*/ 1155312 h 1503208"/>
              <a:gd name="connsiteX247" fmla="*/ 977913 w 1912248"/>
              <a:gd name="connsiteY247" fmla="*/ 1155312 h 1503208"/>
              <a:gd name="connsiteX248" fmla="*/ 977913 w 1912248"/>
              <a:gd name="connsiteY248" fmla="*/ 1195178 h 1503208"/>
              <a:gd name="connsiteX249" fmla="*/ 956001 w 1912248"/>
              <a:gd name="connsiteY249" fmla="*/ 1195178 h 1503208"/>
              <a:gd name="connsiteX250" fmla="*/ 956001 w 1912248"/>
              <a:gd name="connsiteY250" fmla="*/ 1095778 h 1503208"/>
              <a:gd name="connsiteX251" fmla="*/ 1093814 w 1912248"/>
              <a:gd name="connsiteY251" fmla="*/ 1095118 h 1503208"/>
              <a:gd name="connsiteX252" fmla="*/ 1114143 w 1912248"/>
              <a:gd name="connsiteY252" fmla="*/ 1095118 h 1503208"/>
              <a:gd name="connsiteX253" fmla="*/ 1156649 w 1912248"/>
              <a:gd name="connsiteY253" fmla="*/ 1195310 h 1503208"/>
              <a:gd name="connsiteX254" fmla="*/ 1133812 w 1912248"/>
              <a:gd name="connsiteY254" fmla="*/ 1195310 h 1503208"/>
              <a:gd name="connsiteX255" fmla="*/ 1124704 w 1912248"/>
              <a:gd name="connsiteY255" fmla="*/ 1172869 h 1503208"/>
              <a:gd name="connsiteX256" fmla="*/ 1082462 w 1912248"/>
              <a:gd name="connsiteY256" fmla="*/ 1172869 h 1503208"/>
              <a:gd name="connsiteX257" fmla="*/ 1073353 w 1912248"/>
              <a:gd name="connsiteY257" fmla="*/ 1195178 h 1503208"/>
              <a:gd name="connsiteX258" fmla="*/ 1051045 w 1912248"/>
              <a:gd name="connsiteY258" fmla="*/ 1195178 h 1503208"/>
              <a:gd name="connsiteX259" fmla="*/ 1116915 w 1912248"/>
              <a:gd name="connsiteY259" fmla="*/ 1153728 h 1503208"/>
              <a:gd name="connsiteX260" fmla="*/ 1103715 w 1912248"/>
              <a:gd name="connsiteY260" fmla="*/ 1121387 h 1503208"/>
              <a:gd name="connsiteX261" fmla="*/ 1090514 w 1912248"/>
              <a:gd name="connsiteY261" fmla="*/ 1153728 h 1503208"/>
              <a:gd name="connsiteX262" fmla="*/ 1252089 w 1912248"/>
              <a:gd name="connsiteY262" fmla="*/ 1095778 h 1503208"/>
              <a:gd name="connsiteX263" fmla="*/ 1252089 w 1912248"/>
              <a:gd name="connsiteY263" fmla="*/ 1195310 h 1503208"/>
              <a:gd name="connsiteX264" fmla="*/ 1230176 w 1912248"/>
              <a:gd name="connsiteY264" fmla="*/ 1195310 h 1503208"/>
              <a:gd name="connsiteX265" fmla="*/ 1230176 w 1912248"/>
              <a:gd name="connsiteY265" fmla="*/ 1116106 h 1503208"/>
              <a:gd name="connsiteX266" fmla="*/ 1201267 w 1912248"/>
              <a:gd name="connsiteY266" fmla="*/ 1116106 h 1503208"/>
              <a:gd name="connsiteX267" fmla="*/ 1201267 w 1912248"/>
              <a:gd name="connsiteY267" fmla="*/ 1123631 h 1503208"/>
              <a:gd name="connsiteX268" fmla="*/ 1168925 w 1912248"/>
              <a:gd name="connsiteY268" fmla="*/ 1197026 h 1503208"/>
              <a:gd name="connsiteX269" fmla="*/ 1157441 w 1912248"/>
              <a:gd name="connsiteY269" fmla="*/ 1195838 h 1503208"/>
              <a:gd name="connsiteX270" fmla="*/ 1158893 w 1912248"/>
              <a:gd name="connsiteY270" fmla="*/ 1177753 h 1503208"/>
              <a:gd name="connsiteX271" fmla="*/ 1162325 w 1912248"/>
              <a:gd name="connsiteY271" fmla="*/ 1177753 h 1503208"/>
              <a:gd name="connsiteX272" fmla="*/ 1180674 w 1912248"/>
              <a:gd name="connsiteY272" fmla="*/ 1116766 h 1503208"/>
              <a:gd name="connsiteX273" fmla="*/ 1180674 w 1912248"/>
              <a:gd name="connsiteY273" fmla="*/ 1096041 h 1503208"/>
              <a:gd name="connsiteX274" fmla="*/ 1271758 w 1912248"/>
              <a:gd name="connsiteY274" fmla="*/ 1095778 h 1503208"/>
              <a:gd name="connsiteX275" fmla="*/ 1293671 w 1912248"/>
              <a:gd name="connsiteY275" fmla="*/ 1095778 h 1503208"/>
              <a:gd name="connsiteX276" fmla="*/ 1293671 w 1912248"/>
              <a:gd name="connsiteY276" fmla="*/ 1129703 h 1503208"/>
              <a:gd name="connsiteX277" fmla="*/ 1314923 w 1912248"/>
              <a:gd name="connsiteY277" fmla="*/ 1129703 h 1503208"/>
              <a:gd name="connsiteX278" fmla="*/ 1351225 w 1912248"/>
              <a:gd name="connsiteY278" fmla="*/ 1161912 h 1503208"/>
              <a:gd name="connsiteX279" fmla="*/ 1313471 w 1912248"/>
              <a:gd name="connsiteY279" fmla="*/ 1195310 h 1503208"/>
              <a:gd name="connsiteX280" fmla="*/ 1271890 w 1912248"/>
              <a:gd name="connsiteY280" fmla="*/ 1195310 h 1503208"/>
              <a:gd name="connsiteX281" fmla="*/ 1293539 w 1912248"/>
              <a:gd name="connsiteY281" fmla="*/ 1148580 h 1503208"/>
              <a:gd name="connsiteX282" fmla="*/ 1293539 w 1912248"/>
              <a:gd name="connsiteY282" fmla="*/ 1175773 h 1503208"/>
              <a:gd name="connsiteX283" fmla="*/ 1313075 w 1912248"/>
              <a:gd name="connsiteY283" fmla="*/ 1175773 h 1503208"/>
              <a:gd name="connsiteX284" fmla="*/ 1329312 w 1912248"/>
              <a:gd name="connsiteY284" fmla="*/ 1162572 h 1503208"/>
              <a:gd name="connsiteX285" fmla="*/ 1312943 w 1912248"/>
              <a:gd name="connsiteY285" fmla="*/ 1149372 h 1503208"/>
              <a:gd name="connsiteX286" fmla="*/ 1363634 w 1912248"/>
              <a:gd name="connsiteY286" fmla="*/ 1095778 h 1503208"/>
              <a:gd name="connsiteX287" fmla="*/ 1385547 w 1912248"/>
              <a:gd name="connsiteY287" fmla="*/ 1095778 h 1503208"/>
              <a:gd name="connsiteX288" fmla="*/ 1385547 w 1912248"/>
              <a:gd name="connsiteY288" fmla="*/ 1135247 h 1503208"/>
              <a:gd name="connsiteX289" fmla="*/ 1425940 w 1912248"/>
              <a:gd name="connsiteY289" fmla="*/ 1135247 h 1503208"/>
              <a:gd name="connsiteX290" fmla="*/ 1425940 w 1912248"/>
              <a:gd name="connsiteY290" fmla="*/ 1095778 h 1503208"/>
              <a:gd name="connsiteX291" fmla="*/ 1447721 w 1912248"/>
              <a:gd name="connsiteY291" fmla="*/ 1095778 h 1503208"/>
              <a:gd name="connsiteX292" fmla="*/ 1447721 w 1912248"/>
              <a:gd name="connsiteY292" fmla="*/ 1195178 h 1503208"/>
              <a:gd name="connsiteX293" fmla="*/ 1425940 w 1912248"/>
              <a:gd name="connsiteY293" fmla="*/ 1195178 h 1503208"/>
              <a:gd name="connsiteX294" fmla="*/ 1425940 w 1912248"/>
              <a:gd name="connsiteY294" fmla="*/ 1155312 h 1503208"/>
              <a:gd name="connsiteX295" fmla="*/ 1385547 w 1912248"/>
              <a:gd name="connsiteY295" fmla="*/ 1155312 h 1503208"/>
              <a:gd name="connsiteX296" fmla="*/ 1385547 w 1912248"/>
              <a:gd name="connsiteY296" fmla="*/ 1195178 h 1503208"/>
              <a:gd name="connsiteX297" fmla="*/ 1363634 w 1912248"/>
              <a:gd name="connsiteY297" fmla="*/ 1195178 h 1503208"/>
              <a:gd name="connsiteX298" fmla="*/ 1363634 w 1912248"/>
              <a:gd name="connsiteY298" fmla="*/ 1095778 h 1503208"/>
              <a:gd name="connsiteX299" fmla="*/ 1463034 w 1912248"/>
              <a:gd name="connsiteY299" fmla="*/ 1145544 h 1503208"/>
              <a:gd name="connsiteX300" fmla="*/ 1514503 w 1912248"/>
              <a:gd name="connsiteY300" fmla="*/ 1091434 h 1503208"/>
              <a:gd name="connsiteX301" fmla="*/ 1568598 w 1912248"/>
              <a:gd name="connsiteY301" fmla="*/ 1142903 h 1503208"/>
              <a:gd name="connsiteX302" fmla="*/ 1517143 w 1912248"/>
              <a:gd name="connsiteY302" fmla="*/ 1197012 h 1503208"/>
              <a:gd name="connsiteX303" fmla="*/ 1515836 w 1912248"/>
              <a:gd name="connsiteY303" fmla="*/ 1197026 h 1503208"/>
              <a:gd name="connsiteX304" fmla="*/ 1463047 w 1912248"/>
              <a:gd name="connsiteY304" fmla="*/ 1146877 h 1503208"/>
              <a:gd name="connsiteX305" fmla="*/ 1463034 w 1912248"/>
              <a:gd name="connsiteY305" fmla="*/ 1145544 h 1503208"/>
              <a:gd name="connsiteX306" fmla="*/ 1545801 w 1912248"/>
              <a:gd name="connsiteY306" fmla="*/ 1145544 h 1503208"/>
              <a:gd name="connsiteX307" fmla="*/ 1514542 w 1912248"/>
              <a:gd name="connsiteY307" fmla="*/ 1116925 h 1503208"/>
              <a:gd name="connsiteX308" fmla="*/ 1485923 w 1912248"/>
              <a:gd name="connsiteY308" fmla="*/ 1148184 h 1503208"/>
              <a:gd name="connsiteX309" fmla="*/ 1515968 w 1912248"/>
              <a:gd name="connsiteY309" fmla="*/ 1176829 h 1503208"/>
              <a:gd name="connsiteX310" fmla="*/ 1545828 w 1912248"/>
              <a:gd name="connsiteY310" fmla="*/ 1146494 h 1503208"/>
              <a:gd name="connsiteX311" fmla="*/ 1545801 w 1912248"/>
              <a:gd name="connsiteY311" fmla="*/ 1145544 h 1503208"/>
              <a:gd name="connsiteX312" fmla="*/ 1583951 w 1912248"/>
              <a:gd name="connsiteY312" fmla="*/ 1095778 h 1503208"/>
              <a:gd name="connsiteX313" fmla="*/ 1658930 w 1912248"/>
              <a:gd name="connsiteY313" fmla="*/ 1095778 h 1503208"/>
              <a:gd name="connsiteX314" fmla="*/ 1658930 w 1912248"/>
              <a:gd name="connsiteY314" fmla="*/ 1115314 h 1503208"/>
              <a:gd name="connsiteX315" fmla="*/ 1605600 w 1912248"/>
              <a:gd name="connsiteY315" fmla="*/ 1115314 h 1503208"/>
              <a:gd name="connsiteX316" fmla="*/ 1605600 w 1912248"/>
              <a:gd name="connsiteY316" fmla="*/ 1135511 h 1503208"/>
              <a:gd name="connsiteX317" fmla="*/ 1652594 w 1912248"/>
              <a:gd name="connsiteY317" fmla="*/ 1135511 h 1503208"/>
              <a:gd name="connsiteX318" fmla="*/ 1652594 w 1912248"/>
              <a:gd name="connsiteY318" fmla="*/ 1154916 h 1503208"/>
              <a:gd name="connsiteX319" fmla="*/ 1605600 w 1912248"/>
              <a:gd name="connsiteY319" fmla="*/ 1154916 h 1503208"/>
              <a:gd name="connsiteX320" fmla="*/ 1605600 w 1912248"/>
              <a:gd name="connsiteY320" fmla="*/ 1175773 h 1503208"/>
              <a:gd name="connsiteX321" fmla="*/ 1659590 w 1912248"/>
              <a:gd name="connsiteY321" fmla="*/ 1175773 h 1503208"/>
              <a:gd name="connsiteX322" fmla="*/ 1659590 w 1912248"/>
              <a:gd name="connsiteY322" fmla="*/ 1195178 h 1503208"/>
              <a:gd name="connsiteX323" fmla="*/ 1583951 w 1912248"/>
              <a:gd name="connsiteY323" fmla="*/ 1195178 h 1503208"/>
              <a:gd name="connsiteX324" fmla="*/ 1583951 w 1912248"/>
              <a:gd name="connsiteY324" fmla="*/ 1095778 h 1503208"/>
              <a:gd name="connsiteX325" fmla="*/ 17 w 1912248"/>
              <a:gd name="connsiteY325" fmla="*/ 1298142 h 1503208"/>
              <a:gd name="connsiteX326" fmla="*/ 51483 w 1912248"/>
              <a:gd name="connsiteY326" fmla="*/ 1244033 h 1503208"/>
              <a:gd name="connsiteX327" fmla="*/ 105588 w 1912248"/>
              <a:gd name="connsiteY327" fmla="*/ 1295502 h 1503208"/>
              <a:gd name="connsiteX328" fmla="*/ 54123 w 1912248"/>
              <a:gd name="connsiteY328" fmla="*/ 1349611 h 1503208"/>
              <a:gd name="connsiteX329" fmla="*/ 52819 w 1912248"/>
              <a:gd name="connsiteY329" fmla="*/ 1349624 h 1503208"/>
              <a:gd name="connsiteX330" fmla="*/ 37 w 1912248"/>
              <a:gd name="connsiteY330" fmla="*/ 1299752 h 1503208"/>
              <a:gd name="connsiteX331" fmla="*/ 17 w 1912248"/>
              <a:gd name="connsiteY331" fmla="*/ 1298142 h 1503208"/>
              <a:gd name="connsiteX332" fmla="*/ 82784 w 1912248"/>
              <a:gd name="connsiteY332" fmla="*/ 1298142 h 1503208"/>
              <a:gd name="connsiteX333" fmla="*/ 53762 w 1912248"/>
              <a:gd name="connsiteY333" fmla="*/ 1267002 h 1503208"/>
              <a:gd name="connsiteX334" fmla="*/ 52819 w 1912248"/>
              <a:gd name="connsiteY334" fmla="*/ 1266989 h 1503208"/>
              <a:gd name="connsiteX335" fmla="*/ 22950 w 1912248"/>
              <a:gd name="connsiteY335" fmla="*/ 1296518 h 1503208"/>
              <a:gd name="connsiteX336" fmla="*/ 22986 w 1912248"/>
              <a:gd name="connsiteY336" fmla="*/ 1298142 h 1503208"/>
              <a:gd name="connsiteX337" fmla="*/ 52138 w 1912248"/>
              <a:gd name="connsiteY337" fmla="*/ 1329414 h 1503208"/>
              <a:gd name="connsiteX338" fmla="*/ 52819 w 1912248"/>
              <a:gd name="connsiteY338" fmla="*/ 1329427 h 1503208"/>
              <a:gd name="connsiteX339" fmla="*/ 82688 w 1912248"/>
              <a:gd name="connsiteY339" fmla="*/ 1299634 h 1503208"/>
              <a:gd name="connsiteX340" fmla="*/ 82652 w 1912248"/>
              <a:gd name="connsiteY340" fmla="*/ 1298142 h 1503208"/>
              <a:gd name="connsiteX341" fmla="*/ 142451 w 1912248"/>
              <a:gd name="connsiteY341" fmla="*/ 1285469 h 1503208"/>
              <a:gd name="connsiteX342" fmla="*/ 168852 w 1912248"/>
              <a:gd name="connsiteY342" fmla="*/ 1285469 h 1503208"/>
              <a:gd name="connsiteX343" fmla="*/ 203701 w 1912248"/>
              <a:gd name="connsiteY343" fmla="*/ 1316359 h 1503208"/>
              <a:gd name="connsiteX344" fmla="*/ 166608 w 1912248"/>
              <a:gd name="connsiteY344" fmla="*/ 1347908 h 1503208"/>
              <a:gd name="connsiteX345" fmla="*/ 120670 w 1912248"/>
              <a:gd name="connsiteY345" fmla="*/ 1347908 h 1503208"/>
              <a:gd name="connsiteX346" fmla="*/ 120670 w 1912248"/>
              <a:gd name="connsiteY346" fmla="*/ 1248508 h 1503208"/>
              <a:gd name="connsiteX347" fmla="*/ 196837 w 1912248"/>
              <a:gd name="connsiteY347" fmla="*/ 1248508 h 1503208"/>
              <a:gd name="connsiteX348" fmla="*/ 196837 w 1912248"/>
              <a:gd name="connsiteY348" fmla="*/ 1268177 h 1503208"/>
              <a:gd name="connsiteX349" fmla="*/ 142451 w 1912248"/>
              <a:gd name="connsiteY349" fmla="*/ 1268177 h 1503208"/>
              <a:gd name="connsiteX350" fmla="*/ 142451 w 1912248"/>
              <a:gd name="connsiteY350" fmla="*/ 1303686 h 1503208"/>
              <a:gd name="connsiteX351" fmla="*/ 142451 w 1912248"/>
              <a:gd name="connsiteY351" fmla="*/ 1328107 h 1503208"/>
              <a:gd name="connsiteX352" fmla="*/ 166608 w 1912248"/>
              <a:gd name="connsiteY352" fmla="*/ 1328107 h 1503208"/>
              <a:gd name="connsiteX353" fmla="*/ 181920 w 1912248"/>
              <a:gd name="connsiteY353" fmla="*/ 1314907 h 1503208"/>
              <a:gd name="connsiteX354" fmla="*/ 166608 w 1912248"/>
              <a:gd name="connsiteY354" fmla="*/ 1303158 h 1503208"/>
              <a:gd name="connsiteX355" fmla="*/ 217562 w 1912248"/>
              <a:gd name="connsiteY355" fmla="*/ 1248376 h 1503208"/>
              <a:gd name="connsiteX356" fmla="*/ 258220 w 1912248"/>
              <a:gd name="connsiteY356" fmla="*/ 1248376 h 1503208"/>
              <a:gd name="connsiteX357" fmla="*/ 296017 w 1912248"/>
              <a:gd name="connsiteY357" fmla="*/ 1278235 h 1503208"/>
              <a:gd name="connsiteX358" fmla="*/ 296237 w 1912248"/>
              <a:gd name="connsiteY358" fmla="*/ 1283093 h 1503208"/>
              <a:gd name="connsiteX359" fmla="*/ 256635 w 1912248"/>
              <a:gd name="connsiteY359" fmla="*/ 1318075 h 1503208"/>
              <a:gd name="connsiteX360" fmla="*/ 239475 w 1912248"/>
              <a:gd name="connsiteY360" fmla="*/ 1318075 h 1503208"/>
              <a:gd name="connsiteX361" fmla="*/ 239475 w 1912248"/>
              <a:gd name="connsiteY361" fmla="*/ 1347908 h 1503208"/>
              <a:gd name="connsiteX362" fmla="*/ 217562 w 1912248"/>
              <a:gd name="connsiteY362" fmla="*/ 1347908 h 1503208"/>
              <a:gd name="connsiteX363" fmla="*/ 257163 w 1912248"/>
              <a:gd name="connsiteY363" fmla="*/ 1298538 h 1503208"/>
              <a:gd name="connsiteX364" fmla="*/ 274328 w 1912248"/>
              <a:gd name="connsiteY364" fmla="*/ 1285337 h 1503208"/>
              <a:gd name="connsiteX365" fmla="*/ 274456 w 1912248"/>
              <a:gd name="connsiteY365" fmla="*/ 1283225 h 1503208"/>
              <a:gd name="connsiteX366" fmla="*/ 256767 w 1912248"/>
              <a:gd name="connsiteY366" fmla="*/ 1268177 h 1503208"/>
              <a:gd name="connsiteX367" fmla="*/ 239475 w 1912248"/>
              <a:gd name="connsiteY367" fmla="*/ 1268177 h 1503208"/>
              <a:gd name="connsiteX368" fmla="*/ 239475 w 1912248"/>
              <a:gd name="connsiteY368" fmla="*/ 1298538 h 1503208"/>
              <a:gd name="connsiteX369" fmla="*/ 342307 w 1912248"/>
              <a:gd name="connsiteY369" fmla="*/ 1247716 h 1503208"/>
              <a:gd name="connsiteX370" fmla="*/ 362504 w 1912248"/>
              <a:gd name="connsiteY370" fmla="*/ 1247716 h 1503208"/>
              <a:gd name="connsiteX371" fmla="*/ 405142 w 1912248"/>
              <a:gd name="connsiteY371" fmla="*/ 1347908 h 1503208"/>
              <a:gd name="connsiteX372" fmla="*/ 382833 w 1912248"/>
              <a:gd name="connsiteY372" fmla="*/ 1347908 h 1503208"/>
              <a:gd name="connsiteX373" fmla="*/ 373724 w 1912248"/>
              <a:gd name="connsiteY373" fmla="*/ 1325599 h 1503208"/>
              <a:gd name="connsiteX374" fmla="*/ 331087 w 1912248"/>
              <a:gd name="connsiteY374" fmla="*/ 1325599 h 1503208"/>
              <a:gd name="connsiteX375" fmla="*/ 321978 w 1912248"/>
              <a:gd name="connsiteY375" fmla="*/ 1347908 h 1503208"/>
              <a:gd name="connsiteX376" fmla="*/ 299669 w 1912248"/>
              <a:gd name="connsiteY376" fmla="*/ 1347908 h 1503208"/>
              <a:gd name="connsiteX377" fmla="*/ 365276 w 1912248"/>
              <a:gd name="connsiteY377" fmla="*/ 1306326 h 1503208"/>
              <a:gd name="connsiteX378" fmla="*/ 352075 w 1912248"/>
              <a:gd name="connsiteY378" fmla="*/ 1273985 h 1503208"/>
              <a:gd name="connsiteX379" fmla="*/ 338875 w 1912248"/>
              <a:gd name="connsiteY379" fmla="*/ 1306326 h 1503208"/>
              <a:gd name="connsiteX380" fmla="*/ 487513 w 1912248"/>
              <a:gd name="connsiteY380" fmla="*/ 1273457 h 1503208"/>
              <a:gd name="connsiteX381" fmla="*/ 471540 w 1912248"/>
              <a:gd name="connsiteY381" fmla="*/ 1296294 h 1503208"/>
              <a:gd name="connsiteX382" fmla="*/ 490021 w 1912248"/>
              <a:gd name="connsiteY382" fmla="*/ 1319791 h 1503208"/>
              <a:gd name="connsiteX383" fmla="*/ 452268 w 1912248"/>
              <a:gd name="connsiteY383" fmla="*/ 1349624 h 1503208"/>
              <a:gd name="connsiteX384" fmla="*/ 408046 w 1912248"/>
              <a:gd name="connsiteY384" fmla="*/ 1332991 h 1503208"/>
              <a:gd name="connsiteX385" fmla="*/ 419794 w 1912248"/>
              <a:gd name="connsiteY385" fmla="*/ 1318075 h 1503208"/>
              <a:gd name="connsiteX386" fmla="*/ 451476 w 1912248"/>
              <a:gd name="connsiteY386" fmla="*/ 1331275 h 1503208"/>
              <a:gd name="connsiteX387" fmla="*/ 468240 w 1912248"/>
              <a:gd name="connsiteY387" fmla="*/ 1319395 h 1503208"/>
              <a:gd name="connsiteX388" fmla="*/ 448439 w 1912248"/>
              <a:gd name="connsiteY388" fmla="*/ 1307778 h 1503208"/>
              <a:gd name="connsiteX389" fmla="*/ 436955 w 1912248"/>
              <a:gd name="connsiteY389" fmla="*/ 1307778 h 1503208"/>
              <a:gd name="connsiteX390" fmla="*/ 436955 w 1912248"/>
              <a:gd name="connsiteY390" fmla="*/ 1289562 h 1503208"/>
              <a:gd name="connsiteX391" fmla="*/ 448835 w 1912248"/>
              <a:gd name="connsiteY391" fmla="*/ 1289562 h 1503208"/>
              <a:gd name="connsiteX392" fmla="*/ 466656 w 1912248"/>
              <a:gd name="connsiteY392" fmla="*/ 1278077 h 1503208"/>
              <a:gd name="connsiteX393" fmla="*/ 450552 w 1912248"/>
              <a:gd name="connsiteY393" fmla="*/ 1266989 h 1503208"/>
              <a:gd name="connsiteX394" fmla="*/ 424150 w 1912248"/>
              <a:gd name="connsiteY394" fmla="*/ 1277945 h 1503208"/>
              <a:gd name="connsiteX395" fmla="*/ 412534 w 1912248"/>
              <a:gd name="connsiteY395" fmla="*/ 1263952 h 1503208"/>
              <a:gd name="connsiteX396" fmla="*/ 452136 w 1912248"/>
              <a:gd name="connsiteY396" fmla="*/ 1247716 h 1503208"/>
              <a:gd name="connsiteX397" fmla="*/ 488041 w 1912248"/>
              <a:gd name="connsiteY397" fmla="*/ 1274117 h 1503208"/>
              <a:gd name="connsiteX398" fmla="*/ 500582 w 1912248"/>
              <a:gd name="connsiteY398" fmla="*/ 1298142 h 1503208"/>
              <a:gd name="connsiteX399" fmla="*/ 552047 w 1912248"/>
              <a:gd name="connsiteY399" fmla="*/ 1244033 h 1503208"/>
              <a:gd name="connsiteX400" fmla="*/ 606153 w 1912248"/>
              <a:gd name="connsiteY400" fmla="*/ 1295502 h 1503208"/>
              <a:gd name="connsiteX401" fmla="*/ 554687 w 1912248"/>
              <a:gd name="connsiteY401" fmla="*/ 1349611 h 1503208"/>
              <a:gd name="connsiteX402" fmla="*/ 553384 w 1912248"/>
              <a:gd name="connsiteY402" fmla="*/ 1349624 h 1503208"/>
              <a:gd name="connsiteX403" fmla="*/ 500605 w 1912248"/>
              <a:gd name="connsiteY403" fmla="*/ 1300016 h 1503208"/>
              <a:gd name="connsiteX404" fmla="*/ 500582 w 1912248"/>
              <a:gd name="connsiteY404" fmla="*/ 1298142 h 1503208"/>
              <a:gd name="connsiteX405" fmla="*/ 583349 w 1912248"/>
              <a:gd name="connsiteY405" fmla="*/ 1298142 h 1503208"/>
              <a:gd name="connsiteX406" fmla="*/ 554326 w 1912248"/>
              <a:gd name="connsiteY406" fmla="*/ 1267002 h 1503208"/>
              <a:gd name="connsiteX407" fmla="*/ 553252 w 1912248"/>
              <a:gd name="connsiteY407" fmla="*/ 1266989 h 1503208"/>
              <a:gd name="connsiteX408" fmla="*/ 523383 w 1912248"/>
              <a:gd name="connsiteY408" fmla="*/ 1296518 h 1503208"/>
              <a:gd name="connsiteX409" fmla="*/ 523419 w 1912248"/>
              <a:gd name="connsiteY409" fmla="*/ 1298142 h 1503208"/>
              <a:gd name="connsiteX410" fmla="*/ 553384 w 1912248"/>
              <a:gd name="connsiteY410" fmla="*/ 1328107 h 1503208"/>
              <a:gd name="connsiteX411" fmla="*/ 583349 w 1912248"/>
              <a:gd name="connsiteY411" fmla="*/ 1298142 h 1503208"/>
              <a:gd name="connsiteX412" fmla="*/ 621367 w 1912248"/>
              <a:gd name="connsiteY412" fmla="*/ 1248508 h 1503208"/>
              <a:gd name="connsiteX413" fmla="*/ 667569 w 1912248"/>
              <a:gd name="connsiteY413" fmla="*/ 1248508 h 1503208"/>
              <a:gd name="connsiteX414" fmla="*/ 693970 w 1912248"/>
              <a:gd name="connsiteY414" fmla="*/ 1257220 h 1503208"/>
              <a:gd name="connsiteX415" fmla="*/ 693241 w 1912248"/>
              <a:gd name="connsiteY415" fmla="*/ 1291938 h 1503208"/>
              <a:gd name="connsiteX416" fmla="*/ 687765 w 1912248"/>
              <a:gd name="connsiteY416" fmla="*/ 1295898 h 1503208"/>
              <a:gd name="connsiteX417" fmla="*/ 706378 w 1912248"/>
              <a:gd name="connsiteY417" fmla="*/ 1320583 h 1503208"/>
              <a:gd name="connsiteX418" fmla="*/ 669153 w 1912248"/>
              <a:gd name="connsiteY418" fmla="*/ 1347908 h 1503208"/>
              <a:gd name="connsiteX419" fmla="*/ 621367 w 1912248"/>
              <a:gd name="connsiteY419" fmla="*/ 1347908 h 1503208"/>
              <a:gd name="connsiteX420" fmla="*/ 662948 w 1912248"/>
              <a:gd name="connsiteY420" fmla="*/ 1288109 h 1503208"/>
              <a:gd name="connsiteX421" fmla="*/ 678657 w 1912248"/>
              <a:gd name="connsiteY421" fmla="*/ 1277285 h 1503208"/>
              <a:gd name="connsiteX422" fmla="*/ 664268 w 1912248"/>
              <a:gd name="connsiteY422" fmla="*/ 1267121 h 1503208"/>
              <a:gd name="connsiteX423" fmla="*/ 642752 w 1912248"/>
              <a:gd name="connsiteY423" fmla="*/ 1267121 h 1503208"/>
              <a:gd name="connsiteX424" fmla="*/ 642752 w 1912248"/>
              <a:gd name="connsiteY424" fmla="*/ 1288109 h 1503208"/>
              <a:gd name="connsiteX425" fmla="*/ 668757 w 1912248"/>
              <a:gd name="connsiteY425" fmla="*/ 1327711 h 1503208"/>
              <a:gd name="connsiteX426" fmla="*/ 684201 w 1912248"/>
              <a:gd name="connsiteY426" fmla="*/ 1316623 h 1503208"/>
              <a:gd name="connsiteX427" fmla="*/ 667965 w 1912248"/>
              <a:gd name="connsiteY427" fmla="*/ 1305798 h 1503208"/>
              <a:gd name="connsiteX428" fmla="*/ 642752 w 1912248"/>
              <a:gd name="connsiteY428" fmla="*/ 1305798 h 1503208"/>
              <a:gd name="connsiteX429" fmla="*/ 642752 w 1912248"/>
              <a:gd name="connsiteY429" fmla="*/ 1327711 h 1503208"/>
              <a:gd name="connsiteX430" fmla="*/ 753900 w 1912248"/>
              <a:gd name="connsiteY430" fmla="*/ 1247716 h 1503208"/>
              <a:gd name="connsiteX431" fmla="*/ 774097 w 1912248"/>
              <a:gd name="connsiteY431" fmla="*/ 1247716 h 1503208"/>
              <a:gd name="connsiteX432" fmla="*/ 816603 w 1912248"/>
              <a:gd name="connsiteY432" fmla="*/ 1347908 h 1503208"/>
              <a:gd name="connsiteX433" fmla="*/ 793766 w 1912248"/>
              <a:gd name="connsiteY433" fmla="*/ 1347908 h 1503208"/>
              <a:gd name="connsiteX434" fmla="*/ 784657 w 1912248"/>
              <a:gd name="connsiteY434" fmla="*/ 1325599 h 1503208"/>
              <a:gd name="connsiteX435" fmla="*/ 742680 w 1912248"/>
              <a:gd name="connsiteY435" fmla="*/ 1325599 h 1503208"/>
              <a:gd name="connsiteX436" fmla="*/ 733571 w 1912248"/>
              <a:gd name="connsiteY436" fmla="*/ 1347908 h 1503208"/>
              <a:gd name="connsiteX437" fmla="*/ 711262 w 1912248"/>
              <a:gd name="connsiteY437" fmla="*/ 1347908 h 1503208"/>
              <a:gd name="connsiteX438" fmla="*/ 776869 w 1912248"/>
              <a:gd name="connsiteY438" fmla="*/ 1306326 h 1503208"/>
              <a:gd name="connsiteX439" fmla="*/ 763669 w 1912248"/>
              <a:gd name="connsiteY439" fmla="*/ 1273985 h 1503208"/>
              <a:gd name="connsiteX440" fmla="*/ 750468 w 1912248"/>
              <a:gd name="connsiteY440" fmla="*/ 1306326 h 1503208"/>
              <a:gd name="connsiteX441" fmla="*/ 827823 w 1912248"/>
              <a:gd name="connsiteY441" fmla="*/ 1248376 h 1503208"/>
              <a:gd name="connsiteX442" fmla="*/ 849604 w 1912248"/>
              <a:gd name="connsiteY442" fmla="*/ 1248376 h 1503208"/>
              <a:gd name="connsiteX443" fmla="*/ 849604 w 1912248"/>
              <a:gd name="connsiteY443" fmla="*/ 1287846 h 1503208"/>
              <a:gd name="connsiteX444" fmla="*/ 889998 w 1912248"/>
              <a:gd name="connsiteY444" fmla="*/ 1287846 h 1503208"/>
              <a:gd name="connsiteX445" fmla="*/ 889998 w 1912248"/>
              <a:gd name="connsiteY445" fmla="*/ 1248376 h 1503208"/>
              <a:gd name="connsiteX446" fmla="*/ 911911 w 1912248"/>
              <a:gd name="connsiteY446" fmla="*/ 1248376 h 1503208"/>
              <a:gd name="connsiteX447" fmla="*/ 911911 w 1912248"/>
              <a:gd name="connsiteY447" fmla="*/ 1347908 h 1503208"/>
              <a:gd name="connsiteX448" fmla="*/ 889998 w 1912248"/>
              <a:gd name="connsiteY448" fmla="*/ 1347908 h 1503208"/>
              <a:gd name="connsiteX449" fmla="*/ 889998 w 1912248"/>
              <a:gd name="connsiteY449" fmla="*/ 1307910 h 1503208"/>
              <a:gd name="connsiteX450" fmla="*/ 849604 w 1912248"/>
              <a:gd name="connsiteY450" fmla="*/ 1307910 h 1503208"/>
              <a:gd name="connsiteX451" fmla="*/ 849604 w 1912248"/>
              <a:gd name="connsiteY451" fmla="*/ 1347908 h 1503208"/>
              <a:gd name="connsiteX452" fmla="*/ 827823 w 1912248"/>
              <a:gd name="connsiteY452" fmla="*/ 1347908 h 1503208"/>
              <a:gd name="connsiteX453" fmla="*/ 827823 w 1912248"/>
              <a:gd name="connsiteY453" fmla="*/ 1248376 h 1503208"/>
              <a:gd name="connsiteX454" fmla="*/ 1017119 w 1912248"/>
              <a:gd name="connsiteY454" fmla="*/ 1347908 h 1503208"/>
              <a:gd name="connsiteX455" fmla="*/ 995602 w 1912248"/>
              <a:gd name="connsiteY455" fmla="*/ 1347908 h 1503208"/>
              <a:gd name="connsiteX456" fmla="*/ 995602 w 1912248"/>
              <a:gd name="connsiteY456" fmla="*/ 1282697 h 1503208"/>
              <a:gd name="connsiteX457" fmla="*/ 952172 w 1912248"/>
              <a:gd name="connsiteY457" fmla="*/ 1347908 h 1503208"/>
              <a:gd name="connsiteX458" fmla="*/ 931448 w 1912248"/>
              <a:gd name="connsiteY458" fmla="*/ 1347908 h 1503208"/>
              <a:gd name="connsiteX459" fmla="*/ 931448 w 1912248"/>
              <a:gd name="connsiteY459" fmla="*/ 1248508 h 1503208"/>
              <a:gd name="connsiteX460" fmla="*/ 953096 w 1912248"/>
              <a:gd name="connsiteY460" fmla="*/ 1248508 h 1503208"/>
              <a:gd name="connsiteX461" fmla="*/ 953096 w 1912248"/>
              <a:gd name="connsiteY461" fmla="*/ 1313587 h 1503208"/>
              <a:gd name="connsiteX462" fmla="*/ 996790 w 1912248"/>
              <a:gd name="connsiteY462" fmla="*/ 1248508 h 1503208"/>
              <a:gd name="connsiteX463" fmla="*/ 1017119 w 1912248"/>
              <a:gd name="connsiteY463" fmla="*/ 1248508 h 1503208"/>
              <a:gd name="connsiteX464" fmla="*/ 1017119 w 1912248"/>
              <a:gd name="connsiteY464" fmla="*/ 1347908 h 1503208"/>
              <a:gd name="connsiteX465" fmla="*/ 1036788 w 1912248"/>
              <a:gd name="connsiteY465" fmla="*/ 1248376 h 1503208"/>
              <a:gd name="connsiteX466" fmla="*/ 1111767 w 1912248"/>
              <a:gd name="connsiteY466" fmla="*/ 1248376 h 1503208"/>
              <a:gd name="connsiteX467" fmla="*/ 1111767 w 1912248"/>
              <a:gd name="connsiteY467" fmla="*/ 1267913 h 1503208"/>
              <a:gd name="connsiteX468" fmla="*/ 1058569 w 1912248"/>
              <a:gd name="connsiteY468" fmla="*/ 1267913 h 1503208"/>
              <a:gd name="connsiteX469" fmla="*/ 1058569 w 1912248"/>
              <a:gd name="connsiteY469" fmla="*/ 1288109 h 1503208"/>
              <a:gd name="connsiteX470" fmla="*/ 1105431 w 1912248"/>
              <a:gd name="connsiteY470" fmla="*/ 1288109 h 1503208"/>
              <a:gd name="connsiteX471" fmla="*/ 1105431 w 1912248"/>
              <a:gd name="connsiteY471" fmla="*/ 1307514 h 1503208"/>
              <a:gd name="connsiteX472" fmla="*/ 1058569 w 1912248"/>
              <a:gd name="connsiteY472" fmla="*/ 1307514 h 1503208"/>
              <a:gd name="connsiteX473" fmla="*/ 1058569 w 1912248"/>
              <a:gd name="connsiteY473" fmla="*/ 1328371 h 1503208"/>
              <a:gd name="connsiteX474" fmla="*/ 1112559 w 1912248"/>
              <a:gd name="connsiteY474" fmla="*/ 1328371 h 1503208"/>
              <a:gd name="connsiteX475" fmla="*/ 1112559 w 1912248"/>
              <a:gd name="connsiteY475" fmla="*/ 1347908 h 1503208"/>
              <a:gd name="connsiteX476" fmla="*/ 1036788 w 1912248"/>
              <a:gd name="connsiteY476" fmla="*/ 1347908 h 1503208"/>
              <a:gd name="connsiteX477" fmla="*/ 1036788 w 1912248"/>
              <a:gd name="connsiteY477" fmla="*/ 1248376 h 1503208"/>
              <a:gd name="connsiteX478" fmla="*/ 4109 w 1912248"/>
              <a:gd name="connsiteY478" fmla="*/ 1401106 h 1503208"/>
              <a:gd name="connsiteX479" fmla="*/ 27738 w 1912248"/>
              <a:gd name="connsiteY479" fmla="*/ 1401106 h 1503208"/>
              <a:gd name="connsiteX480" fmla="*/ 53875 w 1912248"/>
              <a:gd name="connsiteY480" fmla="*/ 1443216 h 1503208"/>
              <a:gd name="connsiteX481" fmla="*/ 80012 w 1912248"/>
              <a:gd name="connsiteY481" fmla="*/ 1401106 h 1503208"/>
              <a:gd name="connsiteX482" fmla="*/ 103509 w 1912248"/>
              <a:gd name="connsiteY482" fmla="*/ 1401106 h 1503208"/>
              <a:gd name="connsiteX483" fmla="*/ 103509 w 1912248"/>
              <a:gd name="connsiteY483" fmla="*/ 1500506 h 1503208"/>
              <a:gd name="connsiteX484" fmla="*/ 81860 w 1912248"/>
              <a:gd name="connsiteY484" fmla="*/ 1500506 h 1503208"/>
              <a:gd name="connsiteX485" fmla="*/ 81860 w 1912248"/>
              <a:gd name="connsiteY485" fmla="*/ 1435692 h 1503208"/>
              <a:gd name="connsiteX486" fmla="*/ 53875 w 1912248"/>
              <a:gd name="connsiteY486" fmla="*/ 1478197 h 1503208"/>
              <a:gd name="connsiteX487" fmla="*/ 53215 w 1912248"/>
              <a:gd name="connsiteY487" fmla="*/ 1478197 h 1503208"/>
              <a:gd name="connsiteX488" fmla="*/ 25626 w 1912248"/>
              <a:gd name="connsiteY488" fmla="*/ 1436088 h 1503208"/>
              <a:gd name="connsiteX489" fmla="*/ 25626 w 1912248"/>
              <a:gd name="connsiteY489" fmla="*/ 1500506 h 1503208"/>
              <a:gd name="connsiteX490" fmla="*/ 4109 w 1912248"/>
              <a:gd name="connsiteY490" fmla="*/ 1500506 h 1503208"/>
              <a:gd name="connsiteX491" fmla="*/ 4109 w 1912248"/>
              <a:gd name="connsiteY491" fmla="*/ 1401106 h 1503208"/>
              <a:gd name="connsiteX492" fmla="*/ 118822 w 1912248"/>
              <a:gd name="connsiteY492" fmla="*/ 1450872 h 1503208"/>
              <a:gd name="connsiteX493" fmla="*/ 170825 w 1912248"/>
              <a:gd name="connsiteY493" fmla="*/ 1397278 h 1503208"/>
              <a:gd name="connsiteX494" fmla="*/ 224414 w 1912248"/>
              <a:gd name="connsiteY494" fmla="*/ 1449288 h 1503208"/>
              <a:gd name="connsiteX495" fmla="*/ 172411 w 1912248"/>
              <a:gd name="connsiteY495" fmla="*/ 1502882 h 1503208"/>
              <a:gd name="connsiteX496" fmla="*/ 171624 w 1912248"/>
              <a:gd name="connsiteY496" fmla="*/ 1502882 h 1503208"/>
              <a:gd name="connsiteX497" fmla="*/ 118853 w 1912248"/>
              <a:gd name="connsiteY497" fmla="*/ 1453816 h 1503208"/>
              <a:gd name="connsiteX498" fmla="*/ 118822 w 1912248"/>
              <a:gd name="connsiteY498" fmla="*/ 1451532 h 1503208"/>
              <a:gd name="connsiteX499" fmla="*/ 201589 w 1912248"/>
              <a:gd name="connsiteY499" fmla="*/ 1451532 h 1503208"/>
              <a:gd name="connsiteX500" fmla="*/ 173126 w 1912248"/>
              <a:gd name="connsiteY500" fmla="*/ 1419640 h 1503208"/>
              <a:gd name="connsiteX501" fmla="*/ 171624 w 1912248"/>
              <a:gd name="connsiteY501" fmla="*/ 1419587 h 1503208"/>
              <a:gd name="connsiteX502" fmla="*/ 141755 w 1912248"/>
              <a:gd name="connsiteY502" fmla="*/ 1449381 h 1503208"/>
              <a:gd name="connsiteX503" fmla="*/ 141791 w 1912248"/>
              <a:gd name="connsiteY503" fmla="*/ 1450872 h 1503208"/>
              <a:gd name="connsiteX504" fmla="*/ 170812 w 1912248"/>
              <a:gd name="connsiteY504" fmla="*/ 1482012 h 1503208"/>
              <a:gd name="connsiteX505" fmla="*/ 171624 w 1912248"/>
              <a:gd name="connsiteY505" fmla="*/ 1482026 h 1503208"/>
              <a:gd name="connsiteX506" fmla="*/ 201493 w 1912248"/>
              <a:gd name="connsiteY506" fmla="*/ 1452496 h 1503208"/>
              <a:gd name="connsiteX507" fmla="*/ 201457 w 1912248"/>
              <a:gd name="connsiteY507" fmla="*/ 1450872 h 1503208"/>
              <a:gd name="connsiteX508" fmla="*/ 235383 w 1912248"/>
              <a:gd name="connsiteY508" fmla="*/ 1450872 h 1503208"/>
              <a:gd name="connsiteX509" fmla="*/ 290054 w 1912248"/>
              <a:gd name="connsiteY509" fmla="*/ 1400011 h 1503208"/>
              <a:gd name="connsiteX510" fmla="*/ 325674 w 1912248"/>
              <a:gd name="connsiteY510" fmla="*/ 1415627 h 1503208"/>
              <a:gd name="connsiteX511" fmla="*/ 312474 w 1912248"/>
              <a:gd name="connsiteY511" fmla="*/ 1430675 h 1503208"/>
              <a:gd name="connsiteX512" fmla="*/ 286865 w 1912248"/>
              <a:gd name="connsiteY512" fmla="*/ 1419587 h 1503208"/>
              <a:gd name="connsiteX513" fmla="*/ 257677 w 1912248"/>
              <a:gd name="connsiteY513" fmla="*/ 1452839 h 1503208"/>
              <a:gd name="connsiteX514" fmla="*/ 286865 w 1912248"/>
              <a:gd name="connsiteY514" fmla="*/ 1482026 h 1503208"/>
              <a:gd name="connsiteX515" fmla="*/ 313266 w 1912248"/>
              <a:gd name="connsiteY515" fmla="*/ 1470409 h 1503208"/>
              <a:gd name="connsiteX516" fmla="*/ 327258 w 1912248"/>
              <a:gd name="connsiteY516" fmla="*/ 1485326 h 1503208"/>
              <a:gd name="connsiteX517" fmla="*/ 252732 w 1912248"/>
              <a:gd name="connsiteY517" fmla="*/ 1490012 h 1503208"/>
              <a:gd name="connsiteX518" fmla="*/ 234855 w 1912248"/>
              <a:gd name="connsiteY518" fmla="*/ 1450872 h 1503208"/>
              <a:gd name="connsiteX519" fmla="*/ 340327 w 1912248"/>
              <a:gd name="connsiteY519" fmla="*/ 1401106 h 1503208"/>
              <a:gd name="connsiteX520" fmla="*/ 362240 w 1912248"/>
              <a:gd name="connsiteY520" fmla="*/ 1401106 h 1503208"/>
              <a:gd name="connsiteX521" fmla="*/ 362240 w 1912248"/>
              <a:gd name="connsiteY521" fmla="*/ 1444536 h 1503208"/>
              <a:gd name="connsiteX522" fmla="*/ 402502 w 1912248"/>
              <a:gd name="connsiteY522" fmla="*/ 1401106 h 1503208"/>
              <a:gd name="connsiteX523" fmla="*/ 428903 w 1912248"/>
              <a:gd name="connsiteY523" fmla="*/ 1401106 h 1503208"/>
              <a:gd name="connsiteX524" fmla="*/ 388509 w 1912248"/>
              <a:gd name="connsiteY524" fmla="*/ 1443348 h 1503208"/>
              <a:gd name="connsiteX525" fmla="*/ 430883 w 1912248"/>
              <a:gd name="connsiteY525" fmla="*/ 1500506 h 1503208"/>
              <a:gd name="connsiteX526" fmla="*/ 404614 w 1912248"/>
              <a:gd name="connsiteY526" fmla="*/ 1500506 h 1503208"/>
              <a:gd name="connsiteX527" fmla="*/ 373724 w 1912248"/>
              <a:gd name="connsiteY527" fmla="*/ 1458265 h 1503208"/>
              <a:gd name="connsiteX528" fmla="*/ 362240 w 1912248"/>
              <a:gd name="connsiteY528" fmla="*/ 1470145 h 1503208"/>
              <a:gd name="connsiteX529" fmla="*/ 362240 w 1912248"/>
              <a:gd name="connsiteY529" fmla="*/ 1500506 h 1503208"/>
              <a:gd name="connsiteX530" fmla="*/ 340327 w 1912248"/>
              <a:gd name="connsiteY530" fmla="*/ 1500506 h 1503208"/>
              <a:gd name="connsiteX531" fmla="*/ 340327 w 1912248"/>
              <a:gd name="connsiteY531" fmla="*/ 1401106 h 1503208"/>
              <a:gd name="connsiteX532" fmla="*/ 435635 w 1912248"/>
              <a:gd name="connsiteY532" fmla="*/ 1450872 h 1503208"/>
              <a:gd name="connsiteX533" fmla="*/ 487640 w 1912248"/>
              <a:gd name="connsiteY533" fmla="*/ 1397278 h 1503208"/>
              <a:gd name="connsiteX534" fmla="*/ 541227 w 1912248"/>
              <a:gd name="connsiteY534" fmla="*/ 1449288 h 1503208"/>
              <a:gd name="connsiteX535" fmla="*/ 489223 w 1912248"/>
              <a:gd name="connsiteY535" fmla="*/ 1502882 h 1503208"/>
              <a:gd name="connsiteX536" fmla="*/ 488437 w 1912248"/>
              <a:gd name="connsiteY536" fmla="*/ 1502882 h 1503208"/>
              <a:gd name="connsiteX537" fmla="*/ 435652 w 1912248"/>
              <a:gd name="connsiteY537" fmla="*/ 1452734 h 1503208"/>
              <a:gd name="connsiteX538" fmla="*/ 435635 w 1912248"/>
              <a:gd name="connsiteY538" fmla="*/ 1451532 h 1503208"/>
              <a:gd name="connsiteX539" fmla="*/ 518534 w 1912248"/>
              <a:gd name="connsiteY539" fmla="*/ 1451532 h 1503208"/>
              <a:gd name="connsiteX540" fmla="*/ 490070 w 1912248"/>
              <a:gd name="connsiteY540" fmla="*/ 1419640 h 1503208"/>
              <a:gd name="connsiteX541" fmla="*/ 488437 w 1912248"/>
              <a:gd name="connsiteY541" fmla="*/ 1419587 h 1503208"/>
              <a:gd name="connsiteX542" fmla="*/ 458562 w 1912248"/>
              <a:gd name="connsiteY542" fmla="*/ 1449117 h 1503208"/>
              <a:gd name="connsiteX543" fmla="*/ 458604 w 1912248"/>
              <a:gd name="connsiteY543" fmla="*/ 1450872 h 1503208"/>
              <a:gd name="connsiteX544" fmla="*/ 488569 w 1912248"/>
              <a:gd name="connsiteY544" fmla="*/ 1480838 h 1503208"/>
              <a:gd name="connsiteX545" fmla="*/ 518534 w 1912248"/>
              <a:gd name="connsiteY545" fmla="*/ 1450872 h 1503208"/>
              <a:gd name="connsiteX546" fmla="*/ 556288 w 1912248"/>
              <a:gd name="connsiteY546" fmla="*/ 1401106 h 1503208"/>
              <a:gd name="connsiteX547" fmla="*/ 602490 w 1912248"/>
              <a:gd name="connsiteY547" fmla="*/ 1401106 h 1503208"/>
              <a:gd name="connsiteX548" fmla="*/ 628891 w 1912248"/>
              <a:gd name="connsiteY548" fmla="*/ 1409951 h 1503208"/>
              <a:gd name="connsiteX549" fmla="*/ 635755 w 1912248"/>
              <a:gd name="connsiteY549" fmla="*/ 1427111 h 1503208"/>
              <a:gd name="connsiteX550" fmla="*/ 622555 w 1912248"/>
              <a:gd name="connsiteY550" fmla="*/ 1448496 h 1503208"/>
              <a:gd name="connsiteX551" fmla="*/ 641167 w 1912248"/>
              <a:gd name="connsiteY551" fmla="*/ 1473313 h 1503208"/>
              <a:gd name="connsiteX552" fmla="*/ 603942 w 1912248"/>
              <a:gd name="connsiteY552" fmla="*/ 1500506 h 1503208"/>
              <a:gd name="connsiteX553" fmla="*/ 556288 w 1912248"/>
              <a:gd name="connsiteY553" fmla="*/ 1500506 h 1503208"/>
              <a:gd name="connsiteX554" fmla="*/ 597870 w 1912248"/>
              <a:gd name="connsiteY554" fmla="*/ 1441368 h 1503208"/>
              <a:gd name="connsiteX555" fmla="*/ 613578 w 1912248"/>
              <a:gd name="connsiteY555" fmla="*/ 1430544 h 1503208"/>
              <a:gd name="connsiteX556" fmla="*/ 599190 w 1912248"/>
              <a:gd name="connsiteY556" fmla="*/ 1420247 h 1503208"/>
              <a:gd name="connsiteX557" fmla="*/ 577673 w 1912248"/>
              <a:gd name="connsiteY557" fmla="*/ 1420247 h 1503208"/>
              <a:gd name="connsiteX558" fmla="*/ 577673 w 1912248"/>
              <a:gd name="connsiteY558" fmla="*/ 1441368 h 1503208"/>
              <a:gd name="connsiteX559" fmla="*/ 603678 w 1912248"/>
              <a:gd name="connsiteY559" fmla="*/ 1480970 h 1503208"/>
              <a:gd name="connsiteX560" fmla="*/ 619123 w 1912248"/>
              <a:gd name="connsiteY560" fmla="*/ 1469881 h 1503208"/>
              <a:gd name="connsiteX561" fmla="*/ 602886 w 1912248"/>
              <a:gd name="connsiteY561" fmla="*/ 1459189 h 1503208"/>
              <a:gd name="connsiteX562" fmla="*/ 577673 w 1912248"/>
              <a:gd name="connsiteY562" fmla="*/ 1459189 h 1503208"/>
              <a:gd name="connsiteX563" fmla="*/ 577673 w 1912248"/>
              <a:gd name="connsiteY563" fmla="*/ 1480970 h 1503208"/>
              <a:gd name="connsiteX564" fmla="*/ 650276 w 1912248"/>
              <a:gd name="connsiteY564" fmla="*/ 1450872 h 1503208"/>
              <a:gd name="connsiteX565" fmla="*/ 699883 w 1912248"/>
              <a:gd name="connsiteY565" fmla="*/ 1399377 h 1503208"/>
              <a:gd name="connsiteX566" fmla="*/ 702154 w 1912248"/>
              <a:gd name="connsiteY566" fmla="*/ 1399390 h 1503208"/>
              <a:gd name="connsiteX567" fmla="*/ 740568 w 1912248"/>
              <a:gd name="connsiteY567" fmla="*/ 1415627 h 1503208"/>
              <a:gd name="connsiteX568" fmla="*/ 727367 w 1912248"/>
              <a:gd name="connsiteY568" fmla="*/ 1430675 h 1503208"/>
              <a:gd name="connsiteX569" fmla="*/ 701758 w 1912248"/>
              <a:gd name="connsiteY569" fmla="*/ 1419587 h 1503208"/>
              <a:gd name="connsiteX570" fmla="*/ 672570 w 1912248"/>
              <a:gd name="connsiteY570" fmla="*/ 1452839 h 1503208"/>
              <a:gd name="connsiteX571" fmla="*/ 701758 w 1912248"/>
              <a:gd name="connsiteY571" fmla="*/ 1482026 h 1503208"/>
              <a:gd name="connsiteX572" fmla="*/ 728159 w 1912248"/>
              <a:gd name="connsiteY572" fmla="*/ 1470409 h 1503208"/>
              <a:gd name="connsiteX573" fmla="*/ 741360 w 1912248"/>
              <a:gd name="connsiteY573" fmla="*/ 1485326 h 1503208"/>
              <a:gd name="connsiteX574" fmla="*/ 666759 w 1912248"/>
              <a:gd name="connsiteY574" fmla="*/ 1488639 h 1503208"/>
              <a:gd name="connsiteX575" fmla="*/ 649616 w 1912248"/>
              <a:gd name="connsiteY575" fmla="*/ 1450872 h 1503208"/>
              <a:gd name="connsiteX576" fmla="*/ 755352 w 1912248"/>
              <a:gd name="connsiteY576" fmla="*/ 1401106 h 1503208"/>
              <a:gd name="connsiteX577" fmla="*/ 777133 w 1912248"/>
              <a:gd name="connsiteY577" fmla="*/ 1401106 h 1503208"/>
              <a:gd name="connsiteX578" fmla="*/ 777133 w 1912248"/>
              <a:gd name="connsiteY578" fmla="*/ 1444536 h 1503208"/>
              <a:gd name="connsiteX579" fmla="*/ 817527 w 1912248"/>
              <a:gd name="connsiteY579" fmla="*/ 1401106 h 1503208"/>
              <a:gd name="connsiteX580" fmla="*/ 843928 w 1912248"/>
              <a:gd name="connsiteY580" fmla="*/ 1401106 h 1503208"/>
              <a:gd name="connsiteX581" fmla="*/ 803402 w 1912248"/>
              <a:gd name="connsiteY581" fmla="*/ 1443348 h 1503208"/>
              <a:gd name="connsiteX582" fmla="*/ 845776 w 1912248"/>
              <a:gd name="connsiteY582" fmla="*/ 1500506 h 1503208"/>
              <a:gd name="connsiteX583" fmla="*/ 819507 w 1912248"/>
              <a:gd name="connsiteY583" fmla="*/ 1500506 h 1503208"/>
              <a:gd name="connsiteX584" fmla="*/ 788618 w 1912248"/>
              <a:gd name="connsiteY584" fmla="*/ 1458265 h 1503208"/>
              <a:gd name="connsiteX585" fmla="*/ 777133 w 1912248"/>
              <a:gd name="connsiteY585" fmla="*/ 1470145 h 1503208"/>
              <a:gd name="connsiteX586" fmla="*/ 777133 w 1912248"/>
              <a:gd name="connsiteY586" fmla="*/ 1500506 h 1503208"/>
              <a:gd name="connsiteX587" fmla="*/ 755352 w 1912248"/>
              <a:gd name="connsiteY587" fmla="*/ 1500506 h 1503208"/>
              <a:gd name="connsiteX588" fmla="*/ 755352 w 1912248"/>
              <a:gd name="connsiteY588" fmla="*/ 1401106 h 1503208"/>
              <a:gd name="connsiteX589" fmla="*/ 888810 w 1912248"/>
              <a:gd name="connsiteY589" fmla="*/ 1400446 h 1503208"/>
              <a:gd name="connsiteX590" fmla="*/ 909139 w 1912248"/>
              <a:gd name="connsiteY590" fmla="*/ 1400446 h 1503208"/>
              <a:gd name="connsiteX591" fmla="*/ 951644 w 1912248"/>
              <a:gd name="connsiteY591" fmla="*/ 1500506 h 1503208"/>
              <a:gd name="connsiteX592" fmla="*/ 928807 w 1912248"/>
              <a:gd name="connsiteY592" fmla="*/ 1500506 h 1503208"/>
              <a:gd name="connsiteX593" fmla="*/ 919699 w 1912248"/>
              <a:gd name="connsiteY593" fmla="*/ 1478197 h 1503208"/>
              <a:gd name="connsiteX594" fmla="*/ 877721 w 1912248"/>
              <a:gd name="connsiteY594" fmla="*/ 1478197 h 1503208"/>
              <a:gd name="connsiteX595" fmla="*/ 868613 w 1912248"/>
              <a:gd name="connsiteY595" fmla="*/ 1500506 h 1503208"/>
              <a:gd name="connsiteX596" fmla="*/ 846304 w 1912248"/>
              <a:gd name="connsiteY596" fmla="*/ 1500506 h 1503208"/>
              <a:gd name="connsiteX597" fmla="*/ 911911 w 1912248"/>
              <a:gd name="connsiteY597" fmla="*/ 1458925 h 1503208"/>
              <a:gd name="connsiteX598" fmla="*/ 898710 w 1912248"/>
              <a:gd name="connsiteY598" fmla="*/ 1426715 h 1503208"/>
              <a:gd name="connsiteX599" fmla="*/ 885510 w 1912248"/>
              <a:gd name="connsiteY599" fmla="*/ 1458925 h 1503208"/>
              <a:gd name="connsiteX600" fmla="*/ 1041408 w 1912248"/>
              <a:gd name="connsiteY600" fmla="*/ 1500506 h 1503208"/>
              <a:gd name="connsiteX601" fmla="*/ 1019627 w 1912248"/>
              <a:gd name="connsiteY601" fmla="*/ 1500506 h 1503208"/>
              <a:gd name="connsiteX602" fmla="*/ 1019627 w 1912248"/>
              <a:gd name="connsiteY602" fmla="*/ 1468693 h 1503208"/>
              <a:gd name="connsiteX603" fmla="*/ 1002467 w 1912248"/>
              <a:gd name="connsiteY603" fmla="*/ 1468693 h 1503208"/>
              <a:gd name="connsiteX604" fmla="*/ 981082 w 1912248"/>
              <a:gd name="connsiteY604" fmla="*/ 1500506 h 1503208"/>
              <a:gd name="connsiteX605" fmla="*/ 955605 w 1912248"/>
              <a:gd name="connsiteY605" fmla="*/ 1500506 h 1503208"/>
              <a:gd name="connsiteX606" fmla="*/ 979894 w 1912248"/>
              <a:gd name="connsiteY606" fmla="*/ 1465129 h 1503208"/>
              <a:gd name="connsiteX607" fmla="*/ 958509 w 1912248"/>
              <a:gd name="connsiteY607" fmla="*/ 1433844 h 1503208"/>
              <a:gd name="connsiteX608" fmla="*/ 995998 w 1912248"/>
              <a:gd name="connsiteY608" fmla="*/ 1401106 h 1503208"/>
              <a:gd name="connsiteX609" fmla="*/ 1041408 w 1912248"/>
              <a:gd name="connsiteY609" fmla="*/ 1401106 h 1503208"/>
              <a:gd name="connsiteX610" fmla="*/ 1019627 w 1912248"/>
              <a:gd name="connsiteY610" fmla="*/ 1450080 h 1503208"/>
              <a:gd name="connsiteX611" fmla="*/ 1019627 w 1912248"/>
              <a:gd name="connsiteY611" fmla="*/ 1421567 h 1503208"/>
              <a:gd name="connsiteX612" fmla="*/ 997846 w 1912248"/>
              <a:gd name="connsiteY612" fmla="*/ 1421567 h 1503208"/>
              <a:gd name="connsiteX613" fmla="*/ 980686 w 1912248"/>
              <a:gd name="connsiteY613" fmla="*/ 1436088 h 1503208"/>
              <a:gd name="connsiteX614" fmla="*/ 997450 w 1912248"/>
              <a:gd name="connsiteY614" fmla="*/ 1450080 h 1503208"/>
              <a:gd name="connsiteX615" fmla="*/ 1095662 w 1912248"/>
              <a:gd name="connsiteY615" fmla="*/ 1450872 h 1503208"/>
              <a:gd name="connsiteX616" fmla="*/ 1146986 w 1912248"/>
              <a:gd name="connsiteY616" fmla="*/ 1396644 h 1503208"/>
              <a:gd name="connsiteX617" fmla="*/ 1201227 w 1912248"/>
              <a:gd name="connsiteY617" fmla="*/ 1447968 h 1503208"/>
              <a:gd name="connsiteX618" fmla="*/ 1149890 w 1912248"/>
              <a:gd name="connsiteY618" fmla="*/ 1502196 h 1503208"/>
              <a:gd name="connsiteX619" fmla="*/ 1148465 w 1912248"/>
              <a:gd name="connsiteY619" fmla="*/ 1502222 h 1503208"/>
              <a:gd name="connsiteX620" fmla="*/ 1095689 w 1912248"/>
              <a:gd name="connsiteY620" fmla="*/ 1453156 h 1503208"/>
              <a:gd name="connsiteX621" fmla="*/ 1095662 w 1912248"/>
              <a:gd name="connsiteY621" fmla="*/ 1450872 h 1503208"/>
              <a:gd name="connsiteX622" fmla="*/ 1178430 w 1912248"/>
              <a:gd name="connsiteY622" fmla="*/ 1450872 h 1503208"/>
              <a:gd name="connsiteX623" fmla="*/ 1149270 w 1912248"/>
              <a:gd name="connsiteY623" fmla="*/ 1419600 h 1503208"/>
              <a:gd name="connsiteX624" fmla="*/ 1148333 w 1912248"/>
              <a:gd name="connsiteY624" fmla="*/ 1419587 h 1503208"/>
              <a:gd name="connsiteX625" fmla="*/ 1118460 w 1912248"/>
              <a:gd name="connsiteY625" fmla="*/ 1449381 h 1503208"/>
              <a:gd name="connsiteX626" fmla="*/ 1118499 w 1912248"/>
              <a:gd name="connsiteY626" fmla="*/ 1450872 h 1503208"/>
              <a:gd name="connsiteX627" fmla="*/ 1147527 w 1912248"/>
              <a:gd name="connsiteY627" fmla="*/ 1482012 h 1503208"/>
              <a:gd name="connsiteX628" fmla="*/ 1148597 w 1912248"/>
              <a:gd name="connsiteY628" fmla="*/ 1482026 h 1503208"/>
              <a:gd name="connsiteX629" fmla="*/ 1178469 w 1912248"/>
              <a:gd name="connsiteY629" fmla="*/ 1452496 h 1503208"/>
              <a:gd name="connsiteX630" fmla="*/ 1178430 w 1912248"/>
              <a:gd name="connsiteY630" fmla="*/ 1450872 h 1503208"/>
              <a:gd name="connsiteX631" fmla="*/ 1238096 w 1912248"/>
              <a:gd name="connsiteY631" fmla="*/ 1438200 h 1503208"/>
              <a:gd name="connsiteX632" fmla="*/ 1264497 w 1912248"/>
              <a:gd name="connsiteY632" fmla="*/ 1438200 h 1503208"/>
              <a:gd name="connsiteX633" fmla="*/ 1299347 w 1912248"/>
              <a:gd name="connsiteY633" fmla="*/ 1469089 h 1503208"/>
              <a:gd name="connsiteX634" fmla="*/ 1262385 w 1912248"/>
              <a:gd name="connsiteY634" fmla="*/ 1500506 h 1503208"/>
              <a:gd name="connsiteX635" fmla="*/ 1216315 w 1912248"/>
              <a:gd name="connsiteY635" fmla="*/ 1500506 h 1503208"/>
              <a:gd name="connsiteX636" fmla="*/ 1216315 w 1912248"/>
              <a:gd name="connsiteY636" fmla="*/ 1401106 h 1503208"/>
              <a:gd name="connsiteX637" fmla="*/ 1292615 w 1912248"/>
              <a:gd name="connsiteY637" fmla="*/ 1401106 h 1503208"/>
              <a:gd name="connsiteX638" fmla="*/ 1292615 w 1912248"/>
              <a:gd name="connsiteY638" fmla="*/ 1420775 h 1503208"/>
              <a:gd name="connsiteX639" fmla="*/ 1238228 w 1912248"/>
              <a:gd name="connsiteY639" fmla="*/ 1420775 h 1503208"/>
              <a:gd name="connsiteX640" fmla="*/ 1238096 w 1912248"/>
              <a:gd name="connsiteY640" fmla="*/ 1456416 h 1503208"/>
              <a:gd name="connsiteX641" fmla="*/ 1238096 w 1912248"/>
              <a:gd name="connsiteY641" fmla="*/ 1480838 h 1503208"/>
              <a:gd name="connsiteX642" fmla="*/ 1262253 w 1912248"/>
              <a:gd name="connsiteY642" fmla="*/ 1480838 h 1503208"/>
              <a:gd name="connsiteX643" fmla="*/ 1277434 w 1912248"/>
              <a:gd name="connsiteY643" fmla="*/ 1467637 h 1503208"/>
              <a:gd name="connsiteX644" fmla="*/ 1262121 w 1912248"/>
              <a:gd name="connsiteY644" fmla="*/ 1455889 h 1503208"/>
              <a:gd name="connsiteX645" fmla="*/ 1397295 w 1912248"/>
              <a:gd name="connsiteY645" fmla="*/ 1401106 h 1503208"/>
              <a:gd name="connsiteX646" fmla="*/ 1397295 w 1912248"/>
              <a:gd name="connsiteY646" fmla="*/ 1500506 h 1503208"/>
              <a:gd name="connsiteX647" fmla="*/ 1375382 w 1912248"/>
              <a:gd name="connsiteY647" fmla="*/ 1500506 h 1503208"/>
              <a:gd name="connsiteX648" fmla="*/ 1375382 w 1912248"/>
              <a:gd name="connsiteY648" fmla="*/ 1421303 h 1503208"/>
              <a:gd name="connsiteX649" fmla="*/ 1346473 w 1912248"/>
              <a:gd name="connsiteY649" fmla="*/ 1421303 h 1503208"/>
              <a:gd name="connsiteX650" fmla="*/ 1346473 w 1912248"/>
              <a:gd name="connsiteY650" fmla="*/ 1428827 h 1503208"/>
              <a:gd name="connsiteX651" fmla="*/ 1314263 w 1912248"/>
              <a:gd name="connsiteY651" fmla="*/ 1502222 h 1503208"/>
              <a:gd name="connsiteX652" fmla="*/ 1302779 w 1912248"/>
              <a:gd name="connsiteY652" fmla="*/ 1500902 h 1503208"/>
              <a:gd name="connsiteX653" fmla="*/ 1304231 w 1912248"/>
              <a:gd name="connsiteY653" fmla="*/ 1482950 h 1503208"/>
              <a:gd name="connsiteX654" fmla="*/ 1307531 w 1912248"/>
              <a:gd name="connsiteY654" fmla="*/ 1482950 h 1503208"/>
              <a:gd name="connsiteX655" fmla="*/ 1326012 w 1912248"/>
              <a:gd name="connsiteY655" fmla="*/ 1421831 h 1503208"/>
              <a:gd name="connsiteX656" fmla="*/ 1326012 w 1912248"/>
              <a:gd name="connsiteY656" fmla="*/ 1401238 h 1503208"/>
              <a:gd name="connsiteX657" fmla="*/ 1451021 w 1912248"/>
              <a:gd name="connsiteY657" fmla="*/ 1400446 h 1503208"/>
              <a:gd name="connsiteX658" fmla="*/ 1471350 w 1912248"/>
              <a:gd name="connsiteY658" fmla="*/ 1400446 h 1503208"/>
              <a:gd name="connsiteX659" fmla="*/ 1513856 w 1912248"/>
              <a:gd name="connsiteY659" fmla="*/ 1500506 h 1503208"/>
              <a:gd name="connsiteX660" fmla="*/ 1491679 w 1912248"/>
              <a:gd name="connsiteY660" fmla="*/ 1500506 h 1503208"/>
              <a:gd name="connsiteX661" fmla="*/ 1482570 w 1912248"/>
              <a:gd name="connsiteY661" fmla="*/ 1478197 h 1503208"/>
              <a:gd name="connsiteX662" fmla="*/ 1440593 w 1912248"/>
              <a:gd name="connsiteY662" fmla="*/ 1478197 h 1503208"/>
              <a:gd name="connsiteX663" fmla="*/ 1431484 w 1912248"/>
              <a:gd name="connsiteY663" fmla="*/ 1500506 h 1503208"/>
              <a:gd name="connsiteX664" fmla="*/ 1408515 w 1912248"/>
              <a:gd name="connsiteY664" fmla="*/ 1500506 h 1503208"/>
              <a:gd name="connsiteX665" fmla="*/ 1474122 w 1912248"/>
              <a:gd name="connsiteY665" fmla="*/ 1458925 h 1503208"/>
              <a:gd name="connsiteX666" fmla="*/ 1460922 w 1912248"/>
              <a:gd name="connsiteY666" fmla="*/ 1426715 h 1503208"/>
              <a:gd name="connsiteX667" fmla="*/ 1447721 w 1912248"/>
              <a:gd name="connsiteY667" fmla="*/ 1458925 h 1503208"/>
              <a:gd name="connsiteX668" fmla="*/ 1520588 w 1912248"/>
              <a:gd name="connsiteY668" fmla="*/ 1450872 h 1503208"/>
              <a:gd name="connsiteX669" fmla="*/ 1570196 w 1912248"/>
              <a:gd name="connsiteY669" fmla="*/ 1399377 h 1503208"/>
              <a:gd name="connsiteX670" fmla="*/ 1572466 w 1912248"/>
              <a:gd name="connsiteY670" fmla="*/ 1399390 h 1503208"/>
              <a:gd name="connsiteX671" fmla="*/ 1610880 w 1912248"/>
              <a:gd name="connsiteY671" fmla="*/ 1415627 h 1503208"/>
              <a:gd name="connsiteX672" fmla="*/ 1597679 w 1912248"/>
              <a:gd name="connsiteY672" fmla="*/ 1430675 h 1503208"/>
              <a:gd name="connsiteX673" fmla="*/ 1572070 w 1912248"/>
              <a:gd name="connsiteY673" fmla="*/ 1419587 h 1503208"/>
              <a:gd name="connsiteX674" fmla="*/ 1542884 w 1912248"/>
              <a:gd name="connsiteY674" fmla="*/ 1452839 h 1503208"/>
              <a:gd name="connsiteX675" fmla="*/ 1572070 w 1912248"/>
              <a:gd name="connsiteY675" fmla="*/ 1482026 h 1503208"/>
              <a:gd name="connsiteX676" fmla="*/ 1598471 w 1912248"/>
              <a:gd name="connsiteY676" fmla="*/ 1470409 h 1503208"/>
              <a:gd name="connsiteX677" fmla="*/ 1611672 w 1912248"/>
              <a:gd name="connsiteY677" fmla="*/ 1485326 h 1503208"/>
              <a:gd name="connsiteX678" fmla="*/ 1537075 w 1912248"/>
              <a:gd name="connsiteY678" fmla="*/ 1488639 h 1503208"/>
              <a:gd name="connsiteX679" fmla="*/ 1519928 w 1912248"/>
              <a:gd name="connsiteY679" fmla="*/ 1450872 h 1503208"/>
              <a:gd name="connsiteX680" fmla="*/ 1648765 w 1912248"/>
              <a:gd name="connsiteY680" fmla="*/ 1421303 h 1503208"/>
              <a:gd name="connsiteX681" fmla="*/ 1618536 w 1912248"/>
              <a:gd name="connsiteY681" fmla="*/ 1421303 h 1503208"/>
              <a:gd name="connsiteX682" fmla="*/ 1618536 w 1912248"/>
              <a:gd name="connsiteY682" fmla="*/ 1401106 h 1503208"/>
              <a:gd name="connsiteX683" fmla="*/ 1700908 w 1912248"/>
              <a:gd name="connsiteY683" fmla="*/ 1401106 h 1503208"/>
              <a:gd name="connsiteX684" fmla="*/ 1700908 w 1912248"/>
              <a:gd name="connsiteY684" fmla="*/ 1421303 h 1503208"/>
              <a:gd name="connsiteX685" fmla="*/ 1670678 w 1912248"/>
              <a:gd name="connsiteY685" fmla="*/ 1421303 h 1503208"/>
              <a:gd name="connsiteX686" fmla="*/ 1670678 w 1912248"/>
              <a:gd name="connsiteY686" fmla="*/ 1500506 h 1503208"/>
              <a:gd name="connsiteX687" fmla="*/ 1648765 w 1912248"/>
              <a:gd name="connsiteY687" fmla="*/ 1500506 h 1503208"/>
              <a:gd name="connsiteX688" fmla="*/ 1648765 w 1912248"/>
              <a:gd name="connsiteY688" fmla="*/ 1421303 h 1503208"/>
              <a:gd name="connsiteX689" fmla="*/ 1713448 w 1912248"/>
              <a:gd name="connsiteY689" fmla="*/ 1401106 h 1503208"/>
              <a:gd name="connsiteX690" fmla="*/ 1735361 w 1912248"/>
              <a:gd name="connsiteY690" fmla="*/ 1401106 h 1503208"/>
              <a:gd name="connsiteX691" fmla="*/ 1735361 w 1912248"/>
              <a:gd name="connsiteY691" fmla="*/ 1434900 h 1503208"/>
              <a:gd name="connsiteX692" fmla="*/ 1756482 w 1912248"/>
              <a:gd name="connsiteY692" fmla="*/ 1434900 h 1503208"/>
              <a:gd name="connsiteX693" fmla="*/ 1792915 w 1912248"/>
              <a:gd name="connsiteY693" fmla="*/ 1467109 h 1503208"/>
              <a:gd name="connsiteX694" fmla="*/ 1755030 w 1912248"/>
              <a:gd name="connsiteY694" fmla="*/ 1500506 h 1503208"/>
              <a:gd name="connsiteX695" fmla="*/ 1713448 w 1912248"/>
              <a:gd name="connsiteY695" fmla="*/ 1500506 h 1503208"/>
              <a:gd name="connsiteX696" fmla="*/ 1735361 w 1912248"/>
              <a:gd name="connsiteY696" fmla="*/ 1453908 h 1503208"/>
              <a:gd name="connsiteX697" fmla="*/ 1735361 w 1912248"/>
              <a:gd name="connsiteY697" fmla="*/ 1481102 h 1503208"/>
              <a:gd name="connsiteX698" fmla="*/ 1754766 w 1912248"/>
              <a:gd name="connsiteY698" fmla="*/ 1481102 h 1503208"/>
              <a:gd name="connsiteX699" fmla="*/ 1771134 w 1912248"/>
              <a:gd name="connsiteY699" fmla="*/ 1467241 h 1503208"/>
              <a:gd name="connsiteX700" fmla="*/ 1754634 w 1912248"/>
              <a:gd name="connsiteY700" fmla="*/ 1454040 h 1503208"/>
              <a:gd name="connsiteX701" fmla="*/ 1865 w 1912248"/>
              <a:gd name="connsiteY701" fmla="*/ 0 h 1503208"/>
              <a:gd name="connsiteX702" fmla="*/ 922735 w 1912248"/>
              <a:gd name="connsiteY702" fmla="*/ 0 h 1503208"/>
              <a:gd name="connsiteX703" fmla="*/ 922735 w 1912248"/>
              <a:gd name="connsiteY703" fmla="*/ 75903 h 1503208"/>
              <a:gd name="connsiteX704" fmla="*/ 1865 w 1912248"/>
              <a:gd name="connsiteY704" fmla="*/ 75903 h 1503208"/>
              <a:gd name="connsiteX705" fmla="*/ 1865 w 1912248"/>
              <a:gd name="connsiteY705" fmla="*/ 151674 h 1503208"/>
              <a:gd name="connsiteX706" fmla="*/ 922735 w 1912248"/>
              <a:gd name="connsiteY706" fmla="*/ 151674 h 1503208"/>
              <a:gd name="connsiteX707" fmla="*/ 922735 w 1912248"/>
              <a:gd name="connsiteY707" fmla="*/ 227577 h 1503208"/>
              <a:gd name="connsiteX708" fmla="*/ 1865 w 1912248"/>
              <a:gd name="connsiteY708" fmla="*/ 227577 h 1503208"/>
              <a:gd name="connsiteX709" fmla="*/ 1355581 w 1912248"/>
              <a:gd name="connsiteY709" fmla="*/ 343874 h 1503208"/>
              <a:gd name="connsiteX710" fmla="*/ 1044312 w 1912248"/>
              <a:gd name="connsiteY710" fmla="*/ 343874 h 1503208"/>
              <a:gd name="connsiteX711" fmla="*/ 984646 w 1912248"/>
              <a:gd name="connsiteY711" fmla="*/ 403541 h 1503208"/>
              <a:gd name="connsiteX712" fmla="*/ 984646 w 1912248"/>
              <a:gd name="connsiteY712" fmla="*/ 764972 h 1503208"/>
              <a:gd name="connsiteX713" fmla="*/ 1044312 w 1912248"/>
              <a:gd name="connsiteY713" fmla="*/ 824638 h 1503208"/>
              <a:gd name="connsiteX714" fmla="*/ 1355581 w 1912248"/>
              <a:gd name="connsiteY714" fmla="*/ 824638 h 1503208"/>
              <a:gd name="connsiteX715" fmla="*/ 1415380 w 1912248"/>
              <a:gd name="connsiteY715" fmla="*/ 764972 h 1503208"/>
              <a:gd name="connsiteX716" fmla="*/ 1415380 w 1912248"/>
              <a:gd name="connsiteY716" fmla="*/ 403541 h 1503208"/>
              <a:gd name="connsiteX717" fmla="*/ 1355581 w 1912248"/>
              <a:gd name="connsiteY717" fmla="*/ 343874 h 1503208"/>
              <a:gd name="connsiteX718" fmla="*/ 1298951 w 1912248"/>
              <a:gd name="connsiteY718" fmla="*/ 708341 h 1503208"/>
              <a:gd name="connsiteX719" fmla="*/ 1100943 w 1912248"/>
              <a:gd name="connsiteY719" fmla="*/ 708341 h 1503208"/>
              <a:gd name="connsiteX720" fmla="*/ 1100943 w 1912248"/>
              <a:gd name="connsiteY720" fmla="*/ 460039 h 1503208"/>
              <a:gd name="connsiteX721" fmla="*/ 1298951 w 1912248"/>
              <a:gd name="connsiteY721" fmla="*/ 460039 h 1503208"/>
              <a:gd name="connsiteX722" fmla="*/ 1852714 w 1912248"/>
              <a:gd name="connsiteY722" fmla="*/ 343874 h 1503208"/>
              <a:gd name="connsiteX723" fmla="*/ 1541313 w 1912248"/>
              <a:gd name="connsiteY723" fmla="*/ 343874 h 1503208"/>
              <a:gd name="connsiteX724" fmla="*/ 1481646 w 1912248"/>
              <a:gd name="connsiteY724" fmla="*/ 403541 h 1503208"/>
              <a:gd name="connsiteX725" fmla="*/ 1481646 w 1912248"/>
              <a:gd name="connsiteY725" fmla="*/ 764972 h 1503208"/>
              <a:gd name="connsiteX726" fmla="*/ 1541313 w 1912248"/>
              <a:gd name="connsiteY726" fmla="*/ 824638 h 1503208"/>
              <a:gd name="connsiteX727" fmla="*/ 1852714 w 1912248"/>
              <a:gd name="connsiteY727" fmla="*/ 824638 h 1503208"/>
              <a:gd name="connsiteX728" fmla="*/ 1912248 w 1912248"/>
              <a:gd name="connsiteY728" fmla="*/ 764972 h 1503208"/>
              <a:gd name="connsiteX729" fmla="*/ 1912248 w 1912248"/>
              <a:gd name="connsiteY729" fmla="*/ 403541 h 1503208"/>
              <a:gd name="connsiteX730" fmla="*/ 1852714 w 1912248"/>
              <a:gd name="connsiteY730" fmla="*/ 343874 h 1503208"/>
              <a:gd name="connsiteX731" fmla="*/ 1795952 w 1912248"/>
              <a:gd name="connsiteY731" fmla="*/ 708341 h 1503208"/>
              <a:gd name="connsiteX732" fmla="*/ 1597943 w 1912248"/>
              <a:gd name="connsiteY732" fmla="*/ 708341 h 1503208"/>
              <a:gd name="connsiteX733" fmla="*/ 1597943 w 1912248"/>
              <a:gd name="connsiteY733" fmla="*/ 460039 h 1503208"/>
              <a:gd name="connsiteX734" fmla="*/ 1795952 w 1912248"/>
              <a:gd name="connsiteY734" fmla="*/ 460039 h 1503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</a:cxnLst>
            <a:rect l="l" t="t" r="r" b="b"/>
            <a:pathLst>
              <a:path w="1912248" h="1503208">
                <a:moveTo>
                  <a:pt x="396825" y="943179"/>
                </a:moveTo>
                <a:lnTo>
                  <a:pt x="396825" y="1042579"/>
                </a:lnTo>
                <a:lnTo>
                  <a:pt x="374912" y="1042579"/>
                </a:lnTo>
                <a:lnTo>
                  <a:pt x="374912" y="963376"/>
                </a:lnTo>
                <a:lnTo>
                  <a:pt x="346267" y="963376"/>
                </a:lnTo>
                <a:lnTo>
                  <a:pt x="346267" y="970900"/>
                </a:lnTo>
                <a:cubicBezTo>
                  <a:pt x="346267" y="1029379"/>
                  <a:pt x="336763" y="1044295"/>
                  <a:pt x="314058" y="1044295"/>
                </a:cubicBezTo>
                <a:cubicBezTo>
                  <a:pt x="310195" y="1044229"/>
                  <a:pt x="306349" y="1043794"/>
                  <a:pt x="302573" y="1042975"/>
                </a:cubicBezTo>
                <a:lnTo>
                  <a:pt x="304025" y="1024890"/>
                </a:lnTo>
                <a:cubicBezTo>
                  <a:pt x="305120" y="1025049"/>
                  <a:pt x="306231" y="1025049"/>
                  <a:pt x="307326" y="1024890"/>
                </a:cubicBezTo>
                <a:cubicBezTo>
                  <a:pt x="319206" y="1024890"/>
                  <a:pt x="325806" y="1017366"/>
                  <a:pt x="325806" y="963772"/>
                </a:cubicBezTo>
                <a:lnTo>
                  <a:pt x="325806" y="943179"/>
                </a:lnTo>
                <a:close/>
                <a:moveTo>
                  <a:pt x="452136" y="1002318"/>
                </a:moveTo>
                <a:lnTo>
                  <a:pt x="438935" y="1002318"/>
                </a:lnTo>
                <a:lnTo>
                  <a:pt x="438935" y="1041919"/>
                </a:lnTo>
                <a:lnTo>
                  <a:pt x="416494" y="1041919"/>
                </a:lnTo>
                <a:lnTo>
                  <a:pt x="416494" y="943179"/>
                </a:lnTo>
                <a:lnTo>
                  <a:pt x="438407" y="943179"/>
                </a:lnTo>
                <a:lnTo>
                  <a:pt x="438407" y="982781"/>
                </a:lnTo>
                <a:lnTo>
                  <a:pt x="451608" y="982781"/>
                </a:lnTo>
                <a:cubicBezTo>
                  <a:pt x="455764" y="956353"/>
                  <a:pt x="480560" y="938295"/>
                  <a:pt x="506992" y="942453"/>
                </a:cubicBezTo>
                <a:cubicBezTo>
                  <a:pt x="531545" y="946308"/>
                  <a:pt x="549194" y="968128"/>
                  <a:pt x="547840" y="992945"/>
                </a:cubicBezTo>
                <a:cubicBezTo>
                  <a:pt x="549224" y="1019888"/>
                  <a:pt x="528510" y="1042843"/>
                  <a:pt x="501570" y="1044229"/>
                </a:cubicBezTo>
                <a:cubicBezTo>
                  <a:pt x="500802" y="1044269"/>
                  <a:pt x="500031" y="1044295"/>
                  <a:pt x="499262" y="1044295"/>
                </a:cubicBezTo>
                <a:cubicBezTo>
                  <a:pt x="474963" y="1044586"/>
                  <a:pt x="454381" y="1026461"/>
                  <a:pt x="451608" y="1002318"/>
                </a:cubicBezTo>
                <a:moveTo>
                  <a:pt x="525267" y="992945"/>
                </a:moveTo>
                <a:cubicBezTo>
                  <a:pt x="526975" y="977369"/>
                  <a:pt x="515729" y="963350"/>
                  <a:pt x="500149" y="961634"/>
                </a:cubicBezTo>
                <a:cubicBezTo>
                  <a:pt x="499722" y="961594"/>
                  <a:pt x="499295" y="961554"/>
                  <a:pt x="498866" y="961528"/>
                </a:cubicBezTo>
                <a:cubicBezTo>
                  <a:pt x="483429" y="962280"/>
                  <a:pt x="471527" y="975415"/>
                  <a:pt x="472282" y="990846"/>
                </a:cubicBezTo>
                <a:cubicBezTo>
                  <a:pt x="472317" y="991546"/>
                  <a:pt x="472377" y="992246"/>
                  <a:pt x="472464" y="992945"/>
                </a:cubicBezTo>
                <a:cubicBezTo>
                  <a:pt x="469563" y="1007228"/>
                  <a:pt x="478794" y="1021168"/>
                  <a:pt x="493084" y="1024072"/>
                </a:cubicBezTo>
                <a:cubicBezTo>
                  <a:pt x="507373" y="1026976"/>
                  <a:pt x="521309" y="1017736"/>
                  <a:pt x="524211" y="1003453"/>
                </a:cubicBezTo>
                <a:cubicBezTo>
                  <a:pt x="524914" y="999981"/>
                  <a:pt x="524914" y="996417"/>
                  <a:pt x="524211" y="992945"/>
                </a:cubicBezTo>
                <a:moveTo>
                  <a:pt x="634963" y="968128"/>
                </a:moveTo>
                <a:cubicBezTo>
                  <a:pt x="635127" y="978464"/>
                  <a:pt x="628630" y="987731"/>
                  <a:pt x="618859" y="991097"/>
                </a:cubicBezTo>
                <a:cubicBezTo>
                  <a:pt x="629823" y="993473"/>
                  <a:pt x="637602" y="1003242"/>
                  <a:pt x="637471" y="1014462"/>
                </a:cubicBezTo>
                <a:cubicBezTo>
                  <a:pt x="637471" y="1031623"/>
                  <a:pt x="622819" y="1044295"/>
                  <a:pt x="599718" y="1044295"/>
                </a:cubicBezTo>
                <a:cubicBezTo>
                  <a:pt x="583255" y="1045470"/>
                  <a:pt x="567099" y="1039398"/>
                  <a:pt x="555496" y="1027663"/>
                </a:cubicBezTo>
                <a:lnTo>
                  <a:pt x="567112" y="1012482"/>
                </a:lnTo>
                <a:cubicBezTo>
                  <a:pt x="575430" y="1021023"/>
                  <a:pt x="586875" y="1025788"/>
                  <a:pt x="598794" y="1025683"/>
                </a:cubicBezTo>
                <a:cubicBezTo>
                  <a:pt x="608034" y="1025683"/>
                  <a:pt x="615558" y="1021458"/>
                  <a:pt x="615558" y="1013802"/>
                </a:cubicBezTo>
                <a:cubicBezTo>
                  <a:pt x="615558" y="1006146"/>
                  <a:pt x="607242" y="1001262"/>
                  <a:pt x="595890" y="1001262"/>
                </a:cubicBezTo>
                <a:lnTo>
                  <a:pt x="584405" y="1001262"/>
                </a:lnTo>
                <a:lnTo>
                  <a:pt x="584405" y="983177"/>
                </a:lnTo>
                <a:lnTo>
                  <a:pt x="595626" y="983177"/>
                </a:lnTo>
                <a:cubicBezTo>
                  <a:pt x="607110" y="983177"/>
                  <a:pt x="613314" y="979085"/>
                  <a:pt x="613314" y="971560"/>
                </a:cubicBezTo>
                <a:cubicBezTo>
                  <a:pt x="613314" y="964036"/>
                  <a:pt x="606846" y="960472"/>
                  <a:pt x="597210" y="960472"/>
                </a:cubicBezTo>
                <a:cubicBezTo>
                  <a:pt x="587254" y="960221"/>
                  <a:pt x="577657" y="964194"/>
                  <a:pt x="570809" y="971428"/>
                </a:cubicBezTo>
                <a:lnTo>
                  <a:pt x="559324" y="958228"/>
                </a:lnTo>
                <a:cubicBezTo>
                  <a:pt x="569498" y="947245"/>
                  <a:pt x="583967" y="941265"/>
                  <a:pt x="598926" y="941859"/>
                </a:cubicBezTo>
                <a:cubicBezTo>
                  <a:pt x="620311" y="941859"/>
                  <a:pt x="634963" y="953080"/>
                  <a:pt x="634963" y="968260"/>
                </a:cubicBezTo>
                <a:moveTo>
                  <a:pt x="737928" y="1042579"/>
                </a:moveTo>
                <a:lnTo>
                  <a:pt x="716411" y="1042579"/>
                </a:lnTo>
                <a:lnTo>
                  <a:pt x="716411" y="977501"/>
                </a:lnTo>
                <a:lnTo>
                  <a:pt x="672849" y="1042579"/>
                </a:lnTo>
                <a:lnTo>
                  <a:pt x="652256" y="1042579"/>
                </a:lnTo>
                <a:lnTo>
                  <a:pt x="652256" y="943179"/>
                </a:lnTo>
                <a:lnTo>
                  <a:pt x="673905" y="943179"/>
                </a:lnTo>
                <a:lnTo>
                  <a:pt x="673905" y="1008390"/>
                </a:lnTo>
                <a:lnTo>
                  <a:pt x="717599" y="943179"/>
                </a:lnTo>
                <a:lnTo>
                  <a:pt x="737928" y="943179"/>
                </a:lnTo>
                <a:lnTo>
                  <a:pt x="737928" y="1042579"/>
                </a:lnTo>
                <a:close/>
                <a:moveTo>
                  <a:pt x="757596" y="943179"/>
                </a:moveTo>
                <a:lnTo>
                  <a:pt x="803666" y="943179"/>
                </a:lnTo>
                <a:cubicBezTo>
                  <a:pt x="813304" y="942414"/>
                  <a:pt x="822837" y="945608"/>
                  <a:pt x="830067" y="952024"/>
                </a:cubicBezTo>
                <a:cubicBezTo>
                  <a:pt x="839417" y="961647"/>
                  <a:pt x="839201" y="977025"/>
                  <a:pt x="829583" y="986371"/>
                </a:cubicBezTo>
                <a:cubicBezTo>
                  <a:pt x="827851" y="988048"/>
                  <a:pt x="825879" y="989473"/>
                  <a:pt x="823731" y="990569"/>
                </a:cubicBezTo>
                <a:cubicBezTo>
                  <a:pt x="835069" y="993275"/>
                  <a:pt x="842919" y="1003611"/>
                  <a:pt x="842476" y="1015254"/>
                </a:cubicBezTo>
                <a:cubicBezTo>
                  <a:pt x="842476" y="1033471"/>
                  <a:pt x="827559" y="1042579"/>
                  <a:pt x="805118" y="1042579"/>
                </a:cubicBezTo>
                <a:lnTo>
                  <a:pt x="757596" y="1042579"/>
                </a:lnTo>
                <a:close/>
                <a:moveTo>
                  <a:pt x="799046" y="983441"/>
                </a:moveTo>
                <a:cubicBezTo>
                  <a:pt x="808682" y="983441"/>
                  <a:pt x="814887" y="980273"/>
                  <a:pt x="814887" y="972616"/>
                </a:cubicBezTo>
                <a:cubicBezTo>
                  <a:pt x="814887" y="964960"/>
                  <a:pt x="809738" y="962320"/>
                  <a:pt x="800498" y="962320"/>
                </a:cubicBezTo>
                <a:lnTo>
                  <a:pt x="778849" y="962320"/>
                </a:lnTo>
                <a:lnTo>
                  <a:pt x="778849" y="983441"/>
                </a:lnTo>
                <a:close/>
                <a:moveTo>
                  <a:pt x="804854" y="1023042"/>
                </a:moveTo>
                <a:cubicBezTo>
                  <a:pt x="814623" y="1023042"/>
                  <a:pt x="820431" y="1019610"/>
                  <a:pt x="820431" y="1011954"/>
                </a:cubicBezTo>
                <a:cubicBezTo>
                  <a:pt x="820431" y="1004298"/>
                  <a:pt x="815415" y="1001130"/>
                  <a:pt x="804194" y="1001130"/>
                </a:cubicBezTo>
                <a:lnTo>
                  <a:pt x="778849" y="1001130"/>
                </a:lnTo>
                <a:lnTo>
                  <a:pt x="778849" y="1023042"/>
                </a:lnTo>
                <a:close/>
                <a:moveTo>
                  <a:pt x="855940" y="943179"/>
                </a:moveTo>
                <a:lnTo>
                  <a:pt x="877853" y="943179"/>
                </a:lnTo>
                <a:lnTo>
                  <a:pt x="877853" y="982517"/>
                </a:lnTo>
                <a:lnTo>
                  <a:pt x="918247" y="982517"/>
                </a:lnTo>
                <a:lnTo>
                  <a:pt x="918247" y="943179"/>
                </a:lnTo>
                <a:lnTo>
                  <a:pt x="940028" y="943179"/>
                </a:lnTo>
                <a:lnTo>
                  <a:pt x="940028" y="1042579"/>
                </a:lnTo>
                <a:lnTo>
                  <a:pt x="918247" y="1042579"/>
                </a:lnTo>
                <a:lnTo>
                  <a:pt x="918247" y="1002714"/>
                </a:lnTo>
                <a:lnTo>
                  <a:pt x="877853" y="1002714"/>
                </a:lnTo>
                <a:lnTo>
                  <a:pt x="877853" y="1042579"/>
                </a:lnTo>
                <a:lnTo>
                  <a:pt x="855940" y="1042579"/>
                </a:lnTo>
                <a:lnTo>
                  <a:pt x="855940" y="943179"/>
                </a:lnTo>
                <a:close/>
                <a:moveTo>
                  <a:pt x="955341" y="992945"/>
                </a:moveTo>
                <a:cubicBezTo>
                  <a:pt x="954535" y="963798"/>
                  <a:pt x="977517" y="939510"/>
                  <a:pt x="1006664" y="938717"/>
                </a:cubicBezTo>
                <a:cubicBezTo>
                  <a:pt x="1035824" y="937912"/>
                  <a:pt x="1060100" y="960894"/>
                  <a:pt x="1060905" y="990041"/>
                </a:cubicBezTo>
                <a:cubicBezTo>
                  <a:pt x="1061711" y="1019188"/>
                  <a:pt x="1038728" y="1043477"/>
                  <a:pt x="1009568" y="1044269"/>
                </a:cubicBezTo>
                <a:cubicBezTo>
                  <a:pt x="1009093" y="1044282"/>
                  <a:pt x="1008618" y="1044295"/>
                  <a:pt x="1008143" y="1044295"/>
                </a:cubicBezTo>
                <a:cubicBezTo>
                  <a:pt x="979788" y="1045101"/>
                  <a:pt x="956159" y="1022765"/>
                  <a:pt x="955367" y="994424"/>
                </a:cubicBezTo>
                <a:cubicBezTo>
                  <a:pt x="955354" y="993922"/>
                  <a:pt x="955341" y="993434"/>
                  <a:pt x="955341" y="992945"/>
                </a:cubicBezTo>
                <a:moveTo>
                  <a:pt x="1038108" y="992945"/>
                </a:moveTo>
                <a:cubicBezTo>
                  <a:pt x="1038689" y="976260"/>
                  <a:pt x="1025633" y="962267"/>
                  <a:pt x="1008948" y="961673"/>
                </a:cubicBezTo>
                <a:cubicBezTo>
                  <a:pt x="1008644" y="961673"/>
                  <a:pt x="1008328" y="961660"/>
                  <a:pt x="1008011" y="961660"/>
                </a:cubicBezTo>
                <a:cubicBezTo>
                  <a:pt x="991602" y="961567"/>
                  <a:pt x="978230" y="974781"/>
                  <a:pt x="978138" y="991190"/>
                </a:cubicBezTo>
                <a:cubicBezTo>
                  <a:pt x="978138" y="991770"/>
                  <a:pt x="978151" y="992364"/>
                  <a:pt x="978177" y="992945"/>
                </a:cubicBezTo>
                <a:cubicBezTo>
                  <a:pt x="978177" y="1009499"/>
                  <a:pt x="991589" y="1022910"/>
                  <a:pt x="1008143" y="1022910"/>
                </a:cubicBezTo>
                <a:cubicBezTo>
                  <a:pt x="1024696" y="1022910"/>
                  <a:pt x="1038108" y="1009499"/>
                  <a:pt x="1038108" y="992945"/>
                </a:cubicBezTo>
                <a:moveTo>
                  <a:pt x="1076258" y="943179"/>
                </a:moveTo>
                <a:lnTo>
                  <a:pt x="1151237" y="943179"/>
                </a:lnTo>
                <a:lnTo>
                  <a:pt x="1151237" y="962584"/>
                </a:lnTo>
                <a:lnTo>
                  <a:pt x="1097906" y="962584"/>
                </a:lnTo>
                <a:lnTo>
                  <a:pt x="1097906" y="982781"/>
                </a:lnTo>
                <a:lnTo>
                  <a:pt x="1144900" y="982781"/>
                </a:lnTo>
                <a:lnTo>
                  <a:pt x="1144900" y="1002318"/>
                </a:lnTo>
                <a:lnTo>
                  <a:pt x="1097906" y="1002318"/>
                </a:lnTo>
                <a:lnTo>
                  <a:pt x="1097906" y="1023175"/>
                </a:lnTo>
                <a:lnTo>
                  <a:pt x="1151897" y="1023175"/>
                </a:lnTo>
                <a:lnTo>
                  <a:pt x="1151897" y="1042579"/>
                </a:lnTo>
                <a:lnTo>
                  <a:pt x="1076258" y="1042579"/>
                </a:lnTo>
                <a:lnTo>
                  <a:pt x="1076258" y="943179"/>
                </a:lnTo>
                <a:close/>
                <a:moveTo>
                  <a:pt x="4109" y="1095778"/>
                </a:moveTo>
                <a:lnTo>
                  <a:pt x="87140" y="1095778"/>
                </a:lnTo>
                <a:lnTo>
                  <a:pt x="87140" y="1195178"/>
                </a:lnTo>
                <a:lnTo>
                  <a:pt x="65228" y="1195178"/>
                </a:lnTo>
                <a:lnTo>
                  <a:pt x="65228" y="1115578"/>
                </a:lnTo>
                <a:lnTo>
                  <a:pt x="26022" y="1115578"/>
                </a:lnTo>
                <a:lnTo>
                  <a:pt x="26022" y="1195178"/>
                </a:lnTo>
                <a:lnTo>
                  <a:pt x="4109" y="1195178"/>
                </a:lnTo>
                <a:lnTo>
                  <a:pt x="4109" y="1095778"/>
                </a:lnTo>
                <a:close/>
                <a:moveTo>
                  <a:pt x="106677" y="1095778"/>
                </a:moveTo>
                <a:lnTo>
                  <a:pt x="147335" y="1095778"/>
                </a:lnTo>
                <a:cubicBezTo>
                  <a:pt x="166048" y="1093877"/>
                  <a:pt x="182759" y="1107500"/>
                  <a:pt x="184661" y="1126218"/>
                </a:cubicBezTo>
                <a:cubicBezTo>
                  <a:pt x="184805" y="1127644"/>
                  <a:pt x="184859" y="1129069"/>
                  <a:pt x="184825" y="1130495"/>
                </a:cubicBezTo>
                <a:cubicBezTo>
                  <a:pt x="184825" y="1153464"/>
                  <a:pt x="167004" y="1165476"/>
                  <a:pt x="145223" y="1165476"/>
                </a:cubicBezTo>
                <a:lnTo>
                  <a:pt x="128590" y="1165476"/>
                </a:lnTo>
                <a:lnTo>
                  <a:pt x="128590" y="1195310"/>
                </a:lnTo>
                <a:lnTo>
                  <a:pt x="106677" y="1195310"/>
                </a:lnTo>
                <a:close/>
                <a:moveTo>
                  <a:pt x="146279" y="1145940"/>
                </a:moveTo>
                <a:cubicBezTo>
                  <a:pt x="154738" y="1147035"/>
                  <a:pt x="162483" y="1141055"/>
                  <a:pt x="163576" y="1132607"/>
                </a:cubicBezTo>
                <a:cubicBezTo>
                  <a:pt x="163661" y="1131947"/>
                  <a:pt x="163704" y="1131287"/>
                  <a:pt x="163704" y="1130627"/>
                </a:cubicBezTo>
                <a:cubicBezTo>
                  <a:pt x="163704" y="1120859"/>
                  <a:pt x="156839" y="1115578"/>
                  <a:pt x="145883" y="1115578"/>
                </a:cubicBezTo>
                <a:lnTo>
                  <a:pt x="128590" y="1115578"/>
                </a:lnTo>
                <a:lnTo>
                  <a:pt x="128590" y="1146468"/>
                </a:lnTo>
                <a:close/>
                <a:moveTo>
                  <a:pt x="193009" y="1145544"/>
                </a:moveTo>
                <a:cubicBezTo>
                  <a:pt x="192280" y="1116397"/>
                  <a:pt x="215322" y="1092161"/>
                  <a:pt x="244474" y="1091434"/>
                </a:cubicBezTo>
                <a:cubicBezTo>
                  <a:pt x="273627" y="1090709"/>
                  <a:pt x="297852" y="1113757"/>
                  <a:pt x="298580" y="1142903"/>
                </a:cubicBezTo>
                <a:cubicBezTo>
                  <a:pt x="299309" y="1172050"/>
                  <a:pt x="276267" y="1196273"/>
                  <a:pt x="247115" y="1197012"/>
                </a:cubicBezTo>
                <a:cubicBezTo>
                  <a:pt x="246680" y="1197026"/>
                  <a:pt x="246245" y="1197026"/>
                  <a:pt x="245811" y="1197026"/>
                </a:cubicBezTo>
                <a:cubicBezTo>
                  <a:pt x="217388" y="1197752"/>
                  <a:pt x="193755" y="1175298"/>
                  <a:pt x="193026" y="1146877"/>
                </a:cubicBezTo>
                <a:cubicBezTo>
                  <a:pt x="193014" y="1146441"/>
                  <a:pt x="193009" y="1145992"/>
                  <a:pt x="193009" y="1145544"/>
                </a:cubicBezTo>
                <a:moveTo>
                  <a:pt x="275776" y="1145544"/>
                </a:moveTo>
                <a:cubicBezTo>
                  <a:pt x="276360" y="1128937"/>
                  <a:pt x="263365" y="1114998"/>
                  <a:pt x="246754" y="1114404"/>
                </a:cubicBezTo>
                <a:cubicBezTo>
                  <a:pt x="246396" y="1114390"/>
                  <a:pt x="246037" y="1114390"/>
                  <a:pt x="245679" y="1114390"/>
                </a:cubicBezTo>
                <a:cubicBezTo>
                  <a:pt x="229276" y="1114298"/>
                  <a:pt x="215904" y="1127525"/>
                  <a:pt x="215810" y="1143920"/>
                </a:cubicBezTo>
                <a:cubicBezTo>
                  <a:pt x="215807" y="1144461"/>
                  <a:pt x="215819" y="1145002"/>
                  <a:pt x="215846" y="1145544"/>
                </a:cubicBezTo>
                <a:cubicBezTo>
                  <a:pt x="215262" y="1162229"/>
                  <a:pt x="228315" y="1176222"/>
                  <a:pt x="245001" y="1176816"/>
                </a:cubicBezTo>
                <a:cubicBezTo>
                  <a:pt x="245315" y="1176816"/>
                  <a:pt x="245629" y="1176829"/>
                  <a:pt x="245943" y="1176829"/>
                </a:cubicBezTo>
                <a:cubicBezTo>
                  <a:pt x="262420" y="1176842"/>
                  <a:pt x="275792" y="1163510"/>
                  <a:pt x="275812" y="1147035"/>
                </a:cubicBezTo>
                <a:cubicBezTo>
                  <a:pt x="275812" y="1146534"/>
                  <a:pt x="275800" y="1146045"/>
                  <a:pt x="275776" y="1145544"/>
                </a:cubicBezTo>
                <a:moveTo>
                  <a:pt x="357224" y="1199270"/>
                </a:moveTo>
                <a:lnTo>
                  <a:pt x="357224" y="1188445"/>
                </a:lnTo>
                <a:cubicBezTo>
                  <a:pt x="326466" y="1188445"/>
                  <a:pt x="307854" y="1169437"/>
                  <a:pt x="307854" y="1144356"/>
                </a:cubicBezTo>
                <a:cubicBezTo>
                  <a:pt x="307854" y="1119275"/>
                  <a:pt x="326598" y="1101058"/>
                  <a:pt x="357224" y="1101058"/>
                </a:cubicBezTo>
                <a:lnTo>
                  <a:pt x="357224" y="1091949"/>
                </a:lnTo>
                <a:lnTo>
                  <a:pt x="379137" y="1091949"/>
                </a:lnTo>
                <a:lnTo>
                  <a:pt x="379137" y="1101058"/>
                </a:lnTo>
                <a:cubicBezTo>
                  <a:pt x="409498" y="1101058"/>
                  <a:pt x="428375" y="1119406"/>
                  <a:pt x="428375" y="1144356"/>
                </a:cubicBezTo>
                <a:cubicBezTo>
                  <a:pt x="428375" y="1169305"/>
                  <a:pt x="409762" y="1188445"/>
                  <a:pt x="379137" y="1188445"/>
                </a:cubicBezTo>
                <a:lnTo>
                  <a:pt x="379137" y="1199270"/>
                </a:lnTo>
                <a:close/>
                <a:moveTo>
                  <a:pt x="357224" y="1120067"/>
                </a:moveTo>
                <a:cubicBezTo>
                  <a:pt x="343846" y="1118350"/>
                  <a:pt x="331611" y="1127802"/>
                  <a:pt x="329897" y="1141188"/>
                </a:cubicBezTo>
                <a:cubicBezTo>
                  <a:pt x="328184" y="1154560"/>
                  <a:pt x="337638" y="1166796"/>
                  <a:pt x="351017" y="1168513"/>
                </a:cubicBezTo>
                <a:cubicBezTo>
                  <a:pt x="353077" y="1168777"/>
                  <a:pt x="355163" y="1168777"/>
                  <a:pt x="357224" y="1168513"/>
                </a:cubicBezTo>
                <a:close/>
                <a:moveTo>
                  <a:pt x="379137" y="1168513"/>
                </a:moveTo>
                <a:cubicBezTo>
                  <a:pt x="392514" y="1169503"/>
                  <a:pt x="404161" y="1159457"/>
                  <a:pt x="405150" y="1146085"/>
                </a:cubicBezTo>
                <a:cubicBezTo>
                  <a:pt x="406137" y="1132699"/>
                  <a:pt x="396094" y="1121057"/>
                  <a:pt x="382715" y="1120067"/>
                </a:cubicBezTo>
                <a:cubicBezTo>
                  <a:pt x="381525" y="1119974"/>
                  <a:pt x="380327" y="1119974"/>
                  <a:pt x="379137" y="1120067"/>
                </a:cubicBezTo>
                <a:close/>
                <a:moveTo>
                  <a:pt x="442103" y="1095778"/>
                </a:moveTo>
                <a:lnTo>
                  <a:pt x="517082" y="1095778"/>
                </a:lnTo>
                <a:lnTo>
                  <a:pt x="517082" y="1115314"/>
                </a:lnTo>
                <a:lnTo>
                  <a:pt x="463752" y="1115314"/>
                </a:lnTo>
                <a:lnTo>
                  <a:pt x="463752" y="1135511"/>
                </a:lnTo>
                <a:lnTo>
                  <a:pt x="510746" y="1135511"/>
                </a:lnTo>
                <a:lnTo>
                  <a:pt x="510746" y="1154916"/>
                </a:lnTo>
                <a:lnTo>
                  <a:pt x="463752" y="1154916"/>
                </a:lnTo>
                <a:lnTo>
                  <a:pt x="463752" y="1175773"/>
                </a:lnTo>
                <a:lnTo>
                  <a:pt x="517742" y="1175773"/>
                </a:lnTo>
                <a:lnTo>
                  <a:pt x="517742" y="1195178"/>
                </a:lnTo>
                <a:lnTo>
                  <a:pt x="442103" y="1195178"/>
                </a:lnTo>
                <a:lnTo>
                  <a:pt x="442103" y="1095778"/>
                </a:lnTo>
                <a:close/>
                <a:moveTo>
                  <a:pt x="528039" y="1145544"/>
                </a:moveTo>
                <a:cubicBezTo>
                  <a:pt x="529018" y="1116397"/>
                  <a:pt x="553439" y="1093560"/>
                  <a:pt x="582585" y="1094550"/>
                </a:cubicBezTo>
                <a:cubicBezTo>
                  <a:pt x="596122" y="1094999"/>
                  <a:pt x="608966" y="1100635"/>
                  <a:pt x="618463" y="1110298"/>
                </a:cubicBezTo>
                <a:lnTo>
                  <a:pt x="605262" y="1125347"/>
                </a:lnTo>
                <a:cubicBezTo>
                  <a:pt x="598648" y="1118258"/>
                  <a:pt x="589351" y="1114272"/>
                  <a:pt x="579653" y="1114390"/>
                </a:cubicBezTo>
                <a:cubicBezTo>
                  <a:pt x="562410" y="1115512"/>
                  <a:pt x="549343" y="1130403"/>
                  <a:pt x="550465" y="1147643"/>
                </a:cubicBezTo>
                <a:cubicBezTo>
                  <a:pt x="551484" y="1163325"/>
                  <a:pt x="563975" y="1175813"/>
                  <a:pt x="579653" y="1176829"/>
                </a:cubicBezTo>
                <a:cubicBezTo>
                  <a:pt x="589680" y="1176763"/>
                  <a:pt x="599236" y="1172565"/>
                  <a:pt x="606054" y="1165212"/>
                </a:cubicBezTo>
                <a:lnTo>
                  <a:pt x="619255" y="1180129"/>
                </a:lnTo>
                <a:cubicBezTo>
                  <a:pt x="599261" y="1201356"/>
                  <a:pt x="565844" y="1202359"/>
                  <a:pt x="544615" y="1182360"/>
                </a:cubicBezTo>
                <a:cubicBezTo>
                  <a:pt x="534429" y="1172776"/>
                  <a:pt x="528467" y="1159523"/>
                  <a:pt x="528039" y="1145544"/>
                </a:cubicBezTo>
                <a:moveTo>
                  <a:pt x="629287" y="1145544"/>
                </a:moveTo>
                <a:cubicBezTo>
                  <a:pt x="630338" y="1116397"/>
                  <a:pt x="654815" y="1093626"/>
                  <a:pt x="683958" y="1094682"/>
                </a:cubicBezTo>
                <a:cubicBezTo>
                  <a:pt x="697386" y="1095157"/>
                  <a:pt x="710125" y="1100754"/>
                  <a:pt x="719579" y="1110298"/>
                </a:cubicBezTo>
                <a:lnTo>
                  <a:pt x="706378" y="1125347"/>
                </a:lnTo>
                <a:cubicBezTo>
                  <a:pt x="699774" y="1118245"/>
                  <a:pt x="690470" y="1114258"/>
                  <a:pt x="680769" y="1114390"/>
                </a:cubicBezTo>
                <a:cubicBezTo>
                  <a:pt x="663527" y="1115512"/>
                  <a:pt x="650459" y="1130403"/>
                  <a:pt x="651581" y="1147643"/>
                </a:cubicBezTo>
                <a:cubicBezTo>
                  <a:pt x="652600" y="1163325"/>
                  <a:pt x="665091" y="1175813"/>
                  <a:pt x="680769" y="1176829"/>
                </a:cubicBezTo>
                <a:cubicBezTo>
                  <a:pt x="690796" y="1176763"/>
                  <a:pt x="700352" y="1172565"/>
                  <a:pt x="707170" y="1165212"/>
                </a:cubicBezTo>
                <a:lnTo>
                  <a:pt x="721163" y="1180129"/>
                </a:lnTo>
                <a:cubicBezTo>
                  <a:pt x="710851" y="1191680"/>
                  <a:pt x="695834" y="1197897"/>
                  <a:pt x="680373" y="1197026"/>
                </a:cubicBezTo>
                <a:cubicBezTo>
                  <a:pt x="652599" y="1197395"/>
                  <a:pt x="629782" y="1175179"/>
                  <a:pt x="629410" y="1147405"/>
                </a:cubicBezTo>
                <a:cubicBezTo>
                  <a:pt x="629400" y="1146784"/>
                  <a:pt x="629404" y="1146164"/>
                  <a:pt x="629419" y="1145544"/>
                </a:cubicBezTo>
                <a:moveTo>
                  <a:pt x="819903" y="1195310"/>
                </a:moveTo>
                <a:lnTo>
                  <a:pt x="798386" y="1195310"/>
                </a:lnTo>
                <a:lnTo>
                  <a:pt x="798386" y="1130099"/>
                </a:lnTo>
                <a:lnTo>
                  <a:pt x="754824" y="1195310"/>
                </a:lnTo>
                <a:lnTo>
                  <a:pt x="734231" y="1195310"/>
                </a:lnTo>
                <a:lnTo>
                  <a:pt x="734231" y="1095910"/>
                </a:lnTo>
                <a:lnTo>
                  <a:pt x="755880" y="1095910"/>
                </a:lnTo>
                <a:lnTo>
                  <a:pt x="755880" y="1160988"/>
                </a:lnTo>
                <a:lnTo>
                  <a:pt x="799574" y="1095910"/>
                </a:lnTo>
                <a:lnTo>
                  <a:pt x="819903" y="1095910"/>
                </a:lnTo>
                <a:lnTo>
                  <a:pt x="819903" y="1195310"/>
                </a:lnTo>
                <a:close/>
                <a:moveTo>
                  <a:pt x="835215" y="1145544"/>
                </a:moveTo>
                <a:cubicBezTo>
                  <a:pt x="834487" y="1116397"/>
                  <a:pt x="857528" y="1092161"/>
                  <a:pt x="886681" y="1091434"/>
                </a:cubicBezTo>
                <a:cubicBezTo>
                  <a:pt x="915834" y="1090709"/>
                  <a:pt x="940054" y="1113757"/>
                  <a:pt x="940780" y="1142903"/>
                </a:cubicBezTo>
                <a:cubicBezTo>
                  <a:pt x="941520" y="1172050"/>
                  <a:pt x="918474" y="1196273"/>
                  <a:pt x="889321" y="1197012"/>
                </a:cubicBezTo>
                <a:cubicBezTo>
                  <a:pt x="888886" y="1197026"/>
                  <a:pt x="888452" y="1197026"/>
                  <a:pt x="888018" y="1197026"/>
                </a:cubicBezTo>
                <a:cubicBezTo>
                  <a:pt x="859670" y="1197831"/>
                  <a:pt x="836038" y="1175496"/>
                  <a:pt x="835235" y="1147154"/>
                </a:cubicBezTo>
                <a:cubicBezTo>
                  <a:pt x="835221" y="1146613"/>
                  <a:pt x="835214" y="1146085"/>
                  <a:pt x="835215" y="1145544"/>
                </a:cubicBezTo>
                <a:moveTo>
                  <a:pt x="917983" y="1145544"/>
                </a:moveTo>
                <a:cubicBezTo>
                  <a:pt x="918566" y="1128937"/>
                  <a:pt x="905572" y="1114998"/>
                  <a:pt x="888960" y="1114404"/>
                </a:cubicBezTo>
                <a:cubicBezTo>
                  <a:pt x="888603" y="1114390"/>
                  <a:pt x="888243" y="1114390"/>
                  <a:pt x="887886" y="1114390"/>
                </a:cubicBezTo>
                <a:cubicBezTo>
                  <a:pt x="871483" y="1114298"/>
                  <a:pt x="858111" y="1127525"/>
                  <a:pt x="858017" y="1143920"/>
                </a:cubicBezTo>
                <a:cubicBezTo>
                  <a:pt x="858014" y="1144461"/>
                  <a:pt x="858026" y="1145002"/>
                  <a:pt x="858052" y="1145544"/>
                </a:cubicBezTo>
                <a:cubicBezTo>
                  <a:pt x="858052" y="1162097"/>
                  <a:pt x="871468" y="1175509"/>
                  <a:pt x="888018" y="1175509"/>
                </a:cubicBezTo>
                <a:cubicBezTo>
                  <a:pt x="904567" y="1175509"/>
                  <a:pt x="917983" y="1162097"/>
                  <a:pt x="917983" y="1145544"/>
                </a:cubicBezTo>
                <a:moveTo>
                  <a:pt x="956001" y="1095778"/>
                </a:moveTo>
                <a:lnTo>
                  <a:pt x="977913" y="1095778"/>
                </a:lnTo>
                <a:lnTo>
                  <a:pt x="977913" y="1135247"/>
                </a:lnTo>
                <a:lnTo>
                  <a:pt x="1018307" y="1135247"/>
                </a:lnTo>
                <a:lnTo>
                  <a:pt x="1018307" y="1095778"/>
                </a:lnTo>
                <a:lnTo>
                  <a:pt x="1040088" y="1095778"/>
                </a:lnTo>
                <a:lnTo>
                  <a:pt x="1040088" y="1195178"/>
                </a:lnTo>
                <a:lnTo>
                  <a:pt x="1018307" y="1195178"/>
                </a:lnTo>
                <a:lnTo>
                  <a:pt x="1018307" y="1155312"/>
                </a:lnTo>
                <a:lnTo>
                  <a:pt x="977913" y="1155312"/>
                </a:lnTo>
                <a:lnTo>
                  <a:pt x="977913" y="1195178"/>
                </a:lnTo>
                <a:lnTo>
                  <a:pt x="956001" y="1195178"/>
                </a:lnTo>
                <a:lnTo>
                  <a:pt x="956001" y="1095778"/>
                </a:lnTo>
                <a:close/>
                <a:moveTo>
                  <a:pt x="1093814" y="1095118"/>
                </a:moveTo>
                <a:lnTo>
                  <a:pt x="1114143" y="1095118"/>
                </a:lnTo>
                <a:lnTo>
                  <a:pt x="1156649" y="1195310"/>
                </a:lnTo>
                <a:lnTo>
                  <a:pt x="1133812" y="1195310"/>
                </a:lnTo>
                <a:lnTo>
                  <a:pt x="1124704" y="1172869"/>
                </a:lnTo>
                <a:lnTo>
                  <a:pt x="1082462" y="1172869"/>
                </a:lnTo>
                <a:lnTo>
                  <a:pt x="1073353" y="1195178"/>
                </a:lnTo>
                <a:lnTo>
                  <a:pt x="1051045" y="1195178"/>
                </a:lnTo>
                <a:close/>
                <a:moveTo>
                  <a:pt x="1116915" y="1153728"/>
                </a:moveTo>
                <a:lnTo>
                  <a:pt x="1103715" y="1121387"/>
                </a:lnTo>
                <a:lnTo>
                  <a:pt x="1090514" y="1153728"/>
                </a:lnTo>
                <a:close/>
                <a:moveTo>
                  <a:pt x="1252089" y="1095778"/>
                </a:moveTo>
                <a:lnTo>
                  <a:pt x="1252089" y="1195310"/>
                </a:lnTo>
                <a:lnTo>
                  <a:pt x="1230176" y="1195310"/>
                </a:lnTo>
                <a:lnTo>
                  <a:pt x="1230176" y="1116106"/>
                </a:lnTo>
                <a:lnTo>
                  <a:pt x="1201267" y="1116106"/>
                </a:lnTo>
                <a:lnTo>
                  <a:pt x="1201267" y="1123631"/>
                </a:lnTo>
                <a:cubicBezTo>
                  <a:pt x="1201267" y="1182109"/>
                  <a:pt x="1191630" y="1197026"/>
                  <a:pt x="1168925" y="1197026"/>
                </a:cubicBezTo>
                <a:cubicBezTo>
                  <a:pt x="1165071" y="1196999"/>
                  <a:pt x="1161216" y="1196603"/>
                  <a:pt x="1157441" y="1195838"/>
                </a:cubicBezTo>
                <a:lnTo>
                  <a:pt x="1158893" y="1177753"/>
                </a:lnTo>
                <a:lnTo>
                  <a:pt x="1162325" y="1177753"/>
                </a:lnTo>
                <a:cubicBezTo>
                  <a:pt x="1174074" y="1177753"/>
                  <a:pt x="1180674" y="1170229"/>
                  <a:pt x="1180674" y="1116766"/>
                </a:cubicBezTo>
                <a:lnTo>
                  <a:pt x="1180674" y="1096041"/>
                </a:lnTo>
                <a:close/>
                <a:moveTo>
                  <a:pt x="1271758" y="1095778"/>
                </a:moveTo>
                <a:lnTo>
                  <a:pt x="1293671" y="1095778"/>
                </a:lnTo>
                <a:lnTo>
                  <a:pt x="1293671" y="1129703"/>
                </a:lnTo>
                <a:lnTo>
                  <a:pt x="1314923" y="1129703"/>
                </a:lnTo>
                <a:cubicBezTo>
                  <a:pt x="1337893" y="1129703"/>
                  <a:pt x="1351225" y="1142903"/>
                  <a:pt x="1351225" y="1161912"/>
                </a:cubicBezTo>
                <a:cubicBezTo>
                  <a:pt x="1351225" y="1180921"/>
                  <a:pt x="1336704" y="1195310"/>
                  <a:pt x="1313471" y="1195310"/>
                </a:cubicBezTo>
                <a:lnTo>
                  <a:pt x="1271890" y="1195310"/>
                </a:lnTo>
                <a:close/>
                <a:moveTo>
                  <a:pt x="1293539" y="1148580"/>
                </a:moveTo>
                <a:lnTo>
                  <a:pt x="1293539" y="1175773"/>
                </a:lnTo>
                <a:lnTo>
                  <a:pt x="1313075" y="1175773"/>
                </a:lnTo>
                <a:cubicBezTo>
                  <a:pt x="1323900" y="1175773"/>
                  <a:pt x="1329312" y="1171377"/>
                  <a:pt x="1329312" y="1162572"/>
                </a:cubicBezTo>
                <a:cubicBezTo>
                  <a:pt x="1329312" y="1154124"/>
                  <a:pt x="1323900" y="1149372"/>
                  <a:pt x="1312943" y="1149372"/>
                </a:cubicBezTo>
                <a:close/>
                <a:moveTo>
                  <a:pt x="1363634" y="1095778"/>
                </a:moveTo>
                <a:lnTo>
                  <a:pt x="1385547" y="1095778"/>
                </a:lnTo>
                <a:lnTo>
                  <a:pt x="1385547" y="1135247"/>
                </a:lnTo>
                <a:lnTo>
                  <a:pt x="1425940" y="1135247"/>
                </a:lnTo>
                <a:lnTo>
                  <a:pt x="1425940" y="1095778"/>
                </a:lnTo>
                <a:lnTo>
                  <a:pt x="1447721" y="1095778"/>
                </a:lnTo>
                <a:lnTo>
                  <a:pt x="1447721" y="1195178"/>
                </a:lnTo>
                <a:lnTo>
                  <a:pt x="1425940" y="1195178"/>
                </a:lnTo>
                <a:lnTo>
                  <a:pt x="1425940" y="1155312"/>
                </a:lnTo>
                <a:lnTo>
                  <a:pt x="1385547" y="1155312"/>
                </a:lnTo>
                <a:lnTo>
                  <a:pt x="1385547" y="1195178"/>
                </a:lnTo>
                <a:lnTo>
                  <a:pt x="1363634" y="1195178"/>
                </a:lnTo>
                <a:lnTo>
                  <a:pt x="1363634" y="1095778"/>
                </a:lnTo>
                <a:close/>
                <a:moveTo>
                  <a:pt x="1463034" y="1145544"/>
                </a:moveTo>
                <a:cubicBezTo>
                  <a:pt x="1462308" y="1116397"/>
                  <a:pt x="1485343" y="1092161"/>
                  <a:pt x="1514503" y="1091434"/>
                </a:cubicBezTo>
                <a:cubicBezTo>
                  <a:pt x="1543649" y="1090709"/>
                  <a:pt x="1567872" y="1113757"/>
                  <a:pt x="1568598" y="1142903"/>
                </a:cubicBezTo>
                <a:cubicBezTo>
                  <a:pt x="1569338" y="1172050"/>
                  <a:pt x="1546289" y="1196273"/>
                  <a:pt x="1517143" y="1197012"/>
                </a:cubicBezTo>
                <a:cubicBezTo>
                  <a:pt x="1516707" y="1197026"/>
                  <a:pt x="1516272" y="1197026"/>
                  <a:pt x="1515836" y="1197026"/>
                </a:cubicBezTo>
                <a:cubicBezTo>
                  <a:pt x="1487415" y="1197752"/>
                  <a:pt x="1463786" y="1175298"/>
                  <a:pt x="1463047" y="1146877"/>
                </a:cubicBezTo>
                <a:cubicBezTo>
                  <a:pt x="1463034" y="1146441"/>
                  <a:pt x="1463034" y="1145992"/>
                  <a:pt x="1463034" y="1145544"/>
                </a:cubicBezTo>
                <a:moveTo>
                  <a:pt x="1545801" y="1145544"/>
                </a:moveTo>
                <a:cubicBezTo>
                  <a:pt x="1545075" y="1129016"/>
                  <a:pt x="1531082" y="1116199"/>
                  <a:pt x="1514542" y="1116925"/>
                </a:cubicBezTo>
                <a:cubicBezTo>
                  <a:pt x="1498015" y="1117651"/>
                  <a:pt x="1485197" y="1131657"/>
                  <a:pt x="1485923" y="1148184"/>
                </a:cubicBezTo>
                <a:cubicBezTo>
                  <a:pt x="1486636" y="1164249"/>
                  <a:pt x="1499889" y="1176882"/>
                  <a:pt x="1515968" y="1176829"/>
                </a:cubicBezTo>
                <a:cubicBezTo>
                  <a:pt x="1532587" y="1176697"/>
                  <a:pt x="1545959" y="1163114"/>
                  <a:pt x="1545828" y="1146494"/>
                </a:cubicBezTo>
                <a:cubicBezTo>
                  <a:pt x="1545828" y="1146177"/>
                  <a:pt x="1545814" y="1145860"/>
                  <a:pt x="1545801" y="1145544"/>
                </a:cubicBezTo>
                <a:moveTo>
                  <a:pt x="1583951" y="1095778"/>
                </a:moveTo>
                <a:lnTo>
                  <a:pt x="1658930" y="1095778"/>
                </a:lnTo>
                <a:lnTo>
                  <a:pt x="1658930" y="1115314"/>
                </a:lnTo>
                <a:lnTo>
                  <a:pt x="1605600" y="1115314"/>
                </a:lnTo>
                <a:lnTo>
                  <a:pt x="1605600" y="1135511"/>
                </a:lnTo>
                <a:lnTo>
                  <a:pt x="1652594" y="1135511"/>
                </a:lnTo>
                <a:lnTo>
                  <a:pt x="1652594" y="1154916"/>
                </a:lnTo>
                <a:lnTo>
                  <a:pt x="1605600" y="1154916"/>
                </a:lnTo>
                <a:lnTo>
                  <a:pt x="1605600" y="1175773"/>
                </a:lnTo>
                <a:lnTo>
                  <a:pt x="1659590" y="1175773"/>
                </a:lnTo>
                <a:lnTo>
                  <a:pt x="1659590" y="1195178"/>
                </a:lnTo>
                <a:lnTo>
                  <a:pt x="1583951" y="1195178"/>
                </a:lnTo>
                <a:lnTo>
                  <a:pt x="1583951" y="1095778"/>
                </a:lnTo>
                <a:close/>
                <a:moveTo>
                  <a:pt x="17" y="1298142"/>
                </a:moveTo>
                <a:cubicBezTo>
                  <a:pt x="-712" y="1268995"/>
                  <a:pt x="22330" y="1244759"/>
                  <a:pt x="51483" y="1244033"/>
                </a:cubicBezTo>
                <a:cubicBezTo>
                  <a:pt x="80635" y="1243307"/>
                  <a:pt x="104860" y="1266355"/>
                  <a:pt x="105588" y="1295502"/>
                </a:cubicBezTo>
                <a:cubicBezTo>
                  <a:pt x="106317" y="1324649"/>
                  <a:pt x="83275" y="1348885"/>
                  <a:pt x="54123" y="1349611"/>
                </a:cubicBezTo>
                <a:cubicBezTo>
                  <a:pt x="53688" y="1349624"/>
                  <a:pt x="53253" y="1349624"/>
                  <a:pt x="52819" y="1349624"/>
                </a:cubicBezTo>
                <a:cubicBezTo>
                  <a:pt x="24471" y="1350429"/>
                  <a:pt x="839" y="1328094"/>
                  <a:pt x="37" y="1299752"/>
                </a:cubicBezTo>
                <a:cubicBezTo>
                  <a:pt x="22" y="1299211"/>
                  <a:pt x="16" y="1298683"/>
                  <a:pt x="17" y="1298142"/>
                </a:cubicBezTo>
                <a:moveTo>
                  <a:pt x="82784" y="1298142"/>
                </a:moveTo>
                <a:cubicBezTo>
                  <a:pt x="83368" y="1281536"/>
                  <a:pt x="70374" y="1267596"/>
                  <a:pt x="53762" y="1267002"/>
                </a:cubicBezTo>
                <a:cubicBezTo>
                  <a:pt x="53447" y="1267002"/>
                  <a:pt x="53133" y="1266989"/>
                  <a:pt x="52819" y="1266989"/>
                </a:cubicBezTo>
                <a:cubicBezTo>
                  <a:pt x="36416" y="1266896"/>
                  <a:pt x="23044" y="1280123"/>
                  <a:pt x="22950" y="1296518"/>
                </a:cubicBezTo>
                <a:cubicBezTo>
                  <a:pt x="22947" y="1297060"/>
                  <a:pt x="22959" y="1297601"/>
                  <a:pt x="22986" y="1298142"/>
                </a:cubicBezTo>
                <a:cubicBezTo>
                  <a:pt x="22401" y="1314827"/>
                  <a:pt x="35454" y="1328820"/>
                  <a:pt x="52138" y="1329414"/>
                </a:cubicBezTo>
                <a:cubicBezTo>
                  <a:pt x="52365" y="1329414"/>
                  <a:pt x="52592" y="1329427"/>
                  <a:pt x="52819" y="1329427"/>
                </a:cubicBezTo>
                <a:cubicBezTo>
                  <a:pt x="69296" y="1329440"/>
                  <a:pt x="82668" y="1316108"/>
                  <a:pt x="82688" y="1299634"/>
                </a:cubicBezTo>
                <a:cubicBezTo>
                  <a:pt x="82688" y="1299132"/>
                  <a:pt x="82676" y="1298644"/>
                  <a:pt x="82652" y="1298142"/>
                </a:cubicBezTo>
                <a:moveTo>
                  <a:pt x="142451" y="1285469"/>
                </a:moveTo>
                <a:lnTo>
                  <a:pt x="168852" y="1285469"/>
                </a:lnTo>
                <a:cubicBezTo>
                  <a:pt x="191293" y="1285469"/>
                  <a:pt x="203701" y="1297746"/>
                  <a:pt x="203701" y="1316359"/>
                </a:cubicBezTo>
                <a:cubicBezTo>
                  <a:pt x="203701" y="1334971"/>
                  <a:pt x="189709" y="1347908"/>
                  <a:pt x="166608" y="1347908"/>
                </a:cubicBezTo>
                <a:lnTo>
                  <a:pt x="120670" y="1347908"/>
                </a:lnTo>
                <a:lnTo>
                  <a:pt x="120670" y="1248508"/>
                </a:lnTo>
                <a:lnTo>
                  <a:pt x="196837" y="1248508"/>
                </a:lnTo>
                <a:lnTo>
                  <a:pt x="196837" y="1268177"/>
                </a:lnTo>
                <a:lnTo>
                  <a:pt x="142451" y="1268177"/>
                </a:lnTo>
                <a:close/>
                <a:moveTo>
                  <a:pt x="142451" y="1303686"/>
                </a:moveTo>
                <a:lnTo>
                  <a:pt x="142451" y="1328107"/>
                </a:lnTo>
                <a:lnTo>
                  <a:pt x="166608" y="1328107"/>
                </a:lnTo>
                <a:cubicBezTo>
                  <a:pt x="176904" y="1328107"/>
                  <a:pt x="181920" y="1324147"/>
                  <a:pt x="181920" y="1314907"/>
                </a:cubicBezTo>
                <a:cubicBezTo>
                  <a:pt x="181920" y="1305666"/>
                  <a:pt x="176904" y="1303158"/>
                  <a:pt x="166608" y="1303158"/>
                </a:cubicBezTo>
                <a:close/>
                <a:moveTo>
                  <a:pt x="217562" y="1248376"/>
                </a:moveTo>
                <a:lnTo>
                  <a:pt x="258220" y="1248376"/>
                </a:lnTo>
                <a:cubicBezTo>
                  <a:pt x="276901" y="1246185"/>
                  <a:pt x="293823" y="1259543"/>
                  <a:pt x="296017" y="1278235"/>
                </a:cubicBezTo>
                <a:cubicBezTo>
                  <a:pt x="296205" y="1279846"/>
                  <a:pt x="296279" y="1281470"/>
                  <a:pt x="296237" y="1283093"/>
                </a:cubicBezTo>
                <a:cubicBezTo>
                  <a:pt x="296237" y="1306062"/>
                  <a:pt x="278416" y="1318075"/>
                  <a:pt x="256635" y="1318075"/>
                </a:cubicBezTo>
                <a:lnTo>
                  <a:pt x="239475" y="1318075"/>
                </a:lnTo>
                <a:lnTo>
                  <a:pt x="239475" y="1347908"/>
                </a:lnTo>
                <a:lnTo>
                  <a:pt x="217562" y="1347908"/>
                </a:lnTo>
                <a:close/>
                <a:moveTo>
                  <a:pt x="257163" y="1298538"/>
                </a:moveTo>
                <a:cubicBezTo>
                  <a:pt x="265550" y="1299634"/>
                  <a:pt x="273234" y="1293720"/>
                  <a:pt x="274328" y="1285337"/>
                </a:cubicBezTo>
                <a:cubicBezTo>
                  <a:pt x="274419" y="1284638"/>
                  <a:pt x="274462" y="1283925"/>
                  <a:pt x="274456" y="1283225"/>
                </a:cubicBezTo>
                <a:cubicBezTo>
                  <a:pt x="274456" y="1273457"/>
                  <a:pt x="267724" y="1268177"/>
                  <a:pt x="256767" y="1268177"/>
                </a:cubicBezTo>
                <a:lnTo>
                  <a:pt x="239475" y="1268177"/>
                </a:lnTo>
                <a:lnTo>
                  <a:pt x="239475" y="1298538"/>
                </a:lnTo>
                <a:close/>
                <a:moveTo>
                  <a:pt x="342307" y="1247716"/>
                </a:moveTo>
                <a:lnTo>
                  <a:pt x="362504" y="1247716"/>
                </a:lnTo>
                <a:lnTo>
                  <a:pt x="405142" y="1347908"/>
                </a:lnTo>
                <a:lnTo>
                  <a:pt x="382833" y="1347908"/>
                </a:lnTo>
                <a:lnTo>
                  <a:pt x="373724" y="1325599"/>
                </a:lnTo>
                <a:lnTo>
                  <a:pt x="331087" y="1325599"/>
                </a:lnTo>
                <a:lnTo>
                  <a:pt x="321978" y="1347908"/>
                </a:lnTo>
                <a:lnTo>
                  <a:pt x="299669" y="1347908"/>
                </a:lnTo>
                <a:close/>
                <a:moveTo>
                  <a:pt x="365276" y="1306326"/>
                </a:moveTo>
                <a:lnTo>
                  <a:pt x="352075" y="1273985"/>
                </a:lnTo>
                <a:lnTo>
                  <a:pt x="338875" y="1306326"/>
                </a:lnTo>
                <a:close/>
                <a:moveTo>
                  <a:pt x="487513" y="1273457"/>
                </a:moveTo>
                <a:cubicBezTo>
                  <a:pt x="487723" y="1283727"/>
                  <a:pt x="481265" y="1292967"/>
                  <a:pt x="471540" y="1296294"/>
                </a:cubicBezTo>
                <a:cubicBezTo>
                  <a:pt x="482445" y="1298828"/>
                  <a:pt x="490127" y="1308597"/>
                  <a:pt x="490021" y="1319791"/>
                </a:cubicBezTo>
                <a:cubicBezTo>
                  <a:pt x="490021" y="1336951"/>
                  <a:pt x="475501" y="1349624"/>
                  <a:pt x="452268" y="1349624"/>
                </a:cubicBezTo>
                <a:cubicBezTo>
                  <a:pt x="435813" y="1350746"/>
                  <a:pt x="419678" y="1344687"/>
                  <a:pt x="408046" y="1332991"/>
                </a:cubicBezTo>
                <a:lnTo>
                  <a:pt x="419794" y="1318075"/>
                </a:lnTo>
                <a:cubicBezTo>
                  <a:pt x="428129" y="1326589"/>
                  <a:pt x="439562" y="1331354"/>
                  <a:pt x="451476" y="1331275"/>
                </a:cubicBezTo>
                <a:cubicBezTo>
                  <a:pt x="460716" y="1331275"/>
                  <a:pt x="468240" y="1327051"/>
                  <a:pt x="468240" y="1319395"/>
                </a:cubicBezTo>
                <a:cubicBezTo>
                  <a:pt x="468240" y="1311739"/>
                  <a:pt x="459792" y="1307778"/>
                  <a:pt x="448439" y="1307778"/>
                </a:cubicBezTo>
                <a:lnTo>
                  <a:pt x="436955" y="1307778"/>
                </a:lnTo>
                <a:lnTo>
                  <a:pt x="436955" y="1289562"/>
                </a:lnTo>
                <a:lnTo>
                  <a:pt x="448835" y="1289562"/>
                </a:lnTo>
                <a:cubicBezTo>
                  <a:pt x="460320" y="1289562"/>
                  <a:pt x="466656" y="1285601"/>
                  <a:pt x="466656" y="1278077"/>
                </a:cubicBezTo>
                <a:cubicBezTo>
                  <a:pt x="466656" y="1270553"/>
                  <a:pt x="460056" y="1266989"/>
                  <a:pt x="450552" y="1266989"/>
                </a:cubicBezTo>
                <a:cubicBezTo>
                  <a:pt x="440577" y="1266632"/>
                  <a:pt x="430939" y="1270632"/>
                  <a:pt x="424150" y="1277945"/>
                </a:cubicBezTo>
                <a:lnTo>
                  <a:pt x="412534" y="1263952"/>
                </a:lnTo>
                <a:cubicBezTo>
                  <a:pt x="422763" y="1253062"/>
                  <a:pt x="437207" y="1247148"/>
                  <a:pt x="452136" y="1247716"/>
                </a:cubicBezTo>
                <a:cubicBezTo>
                  <a:pt x="473389" y="1247716"/>
                  <a:pt x="488041" y="1258804"/>
                  <a:pt x="488041" y="1274117"/>
                </a:cubicBezTo>
                <a:moveTo>
                  <a:pt x="500582" y="1298142"/>
                </a:moveTo>
                <a:cubicBezTo>
                  <a:pt x="499853" y="1268995"/>
                  <a:pt x="522894" y="1244759"/>
                  <a:pt x="552047" y="1244033"/>
                </a:cubicBezTo>
                <a:cubicBezTo>
                  <a:pt x="581200" y="1243307"/>
                  <a:pt x="605424" y="1266355"/>
                  <a:pt x="606153" y="1295502"/>
                </a:cubicBezTo>
                <a:cubicBezTo>
                  <a:pt x="606882" y="1324649"/>
                  <a:pt x="583840" y="1348885"/>
                  <a:pt x="554687" y="1349611"/>
                </a:cubicBezTo>
                <a:cubicBezTo>
                  <a:pt x="554252" y="1349624"/>
                  <a:pt x="553818" y="1349624"/>
                  <a:pt x="553384" y="1349624"/>
                </a:cubicBezTo>
                <a:cubicBezTo>
                  <a:pt x="525111" y="1350495"/>
                  <a:pt x="501481" y="1328292"/>
                  <a:pt x="500605" y="1300016"/>
                </a:cubicBezTo>
                <a:cubicBezTo>
                  <a:pt x="500586" y="1299396"/>
                  <a:pt x="500578" y="1298762"/>
                  <a:pt x="500582" y="1298142"/>
                </a:cubicBezTo>
                <a:moveTo>
                  <a:pt x="583349" y="1298142"/>
                </a:moveTo>
                <a:cubicBezTo>
                  <a:pt x="583933" y="1281536"/>
                  <a:pt x="570938" y="1267596"/>
                  <a:pt x="554326" y="1267002"/>
                </a:cubicBezTo>
                <a:cubicBezTo>
                  <a:pt x="553969" y="1266989"/>
                  <a:pt x="553610" y="1266989"/>
                  <a:pt x="553252" y="1266989"/>
                </a:cubicBezTo>
                <a:cubicBezTo>
                  <a:pt x="536849" y="1266896"/>
                  <a:pt x="523477" y="1280123"/>
                  <a:pt x="523383" y="1296518"/>
                </a:cubicBezTo>
                <a:cubicBezTo>
                  <a:pt x="523380" y="1297060"/>
                  <a:pt x="523392" y="1297601"/>
                  <a:pt x="523419" y="1298142"/>
                </a:cubicBezTo>
                <a:cubicBezTo>
                  <a:pt x="523419" y="1314695"/>
                  <a:pt x="536834" y="1328107"/>
                  <a:pt x="553384" y="1328107"/>
                </a:cubicBezTo>
                <a:cubicBezTo>
                  <a:pt x="569933" y="1328107"/>
                  <a:pt x="583349" y="1314695"/>
                  <a:pt x="583349" y="1298142"/>
                </a:cubicBezTo>
                <a:moveTo>
                  <a:pt x="621367" y="1248508"/>
                </a:moveTo>
                <a:lnTo>
                  <a:pt x="667569" y="1248508"/>
                </a:lnTo>
                <a:cubicBezTo>
                  <a:pt x="677181" y="1247756"/>
                  <a:pt x="686696" y="1250884"/>
                  <a:pt x="693970" y="1257220"/>
                </a:cubicBezTo>
                <a:cubicBezTo>
                  <a:pt x="703355" y="1267002"/>
                  <a:pt x="703029" y="1282552"/>
                  <a:pt x="693241" y="1291938"/>
                </a:cubicBezTo>
                <a:cubicBezTo>
                  <a:pt x="691608" y="1293509"/>
                  <a:pt x="689765" y="1294842"/>
                  <a:pt x="687765" y="1295898"/>
                </a:cubicBezTo>
                <a:cubicBezTo>
                  <a:pt x="699051" y="1298657"/>
                  <a:pt x="706835" y="1308980"/>
                  <a:pt x="706378" y="1320583"/>
                </a:cubicBezTo>
                <a:cubicBezTo>
                  <a:pt x="706378" y="1338800"/>
                  <a:pt x="691594" y="1347908"/>
                  <a:pt x="669153" y="1347908"/>
                </a:cubicBezTo>
                <a:lnTo>
                  <a:pt x="621367" y="1347908"/>
                </a:lnTo>
                <a:close/>
                <a:moveTo>
                  <a:pt x="662948" y="1288109"/>
                </a:moveTo>
                <a:cubicBezTo>
                  <a:pt x="672585" y="1288109"/>
                  <a:pt x="678657" y="1284941"/>
                  <a:pt x="678657" y="1277285"/>
                </a:cubicBezTo>
                <a:cubicBezTo>
                  <a:pt x="678657" y="1269629"/>
                  <a:pt x="673509" y="1267121"/>
                  <a:pt x="664268" y="1267121"/>
                </a:cubicBezTo>
                <a:lnTo>
                  <a:pt x="642752" y="1267121"/>
                </a:lnTo>
                <a:lnTo>
                  <a:pt x="642752" y="1288109"/>
                </a:lnTo>
                <a:close/>
                <a:moveTo>
                  <a:pt x="668757" y="1327711"/>
                </a:moveTo>
                <a:cubicBezTo>
                  <a:pt x="678393" y="1327711"/>
                  <a:pt x="684201" y="1324147"/>
                  <a:pt x="684201" y="1316623"/>
                </a:cubicBezTo>
                <a:cubicBezTo>
                  <a:pt x="684201" y="1309099"/>
                  <a:pt x="679185" y="1305798"/>
                  <a:pt x="667965" y="1305798"/>
                </a:cubicBezTo>
                <a:lnTo>
                  <a:pt x="642752" y="1305798"/>
                </a:lnTo>
                <a:lnTo>
                  <a:pt x="642752" y="1327711"/>
                </a:lnTo>
                <a:close/>
                <a:moveTo>
                  <a:pt x="753900" y="1247716"/>
                </a:moveTo>
                <a:lnTo>
                  <a:pt x="774097" y="1247716"/>
                </a:lnTo>
                <a:lnTo>
                  <a:pt x="816603" y="1347908"/>
                </a:lnTo>
                <a:lnTo>
                  <a:pt x="793766" y="1347908"/>
                </a:lnTo>
                <a:lnTo>
                  <a:pt x="784657" y="1325599"/>
                </a:lnTo>
                <a:lnTo>
                  <a:pt x="742680" y="1325599"/>
                </a:lnTo>
                <a:lnTo>
                  <a:pt x="733571" y="1347908"/>
                </a:lnTo>
                <a:lnTo>
                  <a:pt x="711262" y="1347908"/>
                </a:lnTo>
                <a:close/>
                <a:moveTo>
                  <a:pt x="776869" y="1306326"/>
                </a:moveTo>
                <a:lnTo>
                  <a:pt x="763669" y="1273985"/>
                </a:lnTo>
                <a:lnTo>
                  <a:pt x="750468" y="1306326"/>
                </a:lnTo>
                <a:close/>
                <a:moveTo>
                  <a:pt x="827823" y="1248376"/>
                </a:moveTo>
                <a:lnTo>
                  <a:pt x="849604" y="1248376"/>
                </a:lnTo>
                <a:lnTo>
                  <a:pt x="849604" y="1287846"/>
                </a:lnTo>
                <a:lnTo>
                  <a:pt x="889998" y="1287846"/>
                </a:lnTo>
                <a:lnTo>
                  <a:pt x="889998" y="1248376"/>
                </a:lnTo>
                <a:lnTo>
                  <a:pt x="911911" y="1248376"/>
                </a:lnTo>
                <a:lnTo>
                  <a:pt x="911911" y="1347908"/>
                </a:lnTo>
                <a:lnTo>
                  <a:pt x="889998" y="1347908"/>
                </a:lnTo>
                <a:lnTo>
                  <a:pt x="889998" y="1307910"/>
                </a:lnTo>
                <a:lnTo>
                  <a:pt x="849604" y="1307910"/>
                </a:lnTo>
                <a:lnTo>
                  <a:pt x="849604" y="1347908"/>
                </a:lnTo>
                <a:lnTo>
                  <a:pt x="827823" y="1347908"/>
                </a:lnTo>
                <a:lnTo>
                  <a:pt x="827823" y="1248376"/>
                </a:lnTo>
                <a:close/>
                <a:moveTo>
                  <a:pt x="1017119" y="1347908"/>
                </a:moveTo>
                <a:lnTo>
                  <a:pt x="995602" y="1347908"/>
                </a:lnTo>
                <a:lnTo>
                  <a:pt x="995602" y="1282697"/>
                </a:lnTo>
                <a:lnTo>
                  <a:pt x="952172" y="1347908"/>
                </a:lnTo>
                <a:lnTo>
                  <a:pt x="931448" y="1347908"/>
                </a:lnTo>
                <a:lnTo>
                  <a:pt x="931448" y="1248508"/>
                </a:lnTo>
                <a:lnTo>
                  <a:pt x="953096" y="1248508"/>
                </a:lnTo>
                <a:lnTo>
                  <a:pt x="953096" y="1313587"/>
                </a:lnTo>
                <a:lnTo>
                  <a:pt x="996790" y="1248508"/>
                </a:lnTo>
                <a:lnTo>
                  <a:pt x="1017119" y="1248508"/>
                </a:lnTo>
                <a:lnTo>
                  <a:pt x="1017119" y="1347908"/>
                </a:lnTo>
                <a:close/>
                <a:moveTo>
                  <a:pt x="1036788" y="1248376"/>
                </a:moveTo>
                <a:lnTo>
                  <a:pt x="1111767" y="1248376"/>
                </a:lnTo>
                <a:lnTo>
                  <a:pt x="1111767" y="1267913"/>
                </a:lnTo>
                <a:lnTo>
                  <a:pt x="1058569" y="1267913"/>
                </a:lnTo>
                <a:lnTo>
                  <a:pt x="1058569" y="1288109"/>
                </a:lnTo>
                <a:lnTo>
                  <a:pt x="1105431" y="1288109"/>
                </a:lnTo>
                <a:lnTo>
                  <a:pt x="1105431" y="1307514"/>
                </a:lnTo>
                <a:lnTo>
                  <a:pt x="1058569" y="1307514"/>
                </a:lnTo>
                <a:lnTo>
                  <a:pt x="1058569" y="1328371"/>
                </a:lnTo>
                <a:lnTo>
                  <a:pt x="1112559" y="1328371"/>
                </a:lnTo>
                <a:lnTo>
                  <a:pt x="1112559" y="1347908"/>
                </a:lnTo>
                <a:lnTo>
                  <a:pt x="1036788" y="1347908"/>
                </a:lnTo>
                <a:lnTo>
                  <a:pt x="1036788" y="1248376"/>
                </a:lnTo>
                <a:close/>
                <a:moveTo>
                  <a:pt x="4109" y="1401106"/>
                </a:moveTo>
                <a:lnTo>
                  <a:pt x="27738" y="1401106"/>
                </a:lnTo>
                <a:lnTo>
                  <a:pt x="53875" y="1443216"/>
                </a:lnTo>
                <a:lnTo>
                  <a:pt x="80012" y="1401106"/>
                </a:lnTo>
                <a:lnTo>
                  <a:pt x="103509" y="1401106"/>
                </a:lnTo>
                <a:lnTo>
                  <a:pt x="103509" y="1500506"/>
                </a:lnTo>
                <a:lnTo>
                  <a:pt x="81860" y="1500506"/>
                </a:lnTo>
                <a:lnTo>
                  <a:pt x="81860" y="1435692"/>
                </a:lnTo>
                <a:lnTo>
                  <a:pt x="53875" y="1478197"/>
                </a:lnTo>
                <a:lnTo>
                  <a:pt x="53215" y="1478197"/>
                </a:lnTo>
                <a:lnTo>
                  <a:pt x="25626" y="1436088"/>
                </a:lnTo>
                <a:lnTo>
                  <a:pt x="25626" y="1500506"/>
                </a:lnTo>
                <a:lnTo>
                  <a:pt x="4109" y="1500506"/>
                </a:lnTo>
                <a:lnTo>
                  <a:pt x="4109" y="1401106"/>
                </a:lnTo>
                <a:close/>
                <a:moveTo>
                  <a:pt x="118822" y="1450872"/>
                </a:moveTo>
                <a:cubicBezTo>
                  <a:pt x="118385" y="1421712"/>
                  <a:pt x="141668" y="1397727"/>
                  <a:pt x="170825" y="1397278"/>
                </a:cubicBezTo>
                <a:cubicBezTo>
                  <a:pt x="199984" y="1396842"/>
                  <a:pt x="223977" y="1420128"/>
                  <a:pt x="224414" y="1449288"/>
                </a:cubicBezTo>
                <a:cubicBezTo>
                  <a:pt x="224851" y="1478448"/>
                  <a:pt x="201568" y="1502434"/>
                  <a:pt x="172411" y="1502882"/>
                </a:cubicBezTo>
                <a:cubicBezTo>
                  <a:pt x="172148" y="1502882"/>
                  <a:pt x="171887" y="1502882"/>
                  <a:pt x="171624" y="1502882"/>
                </a:cubicBezTo>
                <a:cubicBezTo>
                  <a:pt x="143501" y="1503899"/>
                  <a:pt x="119875" y="1481933"/>
                  <a:pt x="118853" y="1453816"/>
                </a:cubicBezTo>
                <a:cubicBezTo>
                  <a:pt x="118826" y="1453050"/>
                  <a:pt x="118815" y="1452298"/>
                  <a:pt x="118822" y="1451532"/>
                </a:cubicBezTo>
                <a:moveTo>
                  <a:pt x="201589" y="1451532"/>
                </a:moveTo>
                <a:cubicBezTo>
                  <a:pt x="202537" y="1434860"/>
                  <a:pt x="189793" y="1420577"/>
                  <a:pt x="173126" y="1419640"/>
                </a:cubicBezTo>
                <a:cubicBezTo>
                  <a:pt x="172626" y="1419600"/>
                  <a:pt x="172124" y="1419587"/>
                  <a:pt x="171624" y="1419587"/>
                </a:cubicBezTo>
                <a:cubicBezTo>
                  <a:pt x="155147" y="1419574"/>
                  <a:pt x="141775" y="1432906"/>
                  <a:pt x="141755" y="1449381"/>
                </a:cubicBezTo>
                <a:cubicBezTo>
                  <a:pt x="141755" y="1449882"/>
                  <a:pt x="141767" y="1450371"/>
                  <a:pt x="141791" y="1450872"/>
                </a:cubicBezTo>
                <a:cubicBezTo>
                  <a:pt x="141207" y="1467478"/>
                  <a:pt x="154201" y="1481418"/>
                  <a:pt x="170812" y="1482012"/>
                </a:cubicBezTo>
                <a:cubicBezTo>
                  <a:pt x="171083" y="1482012"/>
                  <a:pt x="171353" y="1482026"/>
                  <a:pt x="171624" y="1482026"/>
                </a:cubicBezTo>
                <a:cubicBezTo>
                  <a:pt x="188027" y="1482118"/>
                  <a:pt x="201399" y="1468891"/>
                  <a:pt x="201493" y="1452496"/>
                </a:cubicBezTo>
                <a:cubicBezTo>
                  <a:pt x="201495" y="1451955"/>
                  <a:pt x="201484" y="1451413"/>
                  <a:pt x="201457" y="1450872"/>
                </a:cubicBezTo>
                <a:moveTo>
                  <a:pt x="235383" y="1450872"/>
                </a:moveTo>
                <a:cubicBezTo>
                  <a:pt x="236433" y="1421726"/>
                  <a:pt x="260911" y="1398955"/>
                  <a:pt x="290054" y="1400011"/>
                </a:cubicBezTo>
                <a:cubicBezTo>
                  <a:pt x="303482" y="1400486"/>
                  <a:pt x="316220" y="1406083"/>
                  <a:pt x="325674" y="1415627"/>
                </a:cubicBezTo>
                <a:lnTo>
                  <a:pt x="312474" y="1430675"/>
                </a:lnTo>
                <a:cubicBezTo>
                  <a:pt x="305893" y="1423521"/>
                  <a:pt x="296586" y="1419495"/>
                  <a:pt x="286865" y="1419587"/>
                </a:cubicBezTo>
                <a:cubicBezTo>
                  <a:pt x="269622" y="1420709"/>
                  <a:pt x="256555" y="1435599"/>
                  <a:pt x="257677" y="1452839"/>
                </a:cubicBezTo>
                <a:cubicBezTo>
                  <a:pt x="258696" y="1468521"/>
                  <a:pt x="271186" y="1481009"/>
                  <a:pt x="286865" y="1482026"/>
                </a:cubicBezTo>
                <a:cubicBezTo>
                  <a:pt x="296905" y="1482026"/>
                  <a:pt x="306486" y="1477815"/>
                  <a:pt x="313266" y="1470409"/>
                </a:cubicBezTo>
                <a:lnTo>
                  <a:pt x="327258" y="1485326"/>
                </a:lnTo>
                <a:cubicBezTo>
                  <a:pt x="307971" y="1507199"/>
                  <a:pt x="274604" y="1509298"/>
                  <a:pt x="252732" y="1490012"/>
                </a:cubicBezTo>
                <a:cubicBezTo>
                  <a:pt x="241488" y="1480085"/>
                  <a:pt x="234988" y="1465868"/>
                  <a:pt x="234855" y="1450872"/>
                </a:cubicBezTo>
                <a:moveTo>
                  <a:pt x="340327" y="1401106"/>
                </a:moveTo>
                <a:lnTo>
                  <a:pt x="362240" y="1401106"/>
                </a:lnTo>
                <a:lnTo>
                  <a:pt x="362240" y="1444536"/>
                </a:lnTo>
                <a:lnTo>
                  <a:pt x="402502" y="1401106"/>
                </a:lnTo>
                <a:lnTo>
                  <a:pt x="428903" y="1401106"/>
                </a:lnTo>
                <a:lnTo>
                  <a:pt x="388509" y="1443348"/>
                </a:lnTo>
                <a:lnTo>
                  <a:pt x="430883" y="1500506"/>
                </a:lnTo>
                <a:lnTo>
                  <a:pt x="404614" y="1500506"/>
                </a:lnTo>
                <a:lnTo>
                  <a:pt x="373724" y="1458265"/>
                </a:lnTo>
                <a:lnTo>
                  <a:pt x="362240" y="1470145"/>
                </a:lnTo>
                <a:lnTo>
                  <a:pt x="362240" y="1500506"/>
                </a:lnTo>
                <a:lnTo>
                  <a:pt x="340327" y="1500506"/>
                </a:lnTo>
                <a:lnTo>
                  <a:pt x="340327" y="1401106"/>
                </a:lnTo>
                <a:close/>
                <a:moveTo>
                  <a:pt x="435635" y="1450872"/>
                </a:moveTo>
                <a:cubicBezTo>
                  <a:pt x="435198" y="1421712"/>
                  <a:pt x="458481" y="1397727"/>
                  <a:pt x="487640" y="1397278"/>
                </a:cubicBezTo>
                <a:cubicBezTo>
                  <a:pt x="516797" y="1396842"/>
                  <a:pt x="540791" y="1420128"/>
                  <a:pt x="541227" y="1449288"/>
                </a:cubicBezTo>
                <a:cubicBezTo>
                  <a:pt x="541664" y="1478448"/>
                  <a:pt x="518381" y="1502434"/>
                  <a:pt x="489223" y="1502882"/>
                </a:cubicBezTo>
                <a:cubicBezTo>
                  <a:pt x="488961" y="1502882"/>
                  <a:pt x="488700" y="1502882"/>
                  <a:pt x="488437" y="1502882"/>
                </a:cubicBezTo>
                <a:cubicBezTo>
                  <a:pt x="460014" y="1503608"/>
                  <a:pt x="436381" y="1481154"/>
                  <a:pt x="435652" y="1452734"/>
                </a:cubicBezTo>
                <a:cubicBezTo>
                  <a:pt x="435642" y="1452338"/>
                  <a:pt x="435636" y="1451928"/>
                  <a:pt x="435635" y="1451532"/>
                </a:cubicBezTo>
                <a:moveTo>
                  <a:pt x="518534" y="1451532"/>
                </a:moveTo>
                <a:cubicBezTo>
                  <a:pt x="519482" y="1434860"/>
                  <a:pt x="506738" y="1420577"/>
                  <a:pt x="490070" y="1419640"/>
                </a:cubicBezTo>
                <a:cubicBezTo>
                  <a:pt x="489526" y="1419600"/>
                  <a:pt x="488982" y="1419587"/>
                  <a:pt x="488437" y="1419587"/>
                </a:cubicBezTo>
                <a:cubicBezTo>
                  <a:pt x="472034" y="1419495"/>
                  <a:pt x="458658" y="1432708"/>
                  <a:pt x="458562" y="1449117"/>
                </a:cubicBezTo>
                <a:cubicBezTo>
                  <a:pt x="458559" y="1449697"/>
                  <a:pt x="458572" y="1450292"/>
                  <a:pt x="458604" y="1450872"/>
                </a:cubicBezTo>
                <a:cubicBezTo>
                  <a:pt x="458604" y="1467426"/>
                  <a:pt x="472020" y="1480838"/>
                  <a:pt x="488569" y="1480838"/>
                </a:cubicBezTo>
                <a:cubicBezTo>
                  <a:pt x="505119" y="1480838"/>
                  <a:pt x="518534" y="1467426"/>
                  <a:pt x="518534" y="1450872"/>
                </a:cubicBezTo>
                <a:moveTo>
                  <a:pt x="556288" y="1401106"/>
                </a:moveTo>
                <a:lnTo>
                  <a:pt x="602490" y="1401106"/>
                </a:lnTo>
                <a:cubicBezTo>
                  <a:pt x="612129" y="1400327"/>
                  <a:pt x="621669" y="1403522"/>
                  <a:pt x="628891" y="1409951"/>
                </a:cubicBezTo>
                <a:cubicBezTo>
                  <a:pt x="633523" y="1414426"/>
                  <a:pt x="636021" y="1420669"/>
                  <a:pt x="635755" y="1427111"/>
                </a:cubicBezTo>
                <a:cubicBezTo>
                  <a:pt x="635990" y="1436233"/>
                  <a:pt x="630810" y="1444615"/>
                  <a:pt x="622555" y="1448496"/>
                </a:cubicBezTo>
                <a:cubicBezTo>
                  <a:pt x="633861" y="1451308"/>
                  <a:pt x="641636" y="1461670"/>
                  <a:pt x="641167" y="1473313"/>
                </a:cubicBezTo>
                <a:cubicBezTo>
                  <a:pt x="641167" y="1491530"/>
                  <a:pt x="626383" y="1500506"/>
                  <a:pt x="603942" y="1500506"/>
                </a:cubicBezTo>
                <a:lnTo>
                  <a:pt x="556288" y="1500506"/>
                </a:lnTo>
                <a:close/>
                <a:moveTo>
                  <a:pt x="597870" y="1441368"/>
                </a:moveTo>
                <a:cubicBezTo>
                  <a:pt x="607506" y="1441368"/>
                  <a:pt x="613578" y="1438200"/>
                  <a:pt x="613578" y="1430544"/>
                </a:cubicBezTo>
                <a:cubicBezTo>
                  <a:pt x="613578" y="1422887"/>
                  <a:pt x="608430" y="1420247"/>
                  <a:pt x="599190" y="1420247"/>
                </a:cubicBezTo>
                <a:lnTo>
                  <a:pt x="577673" y="1420247"/>
                </a:lnTo>
                <a:lnTo>
                  <a:pt x="577673" y="1441368"/>
                </a:lnTo>
                <a:close/>
                <a:moveTo>
                  <a:pt x="603678" y="1480970"/>
                </a:moveTo>
                <a:cubicBezTo>
                  <a:pt x="613314" y="1480970"/>
                  <a:pt x="619123" y="1477537"/>
                  <a:pt x="619123" y="1469881"/>
                </a:cubicBezTo>
                <a:cubicBezTo>
                  <a:pt x="619123" y="1462225"/>
                  <a:pt x="614106" y="1459189"/>
                  <a:pt x="602886" y="1459189"/>
                </a:cubicBezTo>
                <a:lnTo>
                  <a:pt x="577673" y="1459189"/>
                </a:lnTo>
                <a:lnTo>
                  <a:pt x="577673" y="1480970"/>
                </a:lnTo>
                <a:close/>
                <a:moveTo>
                  <a:pt x="650276" y="1450872"/>
                </a:moveTo>
                <a:cubicBezTo>
                  <a:pt x="649756" y="1422953"/>
                  <a:pt x="671966" y="1399905"/>
                  <a:pt x="699883" y="1399377"/>
                </a:cubicBezTo>
                <a:cubicBezTo>
                  <a:pt x="700640" y="1399364"/>
                  <a:pt x="701398" y="1399364"/>
                  <a:pt x="702154" y="1399390"/>
                </a:cubicBezTo>
                <a:cubicBezTo>
                  <a:pt x="716714" y="1398941"/>
                  <a:pt x="730748" y="1404868"/>
                  <a:pt x="740568" y="1415627"/>
                </a:cubicBezTo>
                <a:lnTo>
                  <a:pt x="727367" y="1430675"/>
                </a:lnTo>
                <a:cubicBezTo>
                  <a:pt x="720767" y="1423547"/>
                  <a:pt x="711472" y="1419521"/>
                  <a:pt x="701758" y="1419587"/>
                </a:cubicBezTo>
                <a:cubicBezTo>
                  <a:pt x="684515" y="1420709"/>
                  <a:pt x="671448" y="1435599"/>
                  <a:pt x="672570" y="1452839"/>
                </a:cubicBezTo>
                <a:cubicBezTo>
                  <a:pt x="673589" y="1468521"/>
                  <a:pt x="686080" y="1481009"/>
                  <a:pt x="701758" y="1482026"/>
                </a:cubicBezTo>
                <a:cubicBezTo>
                  <a:pt x="711796" y="1482012"/>
                  <a:pt x="721369" y="1477801"/>
                  <a:pt x="728159" y="1470409"/>
                </a:cubicBezTo>
                <a:lnTo>
                  <a:pt x="741360" y="1485326"/>
                </a:lnTo>
                <a:cubicBezTo>
                  <a:pt x="721674" y="1506843"/>
                  <a:pt x="688274" y="1508321"/>
                  <a:pt x="666759" y="1488639"/>
                </a:cubicBezTo>
                <a:cubicBezTo>
                  <a:pt x="656134" y="1478910"/>
                  <a:pt x="649941" y="1465274"/>
                  <a:pt x="649616" y="1450872"/>
                </a:cubicBezTo>
                <a:moveTo>
                  <a:pt x="755352" y="1401106"/>
                </a:moveTo>
                <a:lnTo>
                  <a:pt x="777133" y="1401106"/>
                </a:lnTo>
                <a:lnTo>
                  <a:pt x="777133" y="1444536"/>
                </a:lnTo>
                <a:lnTo>
                  <a:pt x="817527" y="1401106"/>
                </a:lnTo>
                <a:lnTo>
                  <a:pt x="843928" y="1401106"/>
                </a:lnTo>
                <a:lnTo>
                  <a:pt x="803402" y="1443348"/>
                </a:lnTo>
                <a:lnTo>
                  <a:pt x="845776" y="1500506"/>
                </a:lnTo>
                <a:lnTo>
                  <a:pt x="819507" y="1500506"/>
                </a:lnTo>
                <a:lnTo>
                  <a:pt x="788618" y="1458265"/>
                </a:lnTo>
                <a:lnTo>
                  <a:pt x="777133" y="1470145"/>
                </a:lnTo>
                <a:lnTo>
                  <a:pt x="777133" y="1500506"/>
                </a:lnTo>
                <a:lnTo>
                  <a:pt x="755352" y="1500506"/>
                </a:lnTo>
                <a:lnTo>
                  <a:pt x="755352" y="1401106"/>
                </a:lnTo>
                <a:close/>
                <a:moveTo>
                  <a:pt x="888810" y="1400446"/>
                </a:moveTo>
                <a:lnTo>
                  <a:pt x="909139" y="1400446"/>
                </a:lnTo>
                <a:lnTo>
                  <a:pt x="951644" y="1500506"/>
                </a:lnTo>
                <a:lnTo>
                  <a:pt x="928807" y="1500506"/>
                </a:lnTo>
                <a:lnTo>
                  <a:pt x="919699" y="1478197"/>
                </a:lnTo>
                <a:lnTo>
                  <a:pt x="877721" y="1478197"/>
                </a:lnTo>
                <a:lnTo>
                  <a:pt x="868613" y="1500506"/>
                </a:lnTo>
                <a:lnTo>
                  <a:pt x="846304" y="1500506"/>
                </a:lnTo>
                <a:close/>
                <a:moveTo>
                  <a:pt x="911911" y="1458925"/>
                </a:moveTo>
                <a:lnTo>
                  <a:pt x="898710" y="1426715"/>
                </a:lnTo>
                <a:lnTo>
                  <a:pt x="885510" y="1458925"/>
                </a:lnTo>
                <a:close/>
                <a:moveTo>
                  <a:pt x="1041408" y="1500506"/>
                </a:moveTo>
                <a:lnTo>
                  <a:pt x="1019627" y="1500506"/>
                </a:lnTo>
                <a:lnTo>
                  <a:pt x="1019627" y="1468693"/>
                </a:lnTo>
                <a:lnTo>
                  <a:pt x="1002467" y="1468693"/>
                </a:lnTo>
                <a:lnTo>
                  <a:pt x="981082" y="1500506"/>
                </a:lnTo>
                <a:lnTo>
                  <a:pt x="955605" y="1500506"/>
                </a:lnTo>
                <a:lnTo>
                  <a:pt x="979894" y="1465129"/>
                </a:lnTo>
                <a:cubicBezTo>
                  <a:pt x="966508" y="1460733"/>
                  <a:pt x="957743" y="1447902"/>
                  <a:pt x="958509" y="1433844"/>
                </a:cubicBezTo>
                <a:cubicBezTo>
                  <a:pt x="958509" y="1413383"/>
                  <a:pt x="972765" y="1401106"/>
                  <a:pt x="995998" y="1401106"/>
                </a:cubicBezTo>
                <a:lnTo>
                  <a:pt x="1041408" y="1401106"/>
                </a:lnTo>
                <a:close/>
                <a:moveTo>
                  <a:pt x="1019627" y="1450080"/>
                </a:moveTo>
                <a:lnTo>
                  <a:pt x="1019627" y="1421567"/>
                </a:lnTo>
                <a:lnTo>
                  <a:pt x="997846" y="1421567"/>
                </a:lnTo>
                <a:cubicBezTo>
                  <a:pt x="987154" y="1421567"/>
                  <a:pt x="980686" y="1426319"/>
                  <a:pt x="980686" y="1436088"/>
                </a:cubicBezTo>
                <a:cubicBezTo>
                  <a:pt x="980686" y="1445856"/>
                  <a:pt x="986758" y="1450080"/>
                  <a:pt x="997450" y="1450080"/>
                </a:cubicBezTo>
                <a:close/>
                <a:moveTo>
                  <a:pt x="1095662" y="1450872"/>
                </a:moveTo>
                <a:cubicBezTo>
                  <a:pt x="1094857" y="1421726"/>
                  <a:pt x="1117839" y="1397436"/>
                  <a:pt x="1146986" y="1396644"/>
                </a:cubicBezTo>
                <a:cubicBezTo>
                  <a:pt x="1176146" y="1395839"/>
                  <a:pt x="1200422" y="1418821"/>
                  <a:pt x="1201227" y="1447968"/>
                </a:cubicBezTo>
                <a:cubicBezTo>
                  <a:pt x="1202032" y="1477115"/>
                  <a:pt x="1179050" y="1501404"/>
                  <a:pt x="1149890" y="1502196"/>
                </a:cubicBezTo>
                <a:cubicBezTo>
                  <a:pt x="1149415" y="1502209"/>
                  <a:pt x="1148940" y="1502222"/>
                  <a:pt x="1148465" y="1502222"/>
                </a:cubicBezTo>
                <a:cubicBezTo>
                  <a:pt x="1120347" y="1503239"/>
                  <a:pt x="1096718" y="1481273"/>
                  <a:pt x="1095689" y="1453156"/>
                </a:cubicBezTo>
                <a:cubicBezTo>
                  <a:pt x="1095662" y="1452390"/>
                  <a:pt x="1095662" y="1451638"/>
                  <a:pt x="1095662" y="1450872"/>
                </a:cubicBezTo>
                <a:moveTo>
                  <a:pt x="1178430" y="1450872"/>
                </a:moveTo>
                <a:cubicBezTo>
                  <a:pt x="1179011" y="1434187"/>
                  <a:pt x="1165955" y="1420194"/>
                  <a:pt x="1149270" y="1419600"/>
                </a:cubicBezTo>
                <a:cubicBezTo>
                  <a:pt x="1148966" y="1419600"/>
                  <a:pt x="1148649" y="1419587"/>
                  <a:pt x="1148333" y="1419587"/>
                </a:cubicBezTo>
                <a:cubicBezTo>
                  <a:pt x="1131858" y="1419574"/>
                  <a:pt x="1118486" y="1432906"/>
                  <a:pt x="1118460" y="1449381"/>
                </a:cubicBezTo>
                <a:cubicBezTo>
                  <a:pt x="1118460" y="1449882"/>
                  <a:pt x="1118473" y="1450371"/>
                  <a:pt x="1118499" y="1450872"/>
                </a:cubicBezTo>
                <a:cubicBezTo>
                  <a:pt x="1117918" y="1467478"/>
                  <a:pt x="1130908" y="1481418"/>
                  <a:pt x="1147527" y="1482012"/>
                </a:cubicBezTo>
                <a:cubicBezTo>
                  <a:pt x="1147884" y="1482026"/>
                  <a:pt x="1148240" y="1482026"/>
                  <a:pt x="1148597" y="1482026"/>
                </a:cubicBezTo>
                <a:cubicBezTo>
                  <a:pt x="1165005" y="1482118"/>
                  <a:pt x="1178377" y="1468891"/>
                  <a:pt x="1178469" y="1452496"/>
                </a:cubicBezTo>
                <a:cubicBezTo>
                  <a:pt x="1178469" y="1451955"/>
                  <a:pt x="1178456" y="1451413"/>
                  <a:pt x="1178430" y="1450872"/>
                </a:cubicBezTo>
                <a:moveTo>
                  <a:pt x="1238096" y="1438200"/>
                </a:moveTo>
                <a:lnTo>
                  <a:pt x="1264497" y="1438200"/>
                </a:lnTo>
                <a:cubicBezTo>
                  <a:pt x="1286938" y="1438200"/>
                  <a:pt x="1299347" y="1450344"/>
                  <a:pt x="1299347" y="1469089"/>
                </a:cubicBezTo>
                <a:cubicBezTo>
                  <a:pt x="1299347" y="1487834"/>
                  <a:pt x="1285354" y="1500506"/>
                  <a:pt x="1262385" y="1500506"/>
                </a:cubicBezTo>
                <a:lnTo>
                  <a:pt x="1216315" y="1500506"/>
                </a:lnTo>
                <a:lnTo>
                  <a:pt x="1216315" y="1401106"/>
                </a:lnTo>
                <a:lnTo>
                  <a:pt x="1292615" y="1401106"/>
                </a:lnTo>
                <a:lnTo>
                  <a:pt x="1292615" y="1420775"/>
                </a:lnTo>
                <a:lnTo>
                  <a:pt x="1238228" y="1420775"/>
                </a:lnTo>
                <a:close/>
                <a:moveTo>
                  <a:pt x="1238096" y="1456416"/>
                </a:moveTo>
                <a:lnTo>
                  <a:pt x="1238096" y="1480838"/>
                </a:lnTo>
                <a:lnTo>
                  <a:pt x="1262253" y="1480838"/>
                </a:lnTo>
                <a:cubicBezTo>
                  <a:pt x="1272418" y="1480838"/>
                  <a:pt x="1277434" y="1476877"/>
                  <a:pt x="1277434" y="1467637"/>
                </a:cubicBezTo>
                <a:cubicBezTo>
                  <a:pt x="1277434" y="1458397"/>
                  <a:pt x="1272418" y="1455889"/>
                  <a:pt x="1262121" y="1455889"/>
                </a:cubicBezTo>
                <a:close/>
                <a:moveTo>
                  <a:pt x="1397295" y="1401106"/>
                </a:moveTo>
                <a:lnTo>
                  <a:pt x="1397295" y="1500506"/>
                </a:lnTo>
                <a:lnTo>
                  <a:pt x="1375382" y="1500506"/>
                </a:lnTo>
                <a:lnTo>
                  <a:pt x="1375382" y="1421303"/>
                </a:lnTo>
                <a:lnTo>
                  <a:pt x="1346473" y="1421303"/>
                </a:lnTo>
                <a:lnTo>
                  <a:pt x="1346473" y="1428827"/>
                </a:lnTo>
                <a:cubicBezTo>
                  <a:pt x="1346473" y="1487306"/>
                  <a:pt x="1336968" y="1502222"/>
                  <a:pt x="1314263" y="1502222"/>
                </a:cubicBezTo>
                <a:cubicBezTo>
                  <a:pt x="1310396" y="1502222"/>
                  <a:pt x="1306541" y="1501787"/>
                  <a:pt x="1302779" y="1500902"/>
                </a:cubicBezTo>
                <a:lnTo>
                  <a:pt x="1304231" y="1482950"/>
                </a:lnTo>
                <a:lnTo>
                  <a:pt x="1307531" y="1482950"/>
                </a:lnTo>
                <a:cubicBezTo>
                  <a:pt x="1319412" y="1482950"/>
                  <a:pt x="1326012" y="1475425"/>
                  <a:pt x="1326012" y="1421831"/>
                </a:cubicBezTo>
                <a:lnTo>
                  <a:pt x="1326012" y="1401238"/>
                </a:lnTo>
                <a:close/>
                <a:moveTo>
                  <a:pt x="1451021" y="1400446"/>
                </a:moveTo>
                <a:lnTo>
                  <a:pt x="1471350" y="1400446"/>
                </a:lnTo>
                <a:lnTo>
                  <a:pt x="1513856" y="1500506"/>
                </a:lnTo>
                <a:lnTo>
                  <a:pt x="1491679" y="1500506"/>
                </a:lnTo>
                <a:lnTo>
                  <a:pt x="1482570" y="1478197"/>
                </a:lnTo>
                <a:lnTo>
                  <a:pt x="1440593" y="1478197"/>
                </a:lnTo>
                <a:lnTo>
                  <a:pt x="1431484" y="1500506"/>
                </a:lnTo>
                <a:lnTo>
                  <a:pt x="1408515" y="1500506"/>
                </a:lnTo>
                <a:close/>
                <a:moveTo>
                  <a:pt x="1474122" y="1458925"/>
                </a:moveTo>
                <a:lnTo>
                  <a:pt x="1460922" y="1426715"/>
                </a:lnTo>
                <a:lnTo>
                  <a:pt x="1447721" y="1458925"/>
                </a:lnTo>
                <a:close/>
                <a:moveTo>
                  <a:pt x="1520588" y="1450872"/>
                </a:moveTo>
                <a:cubicBezTo>
                  <a:pt x="1520073" y="1422953"/>
                  <a:pt x="1542276" y="1399905"/>
                  <a:pt x="1570196" y="1399377"/>
                </a:cubicBezTo>
                <a:cubicBezTo>
                  <a:pt x="1570948" y="1399364"/>
                  <a:pt x="1571714" y="1399364"/>
                  <a:pt x="1572466" y="1399390"/>
                </a:cubicBezTo>
                <a:cubicBezTo>
                  <a:pt x="1587026" y="1398941"/>
                  <a:pt x="1601059" y="1404868"/>
                  <a:pt x="1610880" y="1415627"/>
                </a:cubicBezTo>
                <a:lnTo>
                  <a:pt x="1597679" y="1430675"/>
                </a:lnTo>
                <a:cubicBezTo>
                  <a:pt x="1591079" y="1423547"/>
                  <a:pt x="1581786" y="1419521"/>
                  <a:pt x="1572070" y="1419587"/>
                </a:cubicBezTo>
                <a:cubicBezTo>
                  <a:pt x="1554830" y="1420709"/>
                  <a:pt x="1541762" y="1435599"/>
                  <a:pt x="1542884" y="1452839"/>
                </a:cubicBezTo>
                <a:cubicBezTo>
                  <a:pt x="1543900" y="1468521"/>
                  <a:pt x="1556388" y="1481009"/>
                  <a:pt x="1572070" y="1482026"/>
                </a:cubicBezTo>
                <a:cubicBezTo>
                  <a:pt x="1582103" y="1482012"/>
                  <a:pt x="1591686" y="1477801"/>
                  <a:pt x="1598471" y="1470409"/>
                </a:cubicBezTo>
                <a:lnTo>
                  <a:pt x="1611672" y="1485326"/>
                </a:lnTo>
                <a:cubicBezTo>
                  <a:pt x="1591990" y="1506843"/>
                  <a:pt x="1558592" y="1508321"/>
                  <a:pt x="1537075" y="1488639"/>
                </a:cubicBezTo>
                <a:cubicBezTo>
                  <a:pt x="1526449" y="1478910"/>
                  <a:pt x="1520258" y="1465274"/>
                  <a:pt x="1519928" y="1450872"/>
                </a:cubicBezTo>
                <a:moveTo>
                  <a:pt x="1648765" y="1421303"/>
                </a:moveTo>
                <a:lnTo>
                  <a:pt x="1618536" y="1421303"/>
                </a:lnTo>
                <a:lnTo>
                  <a:pt x="1618536" y="1401106"/>
                </a:lnTo>
                <a:lnTo>
                  <a:pt x="1700908" y="1401106"/>
                </a:lnTo>
                <a:lnTo>
                  <a:pt x="1700908" y="1421303"/>
                </a:lnTo>
                <a:lnTo>
                  <a:pt x="1670678" y="1421303"/>
                </a:lnTo>
                <a:lnTo>
                  <a:pt x="1670678" y="1500506"/>
                </a:lnTo>
                <a:lnTo>
                  <a:pt x="1648765" y="1500506"/>
                </a:lnTo>
                <a:lnTo>
                  <a:pt x="1648765" y="1421303"/>
                </a:lnTo>
                <a:close/>
                <a:moveTo>
                  <a:pt x="1713448" y="1401106"/>
                </a:moveTo>
                <a:lnTo>
                  <a:pt x="1735361" y="1401106"/>
                </a:lnTo>
                <a:lnTo>
                  <a:pt x="1735361" y="1434900"/>
                </a:lnTo>
                <a:lnTo>
                  <a:pt x="1756482" y="1434900"/>
                </a:lnTo>
                <a:cubicBezTo>
                  <a:pt x="1779583" y="1434900"/>
                  <a:pt x="1792915" y="1448100"/>
                  <a:pt x="1792915" y="1467109"/>
                </a:cubicBezTo>
                <a:cubicBezTo>
                  <a:pt x="1792915" y="1486118"/>
                  <a:pt x="1778395" y="1500506"/>
                  <a:pt x="1755030" y="1500506"/>
                </a:cubicBezTo>
                <a:lnTo>
                  <a:pt x="1713448" y="1500506"/>
                </a:lnTo>
                <a:close/>
                <a:moveTo>
                  <a:pt x="1735361" y="1453908"/>
                </a:moveTo>
                <a:lnTo>
                  <a:pt x="1735361" y="1481102"/>
                </a:lnTo>
                <a:lnTo>
                  <a:pt x="1754766" y="1481102"/>
                </a:lnTo>
                <a:cubicBezTo>
                  <a:pt x="1765590" y="1481102"/>
                  <a:pt x="1771134" y="1476349"/>
                  <a:pt x="1771134" y="1467241"/>
                </a:cubicBezTo>
                <a:cubicBezTo>
                  <a:pt x="1771134" y="1458133"/>
                  <a:pt x="1765590" y="1454040"/>
                  <a:pt x="1754634" y="1454040"/>
                </a:cubicBezTo>
                <a:close/>
                <a:moveTo>
                  <a:pt x="1865" y="0"/>
                </a:moveTo>
                <a:lnTo>
                  <a:pt x="922735" y="0"/>
                </a:lnTo>
                <a:lnTo>
                  <a:pt x="922735" y="75903"/>
                </a:lnTo>
                <a:lnTo>
                  <a:pt x="1865" y="75903"/>
                </a:lnTo>
                <a:close/>
                <a:moveTo>
                  <a:pt x="1865" y="151674"/>
                </a:moveTo>
                <a:lnTo>
                  <a:pt x="922735" y="151674"/>
                </a:lnTo>
                <a:lnTo>
                  <a:pt x="922735" y="227577"/>
                </a:lnTo>
                <a:lnTo>
                  <a:pt x="1865" y="227577"/>
                </a:lnTo>
                <a:close/>
                <a:moveTo>
                  <a:pt x="1355581" y="343874"/>
                </a:moveTo>
                <a:lnTo>
                  <a:pt x="1044312" y="343874"/>
                </a:lnTo>
                <a:cubicBezTo>
                  <a:pt x="1011390" y="343947"/>
                  <a:pt x="984712" y="370619"/>
                  <a:pt x="984646" y="403541"/>
                </a:cubicBezTo>
                <a:lnTo>
                  <a:pt x="984646" y="764972"/>
                </a:lnTo>
                <a:cubicBezTo>
                  <a:pt x="984712" y="797894"/>
                  <a:pt x="1011390" y="824572"/>
                  <a:pt x="1044312" y="824638"/>
                </a:cubicBezTo>
                <a:lnTo>
                  <a:pt x="1355581" y="824638"/>
                </a:lnTo>
                <a:cubicBezTo>
                  <a:pt x="1388530" y="824572"/>
                  <a:pt x="1415234" y="797920"/>
                  <a:pt x="1415380" y="764972"/>
                </a:cubicBezTo>
                <a:lnTo>
                  <a:pt x="1415380" y="403541"/>
                </a:lnTo>
                <a:cubicBezTo>
                  <a:pt x="1415234" y="370596"/>
                  <a:pt x="1388530" y="343947"/>
                  <a:pt x="1355581" y="343874"/>
                </a:cubicBezTo>
                <a:moveTo>
                  <a:pt x="1298951" y="708341"/>
                </a:moveTo>
                <a:lnTo>
                  <a:pt x="1100943" y="708341"/>
                </a:lnTo>
                <a:lnTo>
                  <a:pt x="1100943" y="460039"/>
                </a:lnTo>
                <a:lnTo>
                  <a:pt x="1298951" y="460039"/>
                </a:lnTo>
                <a:close/>
                <a:moveTo>
                  <a:pt x="1852714" y="343874"/>
                </a:moveTo>
                <a:lnTo>
                  <a:pt x="1541313" y="343874"/>
                </a:lnTo>
                <a:cubicBezTo>
                  <a:pt x="1508391" y="343947"/>
                  <a:pt x="1481712" y="370619"/>
                  <a:pt x="1481646" y="403541"/>
                </a:cubicBezTo>
                <a:lnTo>
                  <a:pt x="1481646" y="764972"/>
                </a:lnTo>
                <a:cubicBezTo>
                  <a:pt x="1481712" y="797894"/>
                  <a:pt x="1508391" y="824572"/>
                  <a:pt x="1541313" y="824638"/>
                </a:cubicBezTo>
                <a:lnTo>
                  <a:pt x="1852714" y="824638"/>
                </a:lnTo>
                <a:cubicBezTo>
                  <a:pt x="1885583" y="824493"/>
                  <a:pt x="1912182" y="797841"/>
                  <a:pt x="1912248" y="764972"/>
                </a:cubicBezTo>
                <a:lnTo>
                  <a:pt x="1912248" y="403541"/>
                </a:lnTo>
                <a:cubicBezTo>
                  <a:pt x="1912182" y="370669"/>
                  <a:pt x="1885583" y="344019"/>
                  <a:pt x="1852714" y="343874"/>
                </a:cubicBezTo>
                <a:moveTo>
                  <a:pt x="1795952" y="708341"/>
                </a:moveTo>
                <a:lnTo>
                  <a:pt x="1597943" y="708341"/>
                </a:lnTo>
                <a:lnTo>
                  <a:pt x="1597943" y="460039"/>
                </a:lnTo>
                <a:lnTo>
                  <a:pt x="1795952" y="460039"/>
                </a:lnTo>
                <a:close/>
              </a:path>
            </a:pathLst>
          </a:custGeom>
          <a:solidFill>
            <a:srgbClr val="000000"/>
          </a:solidFill>
          <a:ln w="13160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7423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94400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мастерской осуществляют                                                                                                                          пошив изделий: комплекты постельного белья, спортивные костюмы, термоодеяла, комплекты мужского белья. Занятия в мастерской дают возможность обучающимся познакомиться с шитьем как культурной ценностью. Это способствует формированию и закреплению практических трудовых навыков, развитию усидчивости, аккуратности, художественного вкуса. Шитье помогает воспитывать экологическую  сознательность у обучающих.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Дмитров. 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ул. Инженерная д.2а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https://dmitrovt.ru/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</a:rPr>
              <a:t>+7 </a:t>
            </a:r>
            <a:r>
              <a:rPr lang="ru-RU" sz="1600" dirty="0">
                <a:solidFill>
                  <a:srgbClr val="843C0C"/>
                </a:solidFill>
              </a:rPr>
              <a:t>(495)993-93-25</a:t>
            </a:r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en-US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mo_dmittechn@mosreg.ru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89500" y="1387000"/>
            <a:ext cx="7302500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"Волшебный стежок"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912422" y="4949769"/>
            <a:ext cx="315176" cy="315176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35" y="5597886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90012" y="531872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57" y="5866143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7" name="Рисунок 6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3B5802C-AE8B-4A4A-C9E1-A442EA1601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0" name="Рисунок 9" descr="Log1_1_2">
            <a:extLst>
              <a:ext uri="{FF2B5EF4-FFF2-40B4-BE49-F238E27FC236}">
                <a16:creationId xmlns:a16="http://schemas.microsoft.com/office/drawing/2014/main" id="{E0F55C4A-17BA-A2D6-D765-C638C1C3E3E4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32B5862-41B6-5881-D73B-9948C9F86B3C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E64F1A29-E1D4-40DA-AAC8-820C9425A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441" y="2521233"/>
            <a:ext cx="2968618" cy="2938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268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/>
                <a:ea typeface="Yu Gothic UI Light"/>
                <a:cs typeface="Calibri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/>
            </a:endParaRP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Занятия  по декоративно – прикладному творчеству широко и многосторонне раскрывают художественный образ вещи, слова, основы художественного изображения, связь художественной культуры с общечеловеческими ценностями. Одновременно осуществляется развитие творческого опыта обучающихся  в процессе собственной творческой активности.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Сергиево-Посадский городской округ, город Хотьково, улица Станционная 1-я, дом 1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https://xn--h1adoai.xn--p1ai/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(</a:t>
            </a:r>
            <a:r>
              <a:rPr lang="ru-RU" sz="1600" dirty="0">
                <a:solidFill>
                  <a:srgbClr val="843C0C"/>
                </a:solidFill>
              </a:rPr>
              <a:t>496) 549-25-30</a:t>
            </a:r>
            <a:endParaRPr lang="ru-RU" sz="1600" dirty="0">
              <a:solidFill>
                <a:srgbClr val="843C0C"/>
              </a:solidFill>
              <a:ea typeface="Calibri"/>
              <a:cs typeface="Calibri"/>
            </a:endParaRPr>
          </a:p>
          <a:p>
            <a:r>
              <a:rPr lang="ru-RU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mo_spset@mosreg.ru</a:t>
            </a:r>
            <a:r>
              <a:rPr lang="ru-RU" sz="1600" dirty="0"/>
              <a:t>   </a:t>
            </a:r>
            <a:endParaRPr lang="ru-RU" sz="1600" dirty="0">
              <a:ea typeface="Calibri"/>
              <a:cs typeface="Calibri"/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1077218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Творческое пространство «Арт-лаборатория»</a:t>
            </a:r>
            <a:endParaRPr lang="ru-RU" sz="3200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438797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67" y="5576774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53425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22" y="582626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7" name="Рисунок 6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5757672-C469-CB84-1D9B-1A1975C35B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0" name="Рисунок 9" descr="Log1_1_2">
            <a:extLst>
              <a:ext uri="{FF2B5EF4-FFF2-40B4-BE49-F238E27FC236}">
                <a16:creationId xmlns:a16="http://schemas.microsoft.com/office/drawing/2014/main" id="{E095B2E7-C5A5-1946-0FC2-2A5C879DF8E4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74B55C-400C-06EF-7E55-E354A5A94162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F50369-92A1-4BA7-8527-856F91EDD2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584" y="2555659"/>
            <a:ext cx="3084932" cy="308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29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Получение навыков в различных ремеслах, изготовление декоративно-прикладной продукции и швейной продукции. Центр берет на себя обязательство частичного трудоустройства молодых инвалидов.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область.г. Сергиев- Посад,  пр. Красной Армии, д. 94/2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https://optimist-sp.ru/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(</a:t>
            </a:r>
            <a:r>
              <a:rPr lang="ru-RU" sz="1600" dirty="0">
                <a:solidFill>
                  <a:srgbClr val="843C0C"/>
                </a:solidFill>
              </a:rPr>
              <a:t>496)540-46-07</a:t>
            </a:r>
          </a:p>
          <a:p>
            <a:r>
              <a:rPr lang="ru-RU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kcsor.optimist@mosreg.ru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endParaRPr lang="ru-RU" sz="1600" dirty="0">
              <a:solidFill>
                <a:srgbClr val="843C0C"/>
              </a:solidFill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889500" y="1246233"/>
            <a:ext cx="73025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 "Комплексный центр социального обслуживания и реабилитации «Сергиево - Посадский»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386727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599" y="4607113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43773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22" y="486106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" name="Рисунок 11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415580F-D4E7-48CE-A0F6-E35921B2FAD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3" name="Рисунок 12" descr="Log1_1_2">
            <a:extLst>
              <a:ext uri="{FF2B5EF4-FFF2-40B4-BE49-F238E27FC236}">
                <a16:creationId xmlns:a16="http://schemas.microsoft.com/office/drawing/2014/main" id="{0609C194-5AEC-4219-AEB1-4A8C9F539943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5FDEE2B-26A8-49D1-A271-A0719614715B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D9FC34-AF9E-4F8E-8728-B3C076723F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598" y="3540580"/>
            <a:ext cx="5470303" cy="113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052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Обучающиеся имеют возможность освоить  навыки  швейного мастерства.  Мастерская способствует развитию способности обучающихся к самостоятельному усвоению новых знаний и умений, включая организацию этого процесса, умению ставить  цели, искать и использовать необходимые средства и способы их достижения, контролировать и оценивать процесс и результаты деятельности, т.е. активному присвоению нового социального опыта.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обл., г. Сергиев Посад, ул. Вознесенская ул., 55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yandex.ru/profile/229805897400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(</a:t>
            </a:r>
            <a:r>
              <a:rPr lang="ru-RU" sz="1600" dirty="0">
                <a:solidFill>
                  <a:srgbClr val="843C0C"/>
                </a:solidFill>
              </a:rPr>
              <a:t>905) 551-92-12</a:t>
            </a:r>
          </a:p>
          <a:p>
            <a:r>
              <a:rPr lang="ru-RU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ano.preodolenie@mail.ru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Инклюзивная мастерская  "Преодоление"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493407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5643749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9881" y="5414461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9091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" name="Рисунок 11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1312BE4-510A-4CCC-BB22-8DAC87876D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3" name="Рисунок 12" descr="Log1_1_2">
            <a:extLst>
              <a:ext uri="{FF2B5EF4-FFF2-40B4-BE49-F238E27FC236}">
                <a16:creationId xmlns:a16="http://schemas.microsoft.com/office/drawing/2014/main" id="{015A0918-A9FE-4BA9-ABF8-514CFD8AF70F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8678A15-334D-4F5A-9C7F-C231DDA0E515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F76B5A21-77BE-4C29-8A0E-ABE82E889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22" y="2917524"/>
            <a:ext cx="9804238" cy="219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9638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224909" y="91774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Отличительными  особенностями мастерской  «Гламур"» является то, что  используются  разделы: фелтинг, техника изготовления игрушек из капрона и носков и ваты. Доступ к интернет - ресурсам дает большие возможности заниматься прикладным творчеством. Обучающихся  всегда привлекает все новое, необычное в исполнении, поэтому интернет с его множеством идей – это просто находка.  В  мастерской  учащиеся знакомятся с выполнением простых поделок, но потом появляется интерес и желание выполнить более сложную работу.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Егорьевск, проспект Ленина д.3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https://xn----ctbchbcvnduig0aqru4a2j.xn--p1ai/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(</a:t>
            </a:r>
            <a:r>
              <a:rPr lang="ru-RU" sz="1600" dirty="0">
                <a:solidFill>
                  <a:srgbClr val="843C0C"/>
                </a:solidFill>
              </a:rPr>
              <a:t>496) 403-2214</a:t>
            </a:r>
          </a:p>
          <a:p>
            <a:r>
              <a:rPr lang="ru-RU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mo_gapouegor@mosreg.ru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endParaRPr lang="ru-RU" sz="1600" dirty="0">
              <a:solidFill>
                <a:srgbClr val="843C0C"/>
              </a:solidFill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Инклюзивная мастерская "Гламур"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40081" y="5146846"/>
            <a:ext cx="320181" cy="320181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035" y="6058088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1130130" y="5638732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227" y="639363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" name="Рисунок 11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1EA82EE-4DCC-45D0-A9FD-F371E621C2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3" name="Рисунок 12" descr="Log1_1_2">
            <a:extLst>
              <a:ext uri="{FF2B5EF4-FFF2-40B4-BE49-F238E27FC236}">
                <a16:creationId xmlns:a16="http://schemas.microsoft.com/office/drawing/2014/main" id="{13865CDB-0ECC-4AEF-9F34-BABD076B918E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F3ACC3F-6412-4BB3-89C0-AD6AFF4C2520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4025A4AA-495D-4DBE-9999-EBCD7A88D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789" y="1676410"/>
            <a:ext cx="3138724" cy="443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6763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Занятия проводятся для обучающихся по профессии «Мастер по ремонту и обслуживанию автомобилей»  в общей мастерской на выделенных местах для слабослышащих. Происходит углубленное знакомство с устройством и ремонтом автомобиля.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</a:t>
            </a:r>
            <a:r>
              <a:rPr lang="ru-RU" sz="1600" dirty="0" err="1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г. Химки, Березовая аллея, д.1</a:t>
            </a:r>
          </a:p>
          <a:p>
            <a:r>
              <a:rPr lang="ru-RU" sz="1600" dirty="0">
                <a:solidFill>
                  <a:srgbClr val="672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en-US" sz="1600" dirty="0">
                <a:solidFill>
                  <a:srgbClr val="672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://klincollege.ru/sveden/dostupnia-sreda-poo/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(</a:t>
            </a:r>
            <a:r>
              <a:rPr lang="ru-RU" sz="1600" dirty="0">
                <a:solidFill>
                  <a:srgbClr val="843C0C"/>
                </a:solidFill>
              </a:rPr>
              <a:t>916</a:t>
            </a:r>
            <a:r>
              <a:rPr lang="en-US" sz="1600" dirty="0">
                <a:solidFill>
                  <a:srgbClr val="843C0C"/>
                </a:solidFill>
              </a:rPr>
              <a:t>) </a:t>
            </a:r>
            <a:r>
              <a:rPr lang="ru-RU" sz="1600" dirty="0">
                <a:solidFill>
                  <a:srgbClr val="843C0C"/>
                </a:solidFill>
              </a:rPr>
              <a:t>845-50-41</a:t>
            </a:r>
          </a:p>
          <a:p>
            <a:r>
              <a:rPr lang="ru-RU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vik-ka.77@yandex.ru</a:t>
            </a:r>
            <a:r>
              <a:rPr lang="ru-RU" sz="1600" dirty="0">
                <a:solidFill>
                  <a:srgbClr val="843C0C"/>
                </a:solidFill>
              </a:rPr>
              <a:t>  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endParaRPr lang="ru-RU" sz="1600" dirty="0">
              <a:solidFill>
                <a:srgbClr val="843C0C"/>
              </a:solidFill>
            </a:endParaRP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«Автолекарь»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0099" y="40086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49615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7719" y="45297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2487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" name="Рисунок 11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DAEC74F-C8FF-47AF-8FFC-DD79B671BEC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3" name="Рисунок 12" descr="Log1_1_2">
            <a:extLst>
              <a:ext uri="{FF2B5EF4-FFF2-40B4-BE49-F238E27FC236}">
                <a16:creationId xmlns:a16="http://schemas.microsoft.com/office/drawing/2014/main" id="{1BFEE0D8-2AEB-4F9A-8A70-DEA39AB3B448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0D93F70F-D33C-425B-9D66-562B0D518B94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F1AC491-A4CE-4F27-ACCD-1B4439CC3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9405" y="2245956"/>
            <a:ext cx="2873492" cy="250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8791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Ведется  обучение студентов проводить творческие занятия с детьми с ОВЗ (рисование, лепка, аппликация и т.п.) Проводятся  творческие мастер-классы прикладной направленности по запросам организаций, работающих с детьми с ОВЗ и инвалидностью.</a:t>
            </a: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Коломна, ул. Зеленая, д. 30</a:t>
            </a:r>
          </a:p>
          <a:p>
            <a:r>
              <a:rPr lang="ru-RU" sz="1600" dirty="0">
                <a:solidFill>
                  <a:srgbClr val="672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https://vk.com/shvsigcgy2024</a:t>
            </a:r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(</a:t>
            </a:r>
            <a:r>
              <a:rPr lang="ru-RU" sz="1600" dirty="0">
                <a:solidFill>
                  <a:srgbClr val="843C0C"/>
                </a:solidFill>
              </a:rPr>
              <a:t>917</a:t>
            </a:r>
            <a:r>
              <a:rPr lang="en-US" sz="1600" dirty="0">
                <a:solidFill>
                  <a:srgbClr val="843C0C"/>
                </a:solidFill>
              </a:rPr>
              <a:t>) </a:t>
            </a:r>
            <a:r>
              <a:rPr lang="ru-RU" sz="1600" dirty="0">
                <a:solidFill>
                  <a:srgbClr val="843C0C"/>
                </a:solidFill>
              </a:rPr>
              <a:t>537</a:t>
            </a:r>
            <a:r>
              <a:rPr lang="en-US" sz="1600" dirty="0">
                <a:solidFill>
                  <a:srgbClr val="843C0C"/>
                </a:solidFill>
              </a:rPr>
              <a:t>-</a:t>
            </a:r>
            <a:r>
              <a:rPr lang="ru-RU" sz="1600" dirty="0">
                <a:solidFill>
                  <a:srgbClr val="843C0C"/>
                </a:solidFill>
              </a:rPr>
              <a:t>35</a:t>
            </a:r>
            <a:r>
              <a:rPr lang="en-US" sz="1600" dirty="0">
                <a:solidFill>
                  <a:srgbClr val="843C0C"/>
                </a:solidFill>
              </a:rPr>
              <a:t>-</a:t>
            </a:r>
            <a:r>
              <a:rPr lang="ru-RU" sz="1600" dirty="0">
                <a:solidFill>
                  <a:srgbClr val="843C0C"/>
                </a:solidFill>
              </a:rPr>
              <a:t>25</a:t>
            </a:r>
          </a:p>
          <a:p>
            <a:r>
              <a:rPr lang="ru-RU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mgosgi-ped@mail.ru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Лаборатория творческого развития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62713" y="4277896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99" y="4952021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797478" y="473973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27" y="5222829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" name="Рисунок 11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55E5EC6-8873-4B0C-B7D9-0DF559F43B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3" name="Рисунок 12" descr="Log1_1_2">
            <a:extLst>
              <a:ext uri="{FF2B5EF4-FFF2-40B4-BE49-F238E27FC236}">
                <a16:creationId xmlns:a16="http://schemas.microsoft.com/office/drawing/2014/main" id="{0792906C-42C4-497E-8BC7-366B11379D4C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16F46A2-078B-4073-9643-7AC73D6A02E4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A637EBD7-2C7C-490A-8ADB-9EBBB0405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450" y="2247840"/>
            <a:ext cx="4161486" cy="3121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9062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Студенты педагогических профилей (в том числе с ОВЗ) знакомятся с приемами создания мультфильмов  в разных техниках. Создают свои творческие продукты. Изучают методические основы работы по обучению детей с ОВЗ дошкольного и младшего школьного возраста технике прикладной анимации.</a:t>
            </a: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Коломна, ул. Зеленая, д. 30</a:t>
            </a:r>
          </a:p>
          <a:p>
            <a:r>
              <a:rPr lang="ru-RU" sz="1600" dirty="0">
                <a:solidFill>
                  <a:srgbClr val="672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1600" dirty="0">
                <a:solidFill>
                  <a:srgbClr val="672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://vk.com/shvsigcgy2024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+ 7 (</a:t>
            </a:r>
            <a:r>
              <a:rPr lang="ru-RU" sz="1600" dirty="0">
                <a:solidFill>
                  <a:srgbClr val="843C0C"/>
                </a:solidFill>
              </a:rPr>
              <a:t>917</a:t>
            </a:r>
            <a:r>
              <a:rPr lang="en-US" sz="1600" dirty="0">
                <a:solidFill>
                  <a:srgbClr val="843C0C"/>
                </a:solidFill>
              </a:rPr>
              <a:t>) </a:t>
            </a:r>
            <a:r>
              <a:rPr lang="ru-RU" sz="1600" dirty="0">
                <a:solidFill>
                  <a:srgbClr val="843C0C"/>
                </a:solidFill>
              </a:rPr>
              <a:t>537</a:t>
            </a:r>
            <a:r>
              <a:rPr lang="en-US" sz="1600" dirty="0">
                <a:solidFill>
                  <a:srgbClr val="843C0C"/>
                </a:solidFill>
              </a:rPr>
              <a:t>-</a:t>
            </a:r>
            <a:r>
              <a:rPr lang="ru-RU" sz="1600" dirty="0">
                <a:solidFill>
                  <a:srgbClr val="843C0C"/>
                </a:solidFill>
              </a:rPr>
              <a:t>35</a:t>
            </a:r>
            <a:r>
              <a:rPr lang="en-US" sz="1600" dirty="0">
                <a:solidFill>
                  <a:srgbClr val="843C0C"/>
                </a:solidFill>
              </a:rPr>
              <a:t>-</a:t>
            </a:r>
            <a:r>
              <a:rPr lang="ru-RU" sz="1600" dirty="0">
                <a:solidFill>
                  <a:srgbClr val="843C0C"/>
                </a:solidFill>
              </a:rPr>
              <a:t>25</a:t>
            </a:r>
          </a:p>
          <a:p>
            <a:r>
              <a:rPr lang="ru-RU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mgosgi-ped@mail.ru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Мульт-студия "Веселая переменка" 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7399" y="43769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61" y="5086524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26444" y="4831363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3630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3" name="Рисунок 1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F022EC-BE70-467A-8D0F-56B7A76A25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4" name="Рисунок 13" descr="Log1_1_2">
            <a:extLst>
              <a:ext uri="{FF2B5EF4-FFF2-40B4-BE49-F238E27FC236}">
                <a16:creationId xmlns:a16="http://schemas.microsoft.com/office/drawing/2014/main" id="{2812BAD3-4421-4E16-845A-A6E0B5F0DE1F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767B200-07CA-4C2C-A918-E9EA0A2625CD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2CB1EEE8-30B5-416B-A711-74B1A1015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582" y="2396949"/>
            <a:ext cx="5061622" cy="2847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03763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4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Организация подготовки (теоретической и практической) представителей аудитории  студенчества  Московской области для участия в добровольческой деятельности с людьми с инвалидностью и ограниченными возможностями здоровья.</a:t>
            </a: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область, г. Коломна, ул. Зеленая, д. 30</a:t>
            </a:r>
          </a:p>
          <a:p>
            <a:r>
              <a:rPr lang="ru-RU" sz="1600" dirty="0">
                <a:solidFill>
                  <a:srgbClr val="672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1600" dirty="0">
                <a:solidFill>
                  <a:srgbClr val="672F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://vk.com/shvsigcgy2024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(</a:t>
            </a:r>
            <a:r>
              <a:rPr lang="ru-RU" sz="1600" dirty="0">
                <a:solidFill>
                  <a:srgbClr val="843C0C"/>
                </a:solidFill>
              </a:rPr>
              <a:t>917</a:t>
            </a:r>
            <a:r>
              <a:rPr lang="en-US" sz="1600" dirty="0">
                <a:solidFill>
                  <a:srgbClr val="843C0C"/>
                </a:solidFill>
              </a:rPr>
              <a:t>) </a:t>
            </a:r>
            <a:r>
              <a:rPr lang="ru-RU" sz="1600" dirty="0">
                <a:solidFill>
                  <a:srgbClr val="843C0C"/>
                </a:solidFill>
              </a:rPr>
              <a:t>537</a:t>
            </a:r>
            <a:r>
              <a:rPr lang="en-US" sz="1600" dirty="0">
                <a:solidFill>
                  <a:srgbClr val="843C0C"/>
                </a:solidFill>
              </a:rPr>
              <a:t>-</a:t>
            </a:r>
            <a:r>
              <a:rPr lang="ru-RU" sz="1600" dirty="0">
                <a:solidFill>
                  <a:srgbClr val="843C0C"/>
                </a:solidFill>
              </a:rPr>
              <a:t>35</a:t>
            </a:r>
            <a:r>
              <a:rPr lang="en-US" sz="1600" dirty="0">
                <a:solidFill>
                  <a:srgbClr val="843C0C"/>
                </a:solidFill>
              </a:rPr>
              <a:t>-</a:t>
            </a:r>
            <a:r>
              <a:rPr lang="ru-RU" sz="1600" dirty="0">
                <a:solidFill>
                  <a:srgbClr val="843C0C"/>
                </a:solidFill>
              </a:rPr>
              <a:t>25</a:t>
            </a:r>
          </a:p>
          <a:p>
            <a:r>
              <a:rPr lang="ru-RU" sz="1600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mgosgi-ped@mail.ru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92699" y="985914"/>
            <a:ext cx="73025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Школа волонтеров социальной инклюзии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87399" y="43769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5063152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00743" y="4831416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3630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3" name="Рисунок 1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E8989C6-9B20-43C8-8521-FF71E1AAC06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4" name="Рисунок 13" descr="Log1_1_2">
            <a:extLst>
              <a:ext uri="{FF2B5EF4-FFF2-40B4-BE49-F238E27FC236}">
                <a16:creationId xmlns:a16="http://schemas.microsoft.com/office/drawing/2014/main" id="{F52A3415-7B6C-4038-AF12-22B868A46066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E84A97A-876E-433B-9DBA-BE11F06DC464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B9E2D392-F700-4062-AB24-654BA6016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398" y="2396336"/>
            <a:ext cx="3917764" cy="319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305053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5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мастерской обучают первоначальным умениям штукатурного дела с использованием различного ручного инструмента.                                         Теоретические  навыки применяются  на учебной практике.  Отрабатываются  полученные умения и навыки на ремонте жилых комнат.</a:t>
            </a: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Московская обл., Красная Пойма, Лесная ул., 6А.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https://apt-mo.ru/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 </a:t>
            </a:r>
            <a:r>
              <a:rPr lang="ru-RU" sz="1600" dirty="0">
                <a:solidFill>
                  <a:srgbClr val="843C0C"/>
                </a:solidFill>
              </a:rPr>
              <a:t>(496</a:t>
            </a:r>
            <a:r>
              <a:rPr lang="en-US" sz="1600" dirty="0">
                <a:solidFill>
                  <a:srgbClr val="843C0C"/>
                </a:solidFill>
              </a:rPr>
              <a:t>) </a:t>
            </a:r>
            <a:r>
              <a:rPr lang="ru-RU" sz="1600" dirty="0">
                <a:solidFill>
                  <a:srgbClr val="843C0C"/>
                </a:solidFill>
              </a:rPr>
              <a:t>635-71-40 </a:t>
            </a:r>
          </a:p>
          <a:p>
            <a:r>
              <a:rPr lang="ru-RU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mo_agrartechn@mosreg.ru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r>
              <a:rPr lang="ru-RU" sz="1600" dirty="0">
                <a:solidFill>
                  <a:srgbClr val="843C0C"/>
                </a:solidFill>
              </a:rPr>
              <a:t> 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Мастерская "Штукатур"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75567" y="4517464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5220290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19341" y="4990493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799" y="5493046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" name="Рисунок 11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7A46A94-0617-40E7-BBC4-B5484C00EA0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3" name="Рисунок 12" descr="Log1_1_2">
            <a:extLst>
              <a:ext uri="{FF2B5EF4-FFF2-40B4-BE49-F238E27FC236}">
                <a16:creationId xmlns:a16="http://schemas.microsoft.com/office/drawing/2014/main" id="{D7D0DB0B-BBDE-433A-AFE0-989CF2C29A54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FD015A9-BB71-4079-9962-43E9D69ECB51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E5A641-EA89-40E9-A00F-0E3C11DCCC2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87292" y="2288596"/>
            <a:ext cx="3950609" cy="268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2539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5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мастерский обучающиеся развивают творческие способности, воображение, фантазию, художественный вкус;        образное, пространственное        мышление, чувство гармонии и стиля; развивать стремление к пониманию содержательной стороны и ценности природы искусства.</a:t>
            </a: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 Московская область г. Балашиха, ул. Крупешина д.5.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https://nogkolledzh.ru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</a:rPr>
              <a:t>+7</a:t>
            </a:r>
            <a:r>
              <a:rPr lang="ru-RU" sz="1600" dirty="0">
                <a:solidFill>
                  <a:srgbClr val="843C0C"/>
                </a:solidFill>
              </a:rPr>
              <a:t> (926)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r>
              <a:rPr lang="ru-RU" sz="1600" dirty="0">
                <a:solidFill>
                  <a:srgbClr val="843C0C"/>
                </a:solidFill>
              </a:rPr>
              <a:t>656-92-47</a:t>
            </a:r>
          </a:p>
          <a:p>
            <a:r>
              <a:rPr lang="ru-RU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viktoriy20.05@mail.ru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r>
              <a:rPr lang="ru-RU" sz="1600" dirty="0">
                <a:solidFill>
                  <a:srgbClr val="843C0C"/>
                </a:solidFill>
              </a:rPr>
              <a:t>  </a:t>
            </a:r>
          </a:p>
          <a:p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94901" y="1213535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Творческая мастерская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12799" y="4338853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41" y="5083518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06050" y="4838091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26" y="5350327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2290" name="Picture 2" descr="C:\Users\1\Downloads\готовый-вариант-136x136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67" y="2318507"/>
            <a:ext cx="2598571" cy="259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E11EABE-ACBB-4BAC-9E8B-13A83A9ED9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3" name="Рисунок 12" descr="Log1_1_2">
            <a:extLst>
              <a:ext uri="{FF2B5EF4-FFF2-40B4-BE49-F238E27FC236}">
                <a16:creationId xmlns:a16="http://schemas.microsoft.com/office/drawing/2014/main" id="{E274EFE5-CB96-43ED-980A-21C9B8602596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Изображение выглядит как текст, Шрифт, снимок экрана, желты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CA4F8FE-BB7B-4130-B2C0-46CC25723F5E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411" y="199277"/>
            <a:ext cx="1034359" cy="718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15274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4BC676-0422-4ACD-986D-2CD4899D1414}"/>
              </a:ext>
            </a:extLst>
          </p:cNvPr>
          <p:cNvSpPr txBox="1"/>
          <p:nvPr/>
        </p:nvSpPr>
        <p:spPr>
          <a:xfrm>
            <a:off x="248213" y="123825"/>
            <a:ext cx="116887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latin typeface="Calibri" panose="020F0502020204030204" pitchFamily="34" charset="0"/>
                <a:ea typeface="Yu Gothic UI Light" panose="020B0300000000000000" pitchFamily="34" charset="-128"/>
                <a:cs typeface="Calibri" panose="020F0502020204030204" pitchFamily="34" charset="0"/>
              </a:rPr>
              <a:t>ИНКЛЮЗИВНЫЕ МАСТЕРСКИЕ </a:t>
            </a:r>
          </a:p>
        </p:txBody>
      </p:sp>
      <p:sp>
        <p:nvSpPr>
          <p:cNvPr id="2" name="Параллелограмм 1"/>
          <p:cNvSpPr/>
          <p:nvPr/>
        </p:nvSpPr>
        <p:spPr>
          <a:xfrm>
            <a:off x="-133685" y="736600"/>
            <a:ext cx="5226383" cy="5957186"/>
          </a:xfrm>
          <a:prstGeom prst="parallelogram">
            <a:avLst/>
          </a:prstGeom>
          <a:solidFill>
            <a:srgbClr val="EDDCAD"/>
          </a:solidFill>
          <a:ln>
            <a:solidFill>
              <a:srgbClr val="843C0C"/>
            </a:solidFill>
          </a:ln>
          <a:scene3d>
            <a:camera prst="perspectiveLeft"/>
            <a:lightRig rig="threePt" dir="t"/>
          </a:scene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 anchorCtr="0">
            <a:scene3d>
              <a:camera prst="perspectiveLeft"/>
              <a:lightRig rig="threePt" dir="t"/>
            </a:scene3d>
          </a:bodyPr>
          <a:lstStyle/>
          <a:p>
            <a:pPr algn="ctr"/>
            <a:r>
              <a:rPr lang="ru-RU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ОПИСАНИЕ</a:t>
            </a:r>
          </a:p>
          <a:p>
            <a:pPr algn="ctr"/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 рамках проекта по подготовке к трудоустройству и дневной занятости для взрослых с ментальными нарушениями обучающиеся достигают качественных результатов на занятиях в ремесленных мастерских. Они осваивают три направления: декорирование изделий из дерева, работа с тканью в ткацкой мастерской и прикладные техники в изобразительном искусстве (рисование).</a:t>
            </a:r>
          </a:p>
          <a:p>
            <a:endParaRPr lang="ru-RU" sz="1600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 Московская область г. Ногинск, ул. 28 июня д. 5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https://edinenie.pro/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ru-RU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sz="1600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+7</a:t>
            </a:r>
            <a:r>
              <a:rPr lang="ru-RU" sz="1600" dirty="0">
                <a:solidFill>
                  <a:srgbClr val="843C0C"/>
                </a:solidFill>
              </a:rPr>
              <a:t> (926)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r>
              <a:rPr lang="ru-RU" sz="1600" dirty="0">
                <a:solidFill>
                  <a:srgbClr val="843C0C"/>
                </a:solidFill>
              </a:rPr>
              <a:t>636-31-09</a:t>
            </a:r>
          </a:p>
          <a:p>
            <a:r>
              <a:rPr lang="ru-RU" sz="1600" dirty="0">
                <a:solidFill>
                  <a:srgbClr val="843C0C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ani-maisa@mail.ru</a:t>
            </a:r>
            <a:r>
              <a:rPr lang="ru-RU" sz="1600" dirty="0">
                <a:solidFill>
                  <a:srgbClr val="843C0C"/>
                </a:solidFill>
              </a:rPr>
              <a:t> </a:t>
            </a:r>
            <a:r>
              <a:rPr lang="en-US" sz="1600" dirty="0">
                <a:solidFill>
                  <a:srgbClr val="843C0C"/>
                </a:solidFill>
              </a:rPr>
              <a:t> </a:t>
            </a:r>
            <a:endParaRPr lang="ru-RU" b="1" dirty="0">
              <a:solidFill>
                <a:srgbClr val="843C0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92698" y="1690234"/>
            <a:ext cx="73025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843C0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Инклюзивная мастерская "Сундук"</a:t>
            </a: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AD098A3-58F4-486B-8FB0-EAD19E48A7D2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94056" y="4948912"/>
            <a:ext cx="352407" cy="352407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2001833E-3C10-4777-BEBC-4C7D555FB1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01" y="5680886"/>
            <a:ext cx="315175" cy="315175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525373B7-E248-466A-8885-F175B219EA4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0204">
            <a:off x="824376" y="5430515"/>
            <a:ext cx="282878" cy="282878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8AABE87A-7612-4AC3-9D57-30FB96C130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56" y="5972005"/>
            <a:ext cx="298790" cy="298790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</p:pic>
      <p:pic>
        <p:nvPicPr>
          <p:cNvPr id="13314" name="Picture 2" descr="https://static.tildacdn.com/tild3334-3634-4336-b434-383763636261/__-_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991" y="2689118"/>
            <a:ext cx="6266106" cy="205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Изображение выглядит как лошадь, герб, корона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0596D63-1958-4429-85CC-56AD26299E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109" y="77438"/>
            <a:ext cx="608735" cy="819928"/>
          </a:xfrm>
          <a:prstGeom prst="rect">
            <a:avLst/>
          </a:prstGeom>
        </p:spPr>
      </p:pic>
      <p:pic>
        <p:nvPicPr>
          <p:cNvPr id="14" name="Рисунок 13" descr="Log1_1_2">
            <a:extLst>
              <a:ext uri="{FF2B5EF4-FFF2-40B4-BE49-F238E27FC236}">
                <a16:creationId xmlns:a16="http://schemas.microsoft.com/office/drawing/2014/main" id="{304D1DEC-72F5-4664-9B62-A166BC5F2E46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06" y="121805"/>
            <a:ext cx="862662" cy="8199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85602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6929</TotalTime>
  <Words>9443</Words>
  <Application>Microsoft Office PowerPoint</Application>
  <PresentationFormat>Широкоэкранный</PresentationFormat>
  <Paragraphs>1300</Paragraphs>
  <Slides>54</Slides>
  <Notes>49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64" baseType="lpstr">
      <vt:lpstr>Arial</vt:lpstr>
      <vt:lpstr>Arial Black</vt:lpstr>
      <vt:lpstr>Calibri</vt:lpstr>
      <vt:lpstr>Calibri Light</vt:lpstr>
      <vt:lpstr>Google Sans</vt:lpstr>
      <vt:lpstr>hh sans</vt:lpstr>
      <vt:lpstr>Onest</vt:lpstr>
      <vt:lpstr>SuisseIntl-Regular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1</cp:lastModifiedBy>
  <cp:revision>2088</cp:revision>
  <dcterms:created xsi:type="dcterms:W3CDTF">2024-11-02T08:58:05Z</dcterms:created>
  <dcterms:modified xsi:type="dcterms:W3CDTF">2026-10-05T12:52:05Z</dcterms:modified>
</cp:coreProperties>
</file>