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6" r:id="rId2"/>
    <p:sldId id="257" r:id="rId3"/>
    <p:sldId id="350" r:id="rId4"/>
    <p:sldId id="259" r:id="rId5"/>
    <p:sldId id="265" r:id="rId6"/>
    <p:sldId id="266" r:id="rId7"/>
    <p:sldId id="267" r:id="rId8"/>
    <p:sldId id="268" r:id="rId9"/>
    <p:sldId id="270" r:id="rId10"/>
    <p:sldId id="269" r:id="rId11"/>
    <p:sldId id="389" r:id="rId12"/>
    <p:sldId id="391" r:id="rId13"/>
    <p:sldId id="393" r:id="rId14"/>
    <p:sldId id="395" r:id="rId15"/>
    <p:sldId id="397" r:id="rId16"/>
    <p:sldId id="394" r:id="rId17"/>
    <p:sldId id="399" r:id="rId18"/>
    <p:sldId id="396" r:id="rId19"/>
    <p:sldId id="333" r:id="rId20"/>
    <p:sldId id="281" r:id="rId21"/>
    <p:sldId id="401" r:id="rId22"/>
    <p:sldId id="282" r:id="rId23"/>
    <p:sldId id="380" r:id="rId24"/>
    <p:sldId id="335" r:id="rId25"/>
    <p:sldId id="367" r:id="rId26"/>
    <p:sldId id="368" r:id="rId27"/>
    <p:sldId id="369" r:id="rId28"/>
    <p:sldId id="402" r:id="rId29"/>
    <p:sldId id="370" r:id="rId30"/>
    <p:sldId id="372" r:id="rId31"/>
    <p:sldId id="403" r:id="rId32"/>
    <p:sldId id="373" r:id="rId33"/>
    <p:sldId id="374" r:id="rId34"/>
    <p:sldId id="375" r:id="rId35"/>
    <p:sldId id="376" r:id="rId36"/>
    <p:sldId id="377" r:id="rId37"/>
    <p:sldId id="304" r:id="rId38"/>
    <p:sldId id="305" r:id="rId39"/>
    <p:sldId id="306" r:id="rId40"/>
    <p:sldId id="307" r:id="rId41"/>
    <p:sldId id="382" r:id="rId42"/>
    <p:sldId id="324" r:id="rId43"/>
    <p:sldId id="311" r:id="rId44"/>
    <p:sldId id="312" r:id="rId45"/>
    <p:sldId id="313" r:id="rId46"/>
    <p:sldId id="308" r:id="rId47"/>
    <p:sldId id="314" r:id="rId48"/>
    <p:sldId id="385" r:id="rId49"/>
    <p:sldId id="383" r:id="rId50"/>
    <p:sldId id="386" r:id="rId51"/>
    <p:sldId id="387" r:id="rId52"/>
    <p:sldId id="388" r:id="rId53"/>
    <p:sldId id="351" r:id="rId54"/>
    <p:sldId id="352" r:id="rId55"/>
    <p:sldId id="353" r:id="rId56"/>
    <p:sldId id="354" r:id="rId57"/>
    <p:sldId id="320" r:id="rId58"/>
    <p:sldId id="355" r:id="rId59"/>
    <p:sldId id="356" r:id="rId60"/>
    <p:sldId id="357" r:id="rId61"/>
    <p:sldId id="325" r:id="rId62"/>
    <p:sldId id="334" r:id="rId63"/>
    <p:sldId id="400" r:id="rId6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C0C"/>
    <a:srgbClr val="EEE0AE"/>
    <a:srgbClr val="672F09"/>
    <a:srgbClr val="210858"/>
    <a:srgbClr val="DAE3F3"/>
    <a:srgbClr val="3D19EF"/>
    <a:srgbClr val="0F2539"/>
    <a:srgbClr val="2308EA"/>
    <a:srgbClr val="3136FF"/>
    <a:srgbClr val="2E0E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3772" autoAdjust="0"/>
  </p:normalViewPr>
  <p:slideViewPr>
    <p:cSldViewPr snapToGrid="0">
      <p:cViewPr>
        <p:scale>
          <a:sx n="100" d="100"/>
          <a:sy n="100" d="100"/>
        </p:scale>
        <p:origin x="1152" y="-14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58F90-314D-46AE-9B0C-D8E8A82A05A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E07D3-97CD-4E66-8E5C-EF6B52D9D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444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76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01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8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77BDC-96C6-4311-AAB9-3062B10A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F16227-C070-470A-8668-C12223377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FF3BE-DC2C-452C-8C37-674ECE63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B6022-5082-4DA6-8B5F-9E04CC9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D9936-EDE1-4D8F-AB10-4D611A0B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9C9C-34BD-4B0E-B613-372B3B59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9EAF0-7A6C-472C-A4C5-0F98BCA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913AA-AE39-4DD9-9C52-0F1EA076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A4CE5-7EA5-439E-BBC2-1FD36FD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3C19-895B-4E7C-A6C1-F254D7C7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7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10AD-664A-4DD9-916B-CC5EDEB9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F49B-0DF8-4B70-823D-6C255619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84B714-EC84-4467-92F8-9B7ED0EB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9894-86DA-47E7-8374-FA1A0BF0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1CAD5-8C76-422D-8BE4-1786BFD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9A60-CEF1-48B2-B5A9-98B7E49A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C20F5-92D6-4979-BA63-494FEA51C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F2CA54-431D-463D-B4B0-FD0097DD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50077-F2D9-4ECD-8E43-0842AF86D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9DB4-4720-4881-BEE2-A50C6611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421B4-F794-4C67-9427-AA7B795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50-7F57-4BA2-9F45-9716516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37CCD-A569-4C5C-A13E-B5CA6B7A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9847A-48F7-4311-A10E-61EE6DAFC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A6F015-0665-4993-9D7F-12219733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7EA865-629D-404A-8FBD-47FAAEA1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9B26A-4FC9-43E6-8A5B-E5BA95A3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64A1EA-C7BF-46C7-9588-F90B09EF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64448B-E498-4BD3-9EF5-B76CB9F1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1EF49-C6F6-48AE-9B32-469C4A08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240A9F-AC1E-4B6E-91AF-265710B1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3E50E8-7067-4541-B62D-31AEAB91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A95A5B-C217-4768-BA83-77FFEBD4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EF4E1-563D-471F-98C8-8ED1A92B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47595B-A71B-443D-8B07-0EE95429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FF7B07-062C-4160-8A65-65393D66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2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3D4F-2CC1-4F9A-A630-D4BB7C31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E038D8-CDB9-4A65-9F9E-1C65CAA1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C3F5F-1D3D-4346-848D-63045F08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C4FABA-6A62-4557-8E33-32A9CFA0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9758-7559-45F2-AD9B-2614003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58C04-511D-437F-8367-5CC6B87E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A6680-4467-4778-B7DA-2853D7B3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D74300-03A3-408B-9CC4-AB2AF005F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9B4F2-52E5-4369-872D-941DEEDF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64209-E5AD-472D-A5A8-757D8947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CB5C0-3EBD-4271-8162-5C68F43E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079E5-7854-4E51-B89E-42B03439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BBF4E-BD93-4034-BAA9-E14DC8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CB8A5-6C07-4BE4-BDA7-C50A9769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DBF9-58FF-4D9D-827D-92457847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14FF2-4FBD-44B5-9BA1-F7930BB0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2B09B1-F0AA-490D-ACEB-2204C72F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FA486D-C854-4B26-8A3C-E9B7C469E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1CA643-6809-42FF-A9CC-6F12D8CEB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84836E-5652-4442-884E-8D8D052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9FD8A-512E-408F-91D6-54FC6CA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6C8B-0010-4112-AE96-631CB885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EDDCAD"/>
            </a:gs>
            <a:gs pos="43000">
              <a:srgbClr val="EAD45A"/>
            </a:gs>
            <a:gs pos="4000">
              <a:srgbClr val="D2AD8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B6CE-92FA-44DF-B44F-8A94301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4CA239-6CBF-45AC-A718-A122AFCB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53997-A095-4E4B-9C24-86F6247D1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9C2F-4206-441E-8D16-CC10BCBAAAD3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4C142-6804-4A67-B354-808B4CC1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BBC58-3931-4D32-8F51-D3E9BF948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0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4/10/&#1055;&#1056;&#1048;&#1050;&#1040;&#1047;-518-1.pdf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jpeg"/><Relationship Id="rId18" Type="http://schemas.microsoft.com/office/2007/relationships/hdphoto" Target="../media/hdphoto6.wdp"/><Relationship Id="rId26" Type="http://schemas.openxmlformats.org/officeDocument/2006/relationships/hyperlink" Target="https://vk.com/public209229541" TargetMode="External"/><Relationship Id="rId3" Type="http://schemas.openxmlformats.org/officeDocument/2006/relationships/image" Target="../media/image8.png"/><Relationship Id="rId21" Type="http://schemas.openxmlformats.org/officeDocument/2006/relationships/hyperlink" Target="mailto:mo_energy_bpoo@mosreg.ru" TargetMode="External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openxmlformats.org/officeDocument/2006/relationships/image" Target="../media/image17.png"/><Relationship Id="rId25" Type="http://schemas.openxmlformats.org/officeDocument/2006/relationships/hyperlink" Target="mailto:college_service@adm.kaluga.ru" TargetMode="External"/><Relationship Id="rId2" Type="http://schemas.openxmlformats.org/officeDocument/2006/relationships/image" Target="../media/image7.png"/><Relationship Id="rId16" Type="http://schemas.openxmlformats.org/officeDocument/2006/relationships/image" Target="../media/image16.png"/><Relationship Id="rId20" Type="http://schemas.openxmlformats.org/officeDocument/2006/relationships/hyperlink" Target="https://bpoo.energypk.ru/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openxmlformats.org/officeDocument/2006/relationships/hyperlink" Target="http://kksd.edusite.ru/" TargetMode="External"/><Relationship Id="rId5" Type="http://schemas.openxmlformats.org/officeDocument/2006/relationships/image" Target="../media/image9.png"/><Relationship Id="rId15" Type="http://schemas.microsoft.com/office/2007/relationships/hdphoto" Target="../media/hdphoto5.wdp"/><Relationship Id="rId23" Type="http://schemas.openxmlformats.org/officeDocument/2006/relationships/hyperlink" Target="tel:+7(961)%20122-21-91" TargetMode="External"/><Relationship Id="rId28" Type="http://schemas.openxmlformats.org/officeDocument/2006/relationships/image" Target="../media/image20.jpeg"/><Relationship Id="rId10" Type="http://schemas.openxmlformats.org/officeDocument/2006/relationships/image" Target="../media/image12.png"/><Relationship Id="rId19" Type="http://schemas.openxmlformats.org/officeDocument/2006/relationships/image" Target="../media/image18.png"/><Relationship Id="rId31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5.png"/><Relationship Id="rId22" Type="http://schemas.openxmlformats.org/officeDocument/2006/relationships/hyperlink" Target="https://vk.com/bpoo_energypk" TargetMode="External"/><Relationship Id="rId27" Type="http://schemas.openxmlformats.org/officeDocument/2006/relationships/image" Target="../media/image19.png"/><Relationship Id="rId30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openxmlformats.org/officeDocument/2006/relationships/image" Target="../media/image19.png"/><Relationship Id="rId26" Type="http://schemas.microsoft.com/office/2007/relationships/hdphoto" Target="../media/hdphoto8.wdp"/><Relationship Id="rId39" Type="http://schemas.openxmlformats.org/officeDocument/2006/relationships/image" Target="../media/image34.png"/><Relationship Id="rId21" Type="http://schemas.microsoft.com/office/2007/relationships/hdphoto" Target="../media/hdphoto7.wdp"/><Relationship Id="rId34" Type="http://schemas.openxmlformats.org/officeDocument/2006/relationships/image" Target="../media/image32.png"/><Relationship Id="rId7" Type="http://schemas.openxmlformats.org/officeDocument/2006/relationships/hyperlink" Target="https://vk.com/vatholmogorka" TargetMode="External"/><Relationship Id="rId12" Type="http://schemas.openxmlformats.org/officeDocument/2006/relationships/hyperlink" Target="http://&#1074;&#1086;&#1089;&#1082;&#1086;&#1083;&#1083;&#1077;&#1076;&#1078;.&#1088;&#1092;/" TargetMode="External"/><Relationship Id="rId17" Type="http://schemas.openxmlformats.org/officeDocument/2006/relationships/hyperlink" Target="mailto:mo_gapougub@mosreg.ru" TargetMode="External"/><Relationship Id="rId25" Type="http://schemas.openxmlformats.org/officeDocument/2006/relationships/image" Target="../media/image24.png"/><Relationship Id="rId33" Type="http://schemas.openxmlformats.org/officeDocument/2006/relationships/image" Target="../media/image31.png"/><Relationship Id="rId38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vk.com/gubernsky_college" TargetMode="External"/><Relationship Id="rId20" Type="http://schemas.openxmlformats.org/officeDocument/2006/relationships/image" Target="../media/image21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atholmogorka.ru/" TargetMode="External"/><Relationship Id="rId11" Type="http://schemas.openxmlformats.org/officeDocument/2006/relationships/hyperlink" Target="mailto:mo_avdorkolledzh@mosreg.ru" TargetMode="External"/><Relationship Id="rId24" Type="http://schemas.openxmlformats.org/officeDocument/2006/relationships/image" Target="../media/image12.png"/><Relationship Id="rId32" Type="http://schemas.openxmlformats.org/officeDocument/2006/relationships/image" Target="../media/image30.png"/><Relationship Id="rId37" Type="http://schemas.openxmlformats.org/officeDocument/2006/relationships/image" Target="../media/image2.jpeg"/><Relationship Id="rId5" Type="http://schemas.openxmlformats.org/officeDocument/2006/relationships/hyperlink" Target="mailto:mo_zhat@mosreg.ru" TargetMode="External"/><Relationship Id="rId15" Type="http://schemas.openxmlformats.org/officeDocument/2006/relationships/hyperlink" Target="https://&#1075;&#1091;&#1073;&#1077;&#1088;&#1085;&#1089;&#1082;&#1080;&#1081;&#1082;&#1086;&#1083;&#1083;&#1077;&#1076;&#1078;.&#1088;&#1092;/" TargetMode="External"/><Relationship Id="rId23" Type="http://schemas.openxmlformats.org/officeDocument/2006/relationships/image" Target="../media/image23.png"/><Relationship Id="rId28" Type="http://schemas.openxmlformats.org/officeDocument/2006/relationships/image" Target="../media/image26.png"/><Relationship Id="rId36" Type="http://schemas.openxmlformats.org/officeDocument/2006/relationships/image" Target="../media/image1.png"/><Relationship Id="rId10" Type="http://schemas.openxmlformats.org/officeDocument/2006/relationships/hyperlink" Target="https://vk.com/mogadk_bronnizi" TargetMode="External"/><Relationship Id="rId19" Type="http://schemas.openxmlformats.org/officeDocument/2006/relationships/image" Target="../media/image9.png"/><Relationship Id="rId31" Type="http://schemas.openxmlformats.org/officeDocument/2006/relationships/image" Target="../media/image29.png"/><Relationship Id="rId4" Type="http://schemas.openxmlformats.org/officeDocument/2006/relationships/hyperlink" Target="https://vk.com/zhatofficial_professionalitet" TargetMode="External"/><Relationship Id="rId9" Type="http://schemas.openxmlformats.org/officeDocument/2006/relationships/hyperlink" Target="http://avtocollege.ru/" TargetMode="External"/><Relationship Id="rId14" Type="http://schemas.openxmlformats.org/officeDocument/2006/relationships/hyperlink" Target="mailto:mo_voskkolledzh@mosreg.ru" TargetMode="External"/><Relationship Id="rId22" Type="http://schemas.openxmlformats.org/officeDocument/2006/relationships/image" Target="../media/image22.jpe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4.png"/><Relationship Id="rId8" Type="http://schemas.openxmlformats.org/officeDocument/2006/relationships/hyperlink" Target="mailto:mo_vatholm@mosreg.ru" TargetMode="External"/><Relationship Id="rId3" Type="http://schemas.openxmlformats.org/officeDocument/2006/relationships/hyperlink" Target="https://zhat.ru/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ru/dm_texnikum" TargetMode="External"/><Relationship Id="rId18" Type="http://schemas.openxmlformats.org/officeDocument/2006/relationships/image" Target="../media/image19.png"/><Relationship Id="rId26" Type="http://schemas.microsoft.com/office/2007/relationships/hdphoto" Target="../media/hdphoto8.wdp"/><Relationship Id="rId39" Type="http://schemas.openxmlformats.org/officeDocument/2006/relationships/image" Target="../media/image2.jpeg"/><Relationship Id="rId21" Type="http://schemas.microsoft.com/office/2007/relationships/hdphoto" Target="../media/hdphoto7.wdp"/><Relationship Id="rId34" Type="http://schemas.openxmlformats.org/officeDocument/2006/relationships/image" Target="../media/image42.png"/><Relationship Id="rId7" Type="http://schemas.openxmlformats.org/officeDocument/2006/relationships/hyperlink" Target="https://vk.com/public106937672" TargetMode="External"/><Relationship Id="rId12" Type="http://schemas.openxmlformats.org/officeDocument/2006/relationships/hyperlink" Target="https://dmitrovt.ru/" TargetMode="External"/><Relationship Id="rId17" Type="http://schemas.openxmlformats.org/officeDocument/2006/relationships/hyperlink" Target="mailto:mo_kollkolom@mosreg.ru" TargetMode="External"/><Relationship Id="rId25" Type="http://schemas.openxmlformats.org/officeDocument/2006/relationships/image" Target="../media/image24.png"/><Relationship Id="rId33" Type="http://schemas.openxmlformats.org/officeDocument/2006/relationships/image" Target="../media/image41.png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vk.ru/college_kolomna_professionaltet" TargetMode="External"/><Relationship Id="rId20" Type="http://schemas.openxmlformats.org/officeDocument/2006/relationships/image" Target="../media/image21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lincollege.ru/" TargetMode="External"/><Relationship Id="rId11" Type="http://schemas.openxmlformats.org/officeDocument/2006/relationships/hyperlink" Target="mailto:mo_kolagrkoll@mosreg.ru" TargetMode="External"/><Relationship Id="rId24" Type="http://schemas.openxmlformats.org/officeDocument/2006/relationships/image" Target="../media/image12.png"/><Relationship Id="rId32" Type="http://schemas.openxmlformats.org/officeDocument/2006/relationships/image" Target="../media/image40.png"/><Relationship Id="rId37" Type="http://schemas.openxmlformats.org/officeDocument/2006/relationships/image" Target="../media/image4.png"/><Relationship Id="rId5" Type="http://schemas.openxmlformats.org/officeDocument/2006/relationships/hyperlink" Target="mailto:mo_gapouegor@mosreg.ru" TargetMode="External"/><Relationship Id="rId15" Type="http://schemas.openxmlformats.org/officeDocument/2006/relationships/hyperlink" Target="https://college-kolomna.ru/" TargetMode="External"/><Relationship Id="rId23" Type="http://schemas.openxmlformats.org/officeDocument/2006/relationships/image" Target="../media/image23.pn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10" Type="http://schemas.openxmlformats.org/officeDocument/2006/relationships/hyperlink" Target="https://vk.com/agrokol" TargetMode="External"/><Relationship Id="rId19" Type="http://schemas.openxmlformats.org/officeDocument/2006/relationships/image" Target="../media/image9.png"/><Relationship Id="rId31" Type="http://schemas.openxmlformats.org/officeDocument/2006/relationships/image" Target="../media/image39.png"/><Relationship Id="rId4" Type="http://schemas.openxmlformats.org/officeDocument/2006/relationships/hyperlink" Target="https://vk.ru/tehnikum_epet" TargetMode="External"/><Relationship Id="rId9" Type="http://schemas.openxmlformats.org/officeDocument/2006/relationships/hyperlink" Target="https://agrokol-kolomna.ru/" TargetMode="External"/><Relationship Id="rId14" Type="http://schemas.openxmlformats.org/officeDocument/2006/relationships/hyperlink" Target="mailto:mo_dmittechn@mosreg.ru" TargetMode="External"/><Relationship Id="rId22" Type="http://schemas.openxmlformats.org/officeDocument/2006/relationships/image" Target="../media/image22.jpe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8" Type="http://schemas.openxmlformats.org/officeDocument/2006/relationships/hyperlink" Target="mailto:mo_kollpodm@mosreg.ru" TargetMode="External"/><Relationship Id="rId3" Type="http://schemas.openxmlformats.org/officeDocument/2006/relationships/hyperlink" Target="https://&#1077;&#1075;&#1086;&#1088;&#1100;&#1077;&#1074;&#1089;&#1082;-&#1090;&#1077;&#1093;&#1085;&#1080;&#1082;&#1091;&#1084;.&#1088;&#1092;/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luatmo" TargetMode="External"/><Relationship Id="rId18" Type="http://schemas.openxmlformats.org/officeDocument/2006/relationships/hyperlink" Target="mailto:mo_mcktechn@mosreg.ru" TargetMode="External"/><Relationship Id="rId26" Type="http://schemas.openxmlformats.org/officeDocument/2006/relationships/image" Target="../media/image24.png"/><Relationship Id="rId39" Type="http://schemas.openxmlformats.org/officeDocument/2006/relationships/image" Target="../media/image1.png"/><Relationship Id="rId21" Type="http://schemas.openxmlformats.org/officeDocument/2006/relationships/image" Target="../media/image21.png"/><Relationship Id="rId34" Type="http://schemas.openxmlformats.org/officeDocument/2006/relationships/image" Target="../media/image51.png"/><Relationship Id="rId7" Type="http://schemas.openxmlformats.org/officeDocument/2006/relationships/hyperlink" Target="https://vk.ru/krstc_professionalitet" TargetMode="External"/><Relationship Id="rId12" Type="http://schemas.openxmlformats.org/officeDocument/2006/relationships/hyperlink" Target="https://luat.ru/" TargetMode="External"/><Relationship Id="rId17" Type="http://schemas.openxmlformats.org/officeDocument/2006/relationships/hyperlink" Target="https://vk.com/tspkmo" TargetMode="External"/><Relationship Id="rId25" Type="http://schemas.openxmlformats.org/officeDocument/2006/relationships/image" Target="../media/image12.png"/><Relationship Id="rId33" Type="http://schemas.openxmlformats.org/officeDocument/2006/relationships/image" Target="../media/image50.png"/><Relationship Id="rId38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tspk-mo.ru/" TargetMode="External"/><Relationship Id="rId20" Type="http://schemas.openxmlformats.org/officeDocument/2006/relationships/image" Target="../media/image9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rstc.tw1.ru/" TargetMode="External"/><Relationship Id="rId11" Type="http://schemas.openxmlformats.org/officeDocument/2006/relationships/hyperlink" Target="mailto:mo_agrartechn@mosreg.ru" TargetMode="External"/><Relationship Id="rId24" Type="http://schemas.openxmlformats.org/officeDocument/2006/relationships/image" Target="../media/image23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2.jpeg"/><Relationship Id="rId5" Type="http://schemas.openxmlformats.org/officeDocument/2006/relationships/hyperlink" Target="mailto:mo_gagarintechn@mosreg.ru" TargetMode="External"/><Relationship Id="rId15" Type="http://schemas.openxmlformats.org/officeDocument/2006/relationships/hyperlink" Target="NULL" TargetMode="External"/><Relationship Id="rId23" Type="http://schemas.openxmlformats.org/officeDocument/2006/relationships/image" Target="../media/image22.jpe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hyperlink" Target="https://vk.com/aptmo" TargetMode="External"/><Relationship Id="rId19" Type="http://schemas.openxmlformats.org/officeDocument/2006/relationships/image" Target="../media/image19.png"/><Relationship Id="rId31" Type="http://schemas.openxmlformats.org/officeDocument/2006/relationships/image" Target="../media/image48.png"/><Relationship Id="rId4" Type="http://schemas.openxmlformats.org/officeDocument/2006/relationships/hyperlink" Target="https://vk.com/luberteh" TargetMode="External"/><Relationship Id="rId9" Type="http://schemas.openxmlformats.org/officeDocument/2006/relationships/hyperlink" Target="https://apt-mo.ru/" TargetMode="External"/><Relationship Id="rId14" Type="http://schemas.openxmlformats.org/officeDocument/2006/relationships/hyperlink" Target="mailto:mo_luhavictechn@mosreg.ru" TargetMode="External"/><Relationship Id="rId22" Type="http://schemas.microsoft.com/office/2007/relationships/hdphoto" Target="../media/hdphoto7.wdp"/><Relationship Id="rId27" Type="http://schemas.microsoft.com/office/2007/relationships/hdphoto" Target="../media/hdphoto8.wdp"/><Relationship Id="rId30" Type="http://schemas.openxmlformats.org/officeDocument/2006/relationships/image" Target="../media/image47.png"/><Relationship Id="rId35" Type="http://schemas.openxmlformats.org/officeDocument/2006/relationships/image" Target="../media/image52.png"/><Relationship Id="rId8" Type="http://schemas.openxmlformats.org/officeDocument/2006/relationships/hyperlink" Target="mailto:mo_krasnkoll@mosreg.ru" TargetMode="External"/><Relationship Id="rId3" Type="http://schemas.openxmlformats.org/officeDocument/2006/relationships/hyperlink" Target="https://luberteh.ru/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nogcollege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57.png"/><Relationship Id="rId39" Type="http://schemas.openxmlformats.org/officeDocument/2006/relationships/image" Target="../media/image2.jpeg"/><Relationship Id="rId21" Type="http://schemas.openxmlformats.org/officeDocument/2006/relationships/image" Target="../media/image12.png"/><Relationship Id="rId34" Type="http://schemas.openxmlformats.org/officeDocument/2006/relationships/hyperlink" Target="mailto:mo_odintechn@mosreg.ru" TargetMode="External"/><Relationship Id="rId7" Type="http://schemas.openxmlformats.org/officeDocument/2006/relationships/hyperlink" Target="https://vk.ru/mytischi_kolledge_mo" TargetMode="External"/><Relationship Id="rId12" Type="http://schemas.openxmlformats.org/officeDocument/2006/relationships/hyperlink" Target="https://nogkolledzh.ru/" TargetMode="External"/><Relationship Id="rId17" Type="http://schemas.openxmlformats.org/officeDocument/2006/relationships/image" Target="../media/image21.png"/><Relationship Id="rId25" Type="http://schemas.openxmlformats.org/officeDocument/2006/relationships/image" Target="../media/image56.png"/><Relationship Id="rId33" Type="http://schemas.openxmlformats.org/officeDocument/2006/relationships/hyperlink" Target="https://vk.com/club106940109" TargetMode="External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.png"/><Relationship Id="rId20" Type="http://schemas.openxmlformats.org/officeDocument/2006/relationships/image" Target="../media/image23.png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bou-mk.ru/" TargetMode="External"/><Relationship Id="rId11" Type="http://schemas.openxmlformats.org/officeDocument/2006/relationships/hyperlink" Target="mailto:mo_narfomtechn@mosreg.ru" TargetMode="External"/><Relationship Id="rId24" Type="http://schemas.openxmlformats.org/officeDocument/2006/relationships/image" Target="../media/image55.png"/><Relationship Id="rId32" Type="http://schemas.openxmlformats.org/officeDocument/2006/relationships/hyperlink" Target="https://ie-teh.ru/" TargetMode="External"/><Relationship Id="rId37" Type="http://schemas.openxmlformats.org/officeDocument/2006/relationships/image" Target="../media/image4.png"/><Relationship Id="rId5" Type="http://schemas.openxmlformats.org/officeDocument/2006/relationships/hyperlink" Target="mailto:mo_mozhtechn@mosreg.ru" TargetMode="External"/><Relationship Id="rId15" Type="http://schemas.openxmlformats.org/officeDocument/2006/relationships/image" Target="../media/image19.png"/><Relationship Id="rId23" Type="http://schemas.microsoft.com/office/2007/relationships/hdphoto" Target="../media/hdphoto8.wdp"/><Relationship Id="rId28" Type="http://schemas.openxmlformats.org/officeDocument/2006/relationships/image" Target="../media/image59.png"/><Relationship Id="rId36" Type="http://schemas.openxmlformats.org/officeDocument/2006/relationships/image" Target="../media/image64.png"/><Relationship Id="rId10" Type="http://schemas.openxmlformats.org/officeDocument/2006/relationships/hyperlink" Target="https://vk.com/nfteh" TargetMode="External"/><Relationship Id="rId19" Type="http://schemas.openxmlformats.org/officeDocument/2006/relationships/image" Target="../media/image22.jpeg"/><Relationship Id="rId31" Type="http://schemas.openxmlformats.org/officeDocument/2006/relationships/image" Target="../media/image62.png"/><Relationship Id="rId4" Type="http://schemas.openxmlformats.org/officeDocument/2006/relationships/hyperlink" Target="https://vk.ru/mtehnikum_professionalitet" TargetMode="External"/><Relationship Id="rId9" Type="http://schemas.openxmlformats.org/officeDocument/2006/relationships/hyperlink" Target="https://nf-teh.ru/" TargetMode="External"/><Relationship Id="rId14" Type="http://schemas.openxmlformats.org/officeDocument/2006/relationships/hyperlink" Target="mailto:mo_nogkolledzh@mosreg.ru" TargetMode="External"/><Relationship Id="rId22" Type="http://schemas.openxmlformats.org/officeDocument/2006/relationships/image" Target="../media/image24.png"/><Relationship Id="rId27" Type="http://schemas.openxmlformats.org/officeDocument/2006/relationships/image" Target="../media/image58.png"/><Relationship Id="rId30" Type="http://schemas.openxmlformats.org/officeDocument/2006/relationships/image" Target="../media/image61.png"/><Relationship Id="rId35" Type="http://schemas.openxmlformats.org/officeDocument/2006/relationships/image" Target="../media/image63.png"/><Relationship Id="rId8" Type="http://schemas.openxmlformats.org/officeDocument/2006/relationships/hyperlink" Target="mailto:mo_mytkolledzh@mosreg.ru" TargetMode="External"/><Relationship Id="rId3" Type="http://schemas.openxmlformats.org/officeDocument/2006/relationships/hyperlink" Target="https://mmtehnikum.ru/" TargetMode="Externa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hyperlink" Target="mailto:mo_pavptechn@mosreg.ru" TargetMode="External"/><Relationship Id="rId18" Type="http://schemas.openxmlformats.org/officeDocument/2006/relationships/image" Target="../media/image22.jpeg"/><Relationship Id="rId26" Type="http://schemas.openxmlformats.org/officeDocument/2006/relationships/hyperlink" Target="https://politeh-mo.ru/" TargetMode="External"/><Relationship Id="rId39" Type="http://schemas.openxmlformats.org/officeDocument/2006/relationships/image" Target="../media/image78.png"/><Relationship Id="rId21" Type="http://schemas.openxmlformats.org/officeDocument/2006/relationships/image" Target="../media/image24.png"/><Relationship Id="rId34" Type="http://schemas.openxmlformats.org/officeDocument/2006/relationships/image" Target="../media/image73.png"/><Relationship Id="rId42" Type="http://schemas.openxmlformats.org/officeDocument/2006/relationships/image" Target="../media/image4.png"/><Relationship Id="rId7" Type="http://schemas.openxmlformats.org/officeDocument/2006/relationships/hyperlink" Target="https://vk.com/gapou_energy" TargetMode="Externa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nergypk.ru/" TargetMode="External"/><Relationship Id="rId11" Type="http://schemas.openxmlformats.org/officeDocument/2006/relationships/hyperlink" Target="https://www.pp-teh.ru/" TargetMode="External"/><Relationship Id="rId24" Type="http://schemas.openxmlformats.org/officeDocument/2006/relationships/image" Target="../media/image66.pn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40" Type="http://schemas.openxmlformats.org/officeDocument/2006/relationships/image" Target="../media/image79.png"/><Relationship Id="rId45" Type="http://schemas.openxmlformats.org/officeDocument/2006/relationships/image" Target="../media/image81.png"/><Relationship Id="rId5" Type="http://schemas.openxmlformats.org/officeDocument/2006/relationships/hyperlink" Target="mailto:mo_zhdtechn@mosreg.ru" TargetMode="External"/><Relationship Id="rId15" Type="http://schemas.openxmlformats.org/officeDocument/2006/relationships/image" Target="../media/image9.png"/><Relationship Id="rId23" Type="http://schemas.openxmlformats.org/officeDocument/2006/relationships/image" Target="../media/image65.png"/><Relationship Id="rId28" Type="http://schemas.openxmlformats.org/officeDocument/2006/relationships/hyperlink" Target="mailto:mo_politeh@mosreg.ru" TargetMode="External"/><Relationship Id="rId36" Type="http://schemas.openxmlformats.org/officeDocument/2006/relationships/image" Target="../media/image75.png"/><Relationship Id="rId10" Type="http://schemas.openxmlformats.org/officeDocument/2006/relationships/hyperlink" Target="mailto:mo_orzutechn@mosreg.ru" TargetMode="External"/><Relationship Id="rId19" Type="http://schemas.openxmlformats.org/officeDocument/2006/relationships/image" Target="../media/image23.png"/><Relationship Id="rId31" Type="http://schemas.openxmlformats.org/officeDocument/2006/relationships/image" Target="../media/image70.png"/><Relationship Id="rId44" Type="http://schemas.openxmlformats.org/officeDocument/2006/relationships/image" Target="../media/image2.jpeg"/><Relationship Id="rId4" Type="http://schemas.openxmlformats.org/officeDocument/2006/relationships/hyperlink" Target="https://vk.com/gbpou_mo_ozzht" TargetMode="External"/><Relationship Id="rId9" Type="http://schemas.openxmlformats.org/officeDocument/2006/relationships/hyperlink" Target="https://oztech.ru/" TargetMode="External"/><Relationship Id="rId14" Type="http://schemas.openxmlformats.org/officeDocument/2006/relationships/image" Target="../media/image19.png"/><Relationship Id="rId22" Type="http://schemas.microsoft.com/office/2007/relationships/hdphoto" Target="../media/hdphoto8.wdp"/><Relationship Id="rId27" Type="http://schemas.openxmlformats.org/officeDocument/2006/relationships/hyperlink" Target="https://vk.ru/politehmo" TargetMode="External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1.png"/><Relationship Id="rId8" Type="http://schemas.openxmlformats.org/officeDocument/2006/relationships/hyperlink" Target="mailto:mo_mopkenergy@mosreg.ru" TargetMode="External"/><Relationship Id="rId3" Type="http://schemas.openxmlformats.org/officeDocument/2006/relationships/hyperlink" Target="http://ozgt.ru/" TargetMode="External"/><Relationship Id="rId12" Type="http://schemas.openxmlformats.org/officeDocument/2006/relationships/hyperlink" Target="https://vk.ru/pavlovoposadskiytechnikum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67.png"/><Relationship Id="rId33" Type="http://schemas.openxmlformats.org/officeDocument/2006/relationships/image" Target="../media/image72.png"/><Relationship Id="rId38" Type="http://schemas.openxmlformats.org/officeDocument/2006/relationships/image" Target="../media/image77.png"/><Relationship Id="rId20" Type="http://schemas.openxmlformats.org/officeDocument/2006/relationships/image" Target="../media/image12.png"/><Relationship Id="rId41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id399224704" TargetMode="External"/><Relationship Id="rId18" Type="http://schemas.openxmlformats.org/officeDocument/2006/relationships/image" Target="../media/image19.png"/><Relationship Id="rId26" Type="http://schemas.microsoft.com/office/2007/relationships/hdphoto" Target="../media/hdphoto8.wdp"/><Relationship Id="rId39" Type="http://schemas.openxmlformats.org/officeDocument/2006/relationships/image" Target="../media/image2.jpeg"/><Relationship Id="rId21" Type="http://schemas.microsoft.com/office/2007/relationships/hdphoto" Target="../media/hdphoto7.wdp"/><Relationship Id="rId34" Type="http://schemas.openxmlformats.org/officeDocument/2006/relationships/image" Target="../media/image89.png"/><Relationship Id="rId7" Type="http://schemas.openxmlformats.org/officeDocument/2006/relationships/hyperlink" Target="https://vk.com/club148851212" TargetMode="External"/><Relationship Id="rId12" Type="http://schemas.openxmlformats.org/officeDocument/2006/relationships/hyperlink" Target="https://radost-mo.ru/" TargetMode="External"/><Relationship Id="rId17" Type="http://schemas.openxmlformats.org/officeDocument/2006/relationships/hyperlink" Target="mailto:mo_spset@mosreg.ru" TargetMode="External"/><Relationship Id="rId25" Type="http://schemas.openxmlformats.org/officeDocument/2006/relationships/image" Target="../media/image24.png"/><Relationship Id="rId33" Type="http://schemas.openxmlformats.org/officeDocument/2006/relationships/image" Target="../media/image88.png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vk.com/sp_set" TargetMode="External"/><Relationship Id="rId20" Type="http://schemas.openxmlformats.org/officeDocument/2006/relationships/image" Target="../media/image21.png"/><Relationship Id="rId29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82;&#1086;&#1083;&#1083;&#1077;&#1076;&#1078;&#1084;&#1086;&#1089;&#1082;&#1086;&#1074;&#1080;&#1103;.&#1088;&#1092;/" TargetMode="External"/><Relationship Id="rId11" Type="http://schemas.openxmlformats.org/officeDocument/2006/relationships/hyperlink" Target="mailto:mo_ramkoll@mosreg.ru" TargetMode="External"/><Relationship Id="rId24" Type="http://schemas.openxmlformats.org/officeDocument/2006/relationships/image" Target="../media/image12.png"/><Relationship Id="rId32" Type="http://schemas.openxmlformats.org/officeDocument/2006/relationships/image" Target="../media/image87.png"/><Relationship Id="rId37" Type="http://schemas.openxmlformats.org/officeDocument/2006/relationships/image" Target="../media/image4.png"/><Relationship Id="rId5" Type="http://schemas.openxmlformats.org/officeDocument/2006/relationships/hyperlink" Target="mailto:mo_podolskkoll@mosreg.ru" TargetMode="External"/><Relationship Id="rId15" Type="http://schemas.openxmlformats.org/officeDocument/2006/relationships/hyperlink" Target="https://&#1089;&#1087;&#1087;&#1082;&#1080;.&#1088;&#1092;/" TargetMode="External"/><Relationship Id="rId23" Type="http://schemas.openxmlformats.org/officeDocument/2006/relationships/image" Target="../media/image23.png"/><Relationship Id="rId28" Type="http://schemas.openxmlformats.org/officeDocument/2006/relationships/image" Target="../media/image83.png"/><Relationship Id="rId36" Type="http://schemas.openxmlformats.org/officeDocument/2006/relationships/image" Target="../media/image91.png"/><Relationship Id="rId10" Type="http://schemas.openxmlformats.org/officeDocument/2006/relationships/hyperlink" Target="https://vk.ru/ramcolleg_professionalitet" TargetMode="External"/><Relationship Id="rId19" Type="http://schemas.openxmlformats.org/officeDocument/2006/relationships/image" Target="../media/image9.png"/><Relationship Id="rId31" Type="http://schemas.openxmlformats.org/officeDocument/2006/relationships/image" Target="../media/image86.png"/><Relationship Id="rId4" Type="http://schemas.openxmlformats.org/officeDocument/2006/relationships/hyperlink" Target="https://vk.com/podolskcollegeru" TargetMode="External"/><Relationship Id="rId9" Type="http://schemas.openxmlformats.org/officeDocument/2006/relationships/hyperlink" Target="https://rkmo.ru/" TargetMode="External"/><Relationship Id="rId14" Type="http://schemas.openxmlformats.org/officeDocument/2006/relationships/hyperlink" Target="mailto:mo_ramdorstrtechn@mosreg.ru" TargetMode="External"/><Relationship Id="rId22" Type="http://schemas.openxmlformats.org/officeDocument/2006/relationships/image" Target="../media/image22.jpeg"/><Relationship Id="rId27" Type="http://schemas.openxmlformats.org/officeDocument/2006/relationships/image" Target="../media/image82.png"/><Relationship Id="rId30" Type="http://schemas.openxmlformats.org/officeDocument/2006/relationships/image" Target="../media/image85.png"/><Relationship Id="rId35" Type="http://schemas.openxmlformats.org/officeDocument/2006/relationships/image" Target="../media/image90.png"/><Relationship Id="rId8" Type="http://schemas.openxmlformats.org/officeDocument/2006/relationships/hyperlink" Target="mailto:mo_gapouprof@mosreg.ru" TargetMode="External"/><Relationship Id="rId3" Type="http://schemas.openxmlformats.org/officeDocument/2006/relationships/hyperlink" Target="https://podolsk-college.ru/" TargetMode="Externa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hyperlink" Target="mailto:mo_chehtehn@mosreg.ru" TargetMode="External"/><Relationship Id="rId18" Type="http://schemas.openxmlformats.org/officeDocument/2006/relationships/image" Target="../media/image22.jpeg"/><Relationship Id="rId26" Type="http://schemas.openxmlformats.org/officeDocument/2006/relationships/image" Target="../media/image95.png"/><Relationship Id="rId39" Type="http://schemas.openxmlformats.org/officeDocument/2006/relationships/image" Target="../media/image74.png"/><Relationship Id="rId21" Type="http://schemas.openxmlformats.org/officeDocument/2006/relationships/image" Target="../media/image24.png"/><Relationship Id="rId34" Type="http://schemas.openxmlformats.org/officeDocument/2006/relationships/image" Target="../media/image100.png"/><Relationship Id="rId7" Type="http://schemas.openxmlformats.org/officeDocument/2006/relationships/hyperlink" Target="mailto:mo_serpkolledzh@mosreg.ru" TargetMode="External"/><Relationship Id="rId12" Type="http://schemas.openxmlformats.org/officeDocument/2006/relationships/hyperlink" Target="https://vk.ru/public217465945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94.png"/><Relationship Id="rId33" Type="http://schemas.openxmlformats.org/officeDocument/2006/relationships/image" Target="../media/image99.png"/><Relationship Id="rId38" Type="http://schemas.openxmlformats.org/officeDocument/2006/relationships/image" Target="../media/image10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.png"/><Relationship Id="rId20" Type="http://schemas.openxmlformats.org/officeDocument/2006/relationships/image" Target="../media/image12.png"/><Relationship Id="rId29" Type="http://schemas.openxmlformats.org/officeDocument/2006/relationships/hyperlink" Target="mailto:mo_fiztechkoll@mosreg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ru/serpkoll_professionalitet" TargetMode="External"/><Relationship Id="rId11" Type="http://schemas.openxmlformats.org/officeDocument/2006/relationships/hyperlink" Target="https://&#1095;&#1077;&#1093;&#1086;&#1074;&#1089;&#1082;&#1080;&#1081;-&#1090;&#1077;&#1093;&#1085;&#1080;&#1082;&#1091;&#1084;.&#1088;&#1092;/" TargetMode="External"/><Relationship Id="rId24" Type="http://schemas.openxmlformats.org/officeDocument/2006/relationships/image" Target="../media/image93.png"/><Relationship Id="rId32" Type="http://schemas.openxmlformats.org/officeDocument/2006/relationships/image" Target="../media/image98.png"/><Relationship Id="rId37" Type="http://schemas.openxmlformats.org/officeDocument/2006/relationships/image" Target="../media/image2.jpeg"/><Relationship Id="rId5" Type="http://schemas.openxmlformats.org/officeDocument/2006/relationships/hyperlink" Target="http://serp-koll.ru/" TargetMode="External"/><Relationship Id="rId15" Type="http://schemas.openxmlformats.org/officeDocument/2006/relationships/image" Target="../media/image9.png"/><Relationship Id="rId23" Type="http://schemas.openxmlformats.org/officeDocument/2006/relationships/image" Target="../media/image92.png"/><Relationship Id="rId28" Type="http://schemas.openxmlformats.org/officeDocument/2006/relationships/hyperlink" Target="https://vk.ru/phystech_college?ysclid=lexwaeg83l936745503" TargetMode="External"/><Relationship Id="rId36" Type="http://schemas.openxmlformats.org/officeDocument/2006/relationships/image" Target="../media/image1.png"/><Relationship Id="rId10" Type="http://schemas.openxmlformats.org/officeDocument/2006/relationships/hyperlink" Target="mailto:mo_stuptechn@mosreg.ru" TargetMode="External"/><Relationship Id="rId19" Type="http://schemas.openxmlformats.org/officeDocument/2006/relationships/image" Target="../media/image23.png"/><Relationship Id="rId31" Type="http://schemas.openxmlformats.org/officeDocument/2006/relationships/image" Target="../media/image97.png"/><Relationship Id="rId4" Type="http://schemas.openxmlformats.org/officeDocument/2006/relationships/hyperlink" Target="mailto:mo_spkolledzh@mosreg.ru" TargetMode="External"/><Relationship Id="rId9" Type="http://schemas.openxmlformats.org/officeDocument/2006/relationships/hyperlink" Target="https://vk.com/stuptex" TargetMode="External"/><Relationship Id="rId14" Type="http://schemas.openxmlformats.org/officeDocument/2006/relationships/image" Target="../media/image19.png"/><Relationship Id="rId22" Type="http://schemas.microsoft.com/office/2007/relationships/hdphoto" Target="../media/hdphoto8.wdp"/><Relationship Id="rId27" Type="http://schemas.openxmlformats.org/officeDocument/2006/relationships/hyperlink" Target="https://phystech.pro/" TargetMode="External"/><Relationship Id="rId30" Type="http://schemas.openxmlformats.org/officeDocument/2006/relationships/image" Target="../media/image96.png"/><Relationship Id="rId35" Type="http://schemas.openxmlformats.org/officeDocument/2006/relationships/image" Target="../media/image4.png"/><Relationship Id="rId8" Type="http://schemas.openxmlformats.org/officeDocument/2006/relationships/hyperlink" Target="https://&#1089;&#1090;&#1072;&#1084;&#1090;.&#1088;&#1092;/" TargetMode="External"/><Relationship Id="rId3" Type="http://schemas.openxmlformats.org/officeDocument/2006/relationships/hyperlink" Target="https://spkmo.ru/" TargetMode="Externa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hyperlink" Target="mailto:mo_chelkoll@mosreg.ru" TargetMode="External"/><Relationship Id="rId26" Type="http://schemas.openxmlformats.org/officeDocument/2006/relationships/hyperlink" Target="https://www.ggtu.ru/" TargetMode="External"/><Relationship Id="rId3" Type="http://schemas.openxmlformats.org/officeDocument/2006/relationships/hyperlink" Target="https://vk.com/gbpou_mo_shet" TargetMode="External"/><Relationship Id="rId21" Type="http://schemas.openxmlformats.org/officeDocument/2006/relationships/hyperlink" Target="https://elkollege.ru/" TargetMode="External"/><Relationship Id="rId34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microsoft.com/office/2007/relationships/hdphoto" Target="../media/hdphoto7.wdp"/><Relationship Id="rId17" Type="http://schemas.openxmlformats.org/officeDocument/2006/relationships/hyperlink" Target="https://vk.com/schelcollege" TargetMode="External"/><Relationship Id="rId25" Type="http://schemas.openxmlformats.org/officeDocument/2006/relationships/image" Target="../media/image107.png"/><Relationship Id="rId33" Type="http://schemas.openxmlformats.org/officeDocument/2006/relationships/image" Target="../media/image4.png"/><Relationship Id="rId2" Type="http://schemas.openxmlformats.org/officeDocument/2006/relationships/hyperlink" Target="https://&#1096;&#1101;&#1090;.&#1088;&#1092;/" TargetMode="External"/><Relationship Id="rId16" Type="http://schemas.openxmlformats.org/officeDocument/2006/relationships/hyperlink" Target="https://schelcol.ru/" TargetMode="External"/><Relationship Id="rId20" Type="http://schemas.openxmlformats.org/officeDocument/2006/relationships/image" Target="../media/image105.png"/><Relationship Id="rId29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21.png"/><Relationship Id="rId24" Type="http://schemas.openxmlformats.org/officeDocument/2006/relationships/image" Target="../media/image106.png"/><Relationship Id="rId32" Type="http://schemas.openxmlformats.org/officeDocument/2006/relationships/image" Target="../media/image110.png"/><Relationship Id="rId5" Type="http://schemas.openxmlformats.org/officeDocument/2006/relationships/image" Target="../media/image24.png"/><Relationship Id="rId15" Type="http://schemas.openxmlformats.org/officeDocument/2006/relationships/image" Target="../media/image22.jpeg"/><Relationship Id="rId23" Type="http://schemas.openxmlformats.org/officeDocument/2006/relationships/hyperlink" Target="mailto:mo_elkolledzh@mosreg.ru" TargetMode="External"/><Relationship Id="rId28" Type="http://schemas.openxmlformats.org/officeDocument/2006/relationships/hyperlink" Target="mailto:mo_ggtu@mosreg.ru" TargetMode="External"/><Relationship Id="rId36" Type="http://schemas.openxmlformats.org/officeDocument/2006/relationships/image" Target="../media/image111.png"/><Relationship Id="rId10" Type="http://schemas.openxmlformats.org/officeDocument/2006/relationships/image" Target="../media/image19.png"/><Relationship Id="rId19" Type="http://schemas.openxmlformats.org/officeDocument/2006/relationships/image" Target="../media/image104.png"/><Relationship Id="rId31" Type="http://schemas.openxmlformats.org/officeDocument/2006/relationships/hyperlink" Target="https://gukolomna.ru/sveden/common/" TargetMode="External"/><Relationship Id="rId4" Type="http://schemas.openxmlformats.org/officeDocument/2006/relationships/hyperlink" Target="mailto:mo_moshet@mosreg.ru" TargetMode="External"/><Relationship Id="rId9" Type="http://schemas.openxmlformats.org/officeDocument/2006/relationships/image" Target="../media/image103.png"/><Relationship Id="rId14" Type="http://schemas.openxmlformats.org/officeDocument/2006/relationships/image" Target="../media/image9.png"/><Relationship Id="rId22" Type="http://schemas.openxmlformats.org/officeDocument/2006/relationships/hyperlink" Target="https://vk.ru/elkollege_professionalitet" TargetMode="External"/><Relationship Id="rId27" Type="http://schemas.openxmlformats.org/officeDocument/2006/relationships/hyperlink" Target="https://vk.com/ggtu_official" TargetMode="External"/><Relationship Id="rId30" Type="http://schemas.openxmlformats.org/officeDocument/2006/relationships/image" Target="../media/image109.png"/><Relationship Id="rId35" Type="http://schemas.openxmlformats.org/officeDocument/2006/relationships/image" Target="../media/image2.jpeg"/><Relationship Id="rId8" Type="http://schemas.openxmlformats.org/officeDocument/2006/relationships/image" Target="../media/image102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chehuor.ru/" TargetMode="External"/><Relationship Id="rId18" Type="http://schemas.openxmlformats.org/officeDocument/2006/relationships/image" Target="../media/image114.png"/><Relationship Id="rId26" Type="http://schemas.openxmlformats.org/officeDocument/2006/relationships/hyperlink" Target="mailto:info@&#1075;&#1091;&#1086;&#1088;.&#1088;&#1092;" TargetMode="External"/><Relationship Id="rId21" Type="http://schemas.openxmlformats.org/officeDocument/2006/relationships/hyperlink" Target="mailto:mfks_uor_5@mosreg.ru" TargetMode="External"/><Relationship Id="rId34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2.jpeg"/><Relationship Id="rId17" Type="http://schemas.openxmlformats.org/officeDocument/2006/relationships/image" Target="../media/image113.png"/><Relationship Id="rId25" Type="http://schemas.openxmlformats.org/officeDocument/2006/relationships/hyperlink" Target="https://vk.com/guorbron" TargetMode="External"/><Relationship Id="rId33" Type="http://schemas.openxmlformats.org/officeDocument/2006/relationships/image" Target="../media/image120.png"/><Relationship Id="rId2" Type="http://schemas.openxmlformats.org/officeDocument/2006/relationships/hyperlink" Target="https://basketuor.ru/" TargetMode="External"/><Relationship Id="rId16" Type="http://schemas.openxmlformats.org/officeDocument/2006/relationships/image" Target="../media/image12.png"/><Relationship Id="rId20" Type="http://schemas.openxmlformats.org/officeDocument/2006/relationships/hyperlink" Target="https://vk.com/uor5football" TargetMode="External"/><Relationship Id="rId29" Type="http://schemas.openxmlformats.org/officeDocument/2006/relationships/hyperlink" Target="https://www.guorschelkovo.ru/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9.png"/><Relationship Id="rId24" Type="http://schemas.openxmlformats.org/officeDocument/2006/relationships/hyperlink" Target="https://&#1075;&#1091;&#1086;&#1088;.&#1088;&#1092;/" TargetMode="External"/><Relationship Id="rId32" Type="http://schemas.openxmlformats.org/officeDocument/2006/relationships/image" Target="../media/image119.png"/><Relationship Id="rId37" Type="http://schemas.openxmlformats.org/officeDocument/2006/relationships/image" Target="../media/image121.png"/><Relationship Id="rId5" Type="http://schemas.openxmlformats.org/officeDocument/2006/relationships/image" Target="../media/image21.png"/><Relationship Id="rId15" Type="http://schemas.openxmlformats.org/officeDocument/2006/relationships/hyperlink" Target="mailto:mfks_uor_4@mosreg.ru" TargetMode="External"/><Relationship Id="rId23" Type="http://schemas.openxmlformats.org/officeDocument/2006/relationships/image" Target="../media/image116.png"/><Relationship Id="rId28" Type="http://schemas.openxmlformats.org/officeDocument/2006/relationships/image" Target="../media/image118.png"/><Relationship Id="rId36" Type="http://schemas.openxmlformats.org/officeDocument/2006/relationships/image" Target="../media/image2.jpeg"/><Relationship Id="rId10" Type="http://schemas.openxmlformats.org/officeDocument/2006/relationships/image" Target="../media/image112.png"/><Relationship Id="rId19" Type="http://schemas.openxmlformats.org/officeDocument/2006/relationships/hyperlink" Target="http://master-saturn.ru/" TargetMode="External"/><Relationship Id="rId31" Type="http://schemas.openxmlformats.org/officeDocument/2006/relationships/hyperlink" Target="mailto:sport-net@mail.ru" TargetMode="External"/><Relationship Id="rId4" Type="http://schemas.openxmlformats.org/officeDocument/2006/relationships/image" Target="../media/image19.png"/><Relationship Id="rId9" Type="http://schemas.microsoft.com/office/2007/relationships/hdphoto" Target="../media/hdphoto8.wdp"/><Relationship Id="rId14" Type="http://schemas.openxmlformats.org/officeDocument/2006/relationships/hyperlink" Target="https://vk.ru/chehovuor" TargetMode="External"/><Relationship Id="rId22" Type="http://schemas.openxmlformats.org/officeDocument/2006/relationships/image" Target="../media/image115.png"/><Relationship Id="rId27" Type="http://schemas.openxmlformats.org/officeDocument/2006/relationships/image" Target="../media/image117.png"/><Relationship Id="rId30" Type="http://schemas.openxmlformats.org/officeDocument/2006/relationships/hyperlink" Target="https://vk.com/olymprezerv" TargetMode="External"/><Relationship Id="rId35" Type="http://schemas.openxmlformats.org/officeDocument/2006/relationships/image" Target="../media/image1.png"/><Relationship Id="rId8" Type="http://schemas.openxmlformats.org/officeDocument/2006/relationships/image" Target="../media/image24.png"/><Relationship Id="rId3" Type="http://schemas.openxmlformats.org/officeDocument/2006/relationships/hyperlink" Target="mailto:mfks_uor_3@mosreg.ru" TargetMode="Externa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prokofievcollege.ru/" TargetMode="External"/><Relationship Id="rId18" Type="http://schemas.openxmlformats.org/officeDocument/2006/relationships/image" Target="../media/image21.png"/><Relationship Id="rId26" Type="http://schemas.openxmlformats.org/officeDocument/2006/relationships/hyperlink" Target="https://moki.ru/" TargetMode="External"/><Relationship Id="rId21" Type="http://schemas.openxmlformats.org/officeDocument/2006/relationships/hyperlink" Target="http://1momk.ru/" TargetMode="External"/><Relationship Id="rId34" Type="http://schemas.openxmlformats.org/officeDocument/2006/relationships/hyperlink" Target="https://designcollege.narod.ru/" TargetMode="External"/><Relationship Id="rId7" Type="http://schemas.openxmlformats.org/officeDocument/2006/relationships/image" Target="../media/image22.jpeg"/><Relationship Id="rId12" Type="http://schemas.openxmlformats.org/officeDocument/2006/relationships/image" Target="../media/image123.png"/><Relationship Id="rId17" Type="http://schemas.openxmlformats.org/officeDocument/2006/relationships/image" Target="../media/image125.png"/><Relationship Id="rId25" Type="http://schemas.openxmlformats.org/officeDocument/2006/relationships/image" Target="../media/image127.png"/><Relationship Id="rId33" Type="http://schemas.openxmlformats.org/officeDocument/2006/relationships/image" Target="../media/image2.jpeg"/><Relationship Id="rId2" Type="http://schemas.openxmlformats.org/officeDocument/2006/relationships/hyperlink" Target="http://scryabin-college.ru/" TargetMode="External"/><Relationship Id="rId16" Type="http://schemas.openxmlformats.org/officeDocument/2006/relationships/image" Target="../media/image124.png"/><Relationship Id="rId20" Type="http://schemas.openxmlformats.org/officeDocument/2006/relationships/image" Target="../media/image9.png"/><Relationship Id="rId29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22.png"/><Relationship Id="rId24" Type="http://schemas.openxmlformats.org/officeDocument/2006/relationships/image" Target="../media/image126.png"/><Relationship Id="rId32" Type="http://schemas.openxmlformats.org/officeDocument/2006/relationships/image" Target="../media/image1.png"/><Relationship Id="rId37" Type="http://schemas.openxmlformats.org/officeDocument/2006/relationships/image" Target="../media/image131.png"/><Relationship Id="rId5" Type="http://schemas.openxmlformats.org/officeDocument/2006/relationships/image" Target="../media/image19.png"/><Relationship Id="rId15" Type="http://schemas.openxmlformats.org/officeDocument/2006/relationships/hyperlink" Target="mailto:mk_prokofievcollege@mosreg.ru" TargetMode="External"/><Relationship Id="rId23" Type="http://schemas.openxmlformats.org/officeDocument/2006/relationships/hyperlink" Target="mailto:mk_1momk@mosreg.ru" TargetMode="External"/><Relationship Id="rId28" Type="http://schemas.openxmlformats.org/officeDocument/2006/relationships/hyperlink" Target="mailto:mk_director_moki@mosreg.ru" TargetMode="External"/><Relationship Id="rId36" Type="http://schemas.openxmlformats.org/officeDocument/2006/relationships/image" Target="../media/image130.png"/><Relationship Id="rId10" Type="http://schemas.openxmlformats.org/officeDocument/2006/relationships/image" Target="../media/image12.png"/><Relationship Id="rId19" Type="http://schemas.microsoft.com/office/2007/relationships/hdphoto" Target="../media/hdphoto7.wdp"/><Relationship Id="rId31" Type="http://schemas.openxmlformats.org/officeDocument/2006/relationships/image" Target="../media/image4.png"/><Relationship Id="rId4" Type="http://schemas.openxmlformats.org/officeDocument/2006/relationships/hyperlink" Target="mailto:mk_skryabincol@mosreg.ru" TargetMode="External"/><Relationship Id="rId9" Type="http://schemas.microsoft.com/office/2007/relationships/hdphoto" Target="../media/hdphoto8.wdp"/><Relationship Id="rId14" Type="http://schemas.openxmlformats.org/officeDocument/2006/relationships/hyperlink" Target="https://vk.com/prokofievcollege" TargetMode="External"/><Relationship Id="rId22" Type="http://schemas.openxmlformats.org/officeDocument/2006/relationships/hyperlink" Target="https://vk.com/club131947947" TargetMode="External"/><Relationship Id="rId27" Type="http://schemas.openxmlformats.org/officeDocument/2006/relationships/hyperlink" Target="https://vk.ru/id712018902" TargetMode="External"/><Relationship Id="rId30" Type="http://schemas.openxmlformats.org/officeDocument/2006/relationships/image" Target="../media/image129.png"/><Relationship Id="rId35" Type="http://schemas.openxmlformats.org/officeDocument/2006/relationships/hyperlink" Target="mailto:designcollege@yandex.ru" TargetMode="External"/><Relationship Id="rId8" Type="http://schemas.openxmlformats.org/officeDocument/2006/relationships/image" Target="../media/image24.png"/><Relationship Id="rId3" Type="http://schemas.openxmlformats.org/officeDocument/2006/relationships/hyperlink" Target="https://vk.com/college_skryabina" TargetMode="Externa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hyperlink" Target="http://pravo-econom.ru/" TargetMode="External"/><Relationship Id="rId18" Type="http://schemas.openxmlformats.org/officeDocument/2006/relationships/hyperlink" Target="https://www.baesk.ru/" TargetMode="External"/><Relationship Id="rId26" Type="http://schemas.openxmlformats.org/officeDocument/2006/relationships/image" Target="../media/image136.png"/><Relationship Id="rId21" Type="http://schemas.openxmlformats.org/officeDocument/2006/relationships/image" Target="../media/image134.png"/><Relationship Id="rId34" Type="http://schemas.openxmlformats.org/officeDocument/2006/relationships/image" Target="../media/image139.png"/><Relationship Id="rId7" Type="http://schemas.openxmlformats.org/officeDocument/2006/relationships/image" Target="../media/image23.png"/><Relationship Id="rId12" Type="http://schemas.openxmlformats.org/officeDocument/2006/relationships/image" Target="../media/image9.png"/><Relationship Id="rId17" Type="http://schemas.openxmlformats.org/officeDocument/2006/relationships/image" Target="../media/image133.png"/><Relationship Id="rId25" Type="http://schemas.openxmlformats.org/officeDocument/2006/relationships/hyperlink" Target="mailto:lidershc@mail.ru" TargetMode="External"/><Relationship Id="rId33" Type="http://schemas.openxmlformats.org/officeDocument/2006/relationships/hyperlink" Target="mailto:info@mfui.ru" TargetMode="External"/><Relationship Id="rId2" Type="http://schemas.openxmlformats.org/officeDocument/2006/relationships/hyperlink" Target="https://tep-mspk.ru/" TargetMode="External"/><Relationship Id="rId16" Type="http://schemas.openxmlformats.org/officeDocument/2006/relationships/image" Target="../media/image12.png"/><Relationship Id="rId20" Type="http://schemas.openxmlformats.org/officeDocument/2006/relationships/hyperlink" Target="mailto:bizacademy@mail.ru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22.jpeg"/><Relationship Id="rId24" Type="http://schemas.openxmlformats.org/officeDocument/2006/relationships/hyperlink" Target="http://lidercollege.ru/" TargetMode="External"/><Relationship Id="rId32" Type="http://schemas.openxmlformats.org/officeDocument/2006/relationships/hyperlink" Target="https://www.mfui.ru/" TargetMode="External"/><Relationship Id="rId37" Type="http://schemas.openxmlformats.org/officeDocument/2006/relationships/image" Target="../media/image142.png"/><Relationship Id="rId5" Type="http://schemas.openxmlformats.org/officeDocument/2006/relationships/image" Target="../media/image21.png"/><Relationship Id="rId15" Type="http://schemas.openxmlformats.org/officeDocument/2006/relationships/hyperlink" Target="mailto:krept@mail.ru" TargetMode="External"/><Relationship Id="rId23" Type="http://schemas.openxmlformats.org/officeDocument/2006/relationships/hyperlink" Target="https://vk.com/lidercollege" TargetMode="External"/><Relationship Id="rId28" Type="http://schemas.openxmlformats.org/officeDocument/2006/relationships/image" Target="../media/image138.png"/><Relationship Id="rId36" Type="http://schemas.openxmlformats.org/officeDocument/2006/relationships/image" Target="../media/image141.png"/><Relationship Id="rId10" Type="http://schemas.openxmlformats.org/officeDocument/2006/relationships/image" Target="../media/image132.png"/><Relationship Id="rId19" Type="http://schemas.openxmlformats.org/officeDocument/2006/relationships/hyperlink" Target="https://vk.com/club52166664" TargetMode="External"/><Relationship Id="rId31" Type="http://schemas.openxmlformats.org/officeDocument/2006/relationships/image" Target="../media/image2.jpeg"/><Relationship Id="rId4" Type="http://schemas.openxmlformats.org/officeDocument/2006/relationships/image" Target="../media/image19.png"/><Relationship Id="rId9" Type="http://schemas.microsoft.com/office/2007/relationships/hdphoto" Target="../media/hdphoto8.wdp"/><Relationship Id="rId14" Type="http://schemas.openxmlformats.org/officeDocument/2006/relationships/hyperlink" Target="https://vk.com/public130174708" TargetMode="External"/><Relationship Id="rId22" Type="http://schemas.openxmlformats.org/officeDocument/2006/relationships/image" Target="../media/image135.png"/><Relationship Id="rId27" Type="http://schemas.openxmlformats.org/officeDocument/2006/relationships/image" Target="../media/image137.png"/><Relationship Id="rId30" Type="http://schemas.openxmlformats.org/officeDocument/2006/relationships/image" Target="../media/image1.png"/><Relationship Id="rId35" Type="http://schemas.openxmlformats.org/officeDocument/2006/relationships/image" Target="../media/image140.png"/><Relationship Id="rId8" Type="http://schemas.openxmlformats.org/officeDocument/2006/relationships/image" Target="../media/image24.png"/><Relationship Id="rId3" Type="http://schemas.openxmlformats.org/officeDocument/2006/relationships/hyperlink" Target="mailto:tep-mspk@yandex.ru" TargetMode="Externa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4.png"/><Relationship Id="rId18" Type="http://schemas.openxmlformats.org/officeDocument/2006/relationships/hyperlink" Target="https://vk.com/anopomokit" TargetMode="External"/><Relationship Id="rId26" Type="http://schemas.openxmlformats.org/officeDocument/2006/relationships/image" Target="../media/image149.png"/><Relationship Id="rId21" Type="http://schemas.openxmlformats.org/officeDocument/2006/relationships/image" Target="../media/image147.png"/><Relationship Id="rId34" Type="http://schemas.openxmlformats.org/officeDocument/2006/relationships/hyperlink" Target="mailto:mz_momk1_uo@mosreg.ru" TargetMode="External"/><Relationship Id="rId7" Type="http://schemas.microsoft.com/office/2007/relationships/hdphoto" Target="../media/hdphoto7.wdp"/><Relationship Id="rId12" Type="http://schemas.openxmlformats.org/officeDocument/2006/relationships/image" Target="../media/image143.png"/><Relationship Id="rId17" Type="http://schemas.openxmlformats.org/officeDocument/2006/relationships/hyperlink" Target="https://www.anomokit.ru/" TargetMode="External"/><Relationship Id="rId25" Type="http://schemas.openxmlformats.org/officeDocument/2006/relationships/image" Target="../media/image148.png"/><Relationship Id="rId33" Type="http://schemas.openxmlformats.org/officeDocument/2006/relationships/hyperlink" Target="https://vk.com/mocomk1" TargetMode="External"/><Relationship Id="rId38" Type="http://schemas.openxmlformats.org/officeDocument/2006/relationships/image" Target="../media/image74.png"/><Relationship Id="rId2" Type="http://schemas.openxmlformats.org/officeDocument/2006/relationships/hyperlink" Target="https://&#1084;&#1086;&#1082;&#1092;&#1091;.site/" TargetMode="External"/><Relationship Id="rId16" Type="http://schemas.openxmlformats.org/officeDocument/2006/relationships/image" Target="../media/image145.png"/><Relationship Id="rId20" Type="http://schemas.openxmlformats.org/officeDocument/2006/relationships/image" Target="../media/image146.png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2.png"/><Relationship Id="rId24" Type="http://schemas.openxmlformats.org/officeDocument/2006/relationships/hyperlink" Target="mailto:mk_1momk@mosreg.ru" TargetMode="External"/><Relationship Id="rId32" Type="http://schemas.openxmlformats.org/officeDocument/2006/relationships/hyperlink" Target="https://mocomk.ru/" TargetMode="External"/><Relationship Id="rId37" Type="http://schemas.openxmlformats.org/officeDocument/2006/relationships/image" Target="../media/image152.png"/><Relationship Id="rId5" Type="http://schemas.openxmlformats.org/officeDocument/2006/relationships/image" Target="../media/image19.png"/><Relationship Id="rId15" Type="http://schemas.openxmlformats.org/officeDocument/2006/relationships/hyperlink" Target="mailto:kitcollege@mail.ru" TargetMode="External"/><Relationship Id="rId23" Type="http://schemas.openxmlformats.org/officeDocument/2006/relationships/hyperlink" Target="https://vk.ru/elmeduh" TargetMode="External"/><Relationship Id="rId28" Type="http://schemas.openxmlformats.org/officeDocument/2006/relationships/image" Target="../media/image22.jpeg"/><Relationship Id="rId36" Type="http://schemas.openxmlformats.org/officeDocument/2006/relationships/image" Target="../media/image151.png"/><Relationship Id="rId10" Type="http://schemas.microsoft.com/office/2007/relationships/hdphoto" Target="../media/hdphoto8.wdp"/><Relationship Id="rId19" Type="http://schemas.openxmlformats.org/officeDocument/2006/relationships/hyperlink" Target="mailto:anomokit@mail.ru" TargetMode="External"/><Relationship Id="rId31" Type="http://schemas.openxmlformats.org/officeDocument/2006/relationships/image" Target="../media/image2.jpeg"/><Relationship Id="rId4" Type="http://schemas.openxmlformats.org/officeDocument/2006/relationships/hyperlink" Target="mailto:mokfu2015@yandex.ru" TargetMode="External"/><Relationship Id="rId9" Type="http://schemas.openxmlformats.org/officeDocument/2006/relationships/image" Target="../media/image24.png"/><Relationship Id="rId14" Type="http://schemas.openxmlformats.org/officeDocument/2006/relationships/hyperlink" Target="https://kolledzh-odintsovo.ru/" TargetMode="External"/><Relationship Id="rId22" Type="http://schemas.openxmlformats.org/officeDocument/2006/relationships/hyperlink" Target="https://el-meduch.ru/" TargetMode="External"/><Relationship Id="rId27" Type="http://schemas.openxmlformats.org/officeDocument/2006/relationships/image" Target="../media/image9.png"/><Relationship Id="rId30" Type="http://schemas.openxmlformats.org/officeDocument/2006/relationships/image" Target="../media/image1.png"/><Relationship Id="rId35" Type="http://schemas.openxmlformats.org/officeDocument/2006/relationships/image" Target="../media/image150.png"/><Relationship Id="rId8" Type="http://schemas.openxmlformats.org/officeDocument/2006/relationships/image" Target="../media/image23.png"/><Relationship Id="rId3" Type="http://schemas.openxmlformats.org/officeDocument/2006/relationships/hyperlink" Target="https://vk.com/mokfu" TargetMode="Externa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4.png"/><Relationship Id="rId18" Type="http://schemas.openxmlformats.org/officeDocument/2006/relationships/image" Target="../media/image155.png"/><Relationship Id="rId26" Type="http://schemas.openxmlformats.org/officeDocument/2006/relationships/hyperlink" Target="https://vk.ru/odin.mgimo" TargetMode="External"/><Relationship Id="rId3" Type="http://schemas.openxmlformats.org/officeDocument/2006/relationships/hyperlink" Target="https://vk.com/sbk_nf" TargetMode="External"/><Relationship Id="rId21" Type="http://schemas.openxmlformats.org/officeDocument/2006/relationships/hyperlink" Target="https://vk.com/collegemok" TargetMode="External"/><Relationship Id="rId34" Type="http://schemas.openxmlformats.org/officeDocument/2006/relationships/image" Target="../media/image2.jpeg"/><Relationship Id="rId7" Type="http://schemas.microsoft.com/office/2007/relationships/hdphoto" Target="../media/hdphoto7.wdp"/><Relationship Id="rId12" Type="http://schemas.openxmlformats.org/officeDocument/2006/relationships/image" Target="../media/image153.png"/><Relationship Id="rId17" Type="http://schemas.openxmlformats.org/officeDocument/2006/relationships/hyperlink" Target="mailto:&#1082;.&#1077;.&#1088;@mail.ru" TargetMode="External"/><Relationship Id="rId25" Type="http://schemas.openxmlformats.org/officeDocument/2006/relationships/hyperlink" Target="https://odin.mgimo.ru/" TargetMode="External"/><Relationship Id="rId33" Type="http://schemas.openxmlformats.org/officeDocument/2006/relationships/image" Target="../media/image1.png"/><Relationship Id="rId2" Type="http://schemas.openxmlformats.org/officeDocument/2006/relationships/hyperlink" Target="https://www.sbk-nf.com/" TargetMode="External"/><Relationship Id="rId16" Type="http://schemas.openxmlformats.org/officeDocument/2006/relationships/hyperlink" Target="https://vk.com/newkep1993" TargetMode="External"/><Relationship Id="rId20" Type="http://schemas.openxmlformats.org/officeDocument/2006/relationships/hyperlink" Target="https://college-mok.ru/" TargetMode="External"/><Relationship Id="rId29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2.png"/><Relationship Id="rId24" Type="http://schemas.openxmlformats.org/officeDocument/2006/relationships/image" Target="../media/image158.png"/><Relationship Id="rId32" Type="http://schemas.openxmlformats.org/officeDocument/2006/relationships/image" Target="../media/image4.png"/><Relationship Id="rId5" Type="http://schemas.openxmlformats.org/officeDocument/2006/relationships/image" Target="../media/image19.png"/><Relationship Id="rId15" Type="http://schemas.openxmlformats.org/officeDocument/2006/relationships/image" Target="../media/image9.png"/><Relationship Id="rId23" Type="http://schemas.openxmlformats.org/officeDocument/2006/relationships/image" Target="../media/image157.png"/><Relationship Id="rId28" Type="http://schemas.openxmlformats.org/officeDocument/2006/relationships/image" Target="../media/image159.png"/><Relationship Id="rId10" Type="http://schemas.microsoft.com/office/2007/relationships/hdphoto" Target="../media/hdphoto8.wdp"/><Relationship Id="rId19" Type="http://schemas.openxmlformats.org/officeDocument/2006/relationships/image" Target="../media/image156.png"/><Relationship Id="rId31" Type="http://schemas.openxmlformats.org/officeDocument/2006/relationships/image" Target="../media/image162.png"/><Relationship Id="rId4" Type="http://schemas.openxmlformats.org/officeDocument/2006/relationships/hyperlink" Target="mailto:sbk.nf@mail.ru" TargetMode="External"/><Relationship Id="rId9" Type="http://schemas.openxmlformats.org/officeDocument/2006/relationships/image" Target="../media/image24.png"/><Relationship Id="rId14" Type="http://schemas.openxmlformats.org/officeDocument/2006/relationships/image" Target="../media/image22.jpeg"/><Relationship Id="rId22" Type="http://schemas.openxmlformats.org/officeDocument/2006/relationships/hyperlink" Target="mailto:college.mok@yandex.ru" TargetMode="External"/><Relationship Id="rId27" Type="http://schemas.openxmlformats.org/officeDocument/2006/relationships/hyperlink" Target="mailto:info@odin.mgimo.ru" TargetMode="External"/><Relationship Id="rId30" Type="http://schemas.openxmlformats.org/officeDocument/2006/relationships/image" Target="../media/image161.png"/><Relationship Id="rId8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4.png"/><Relationship Id="rId18" Type="http://schemas.openxmlformats.org/officeDocument/2006/relationships/image" Target="../media/image166.png"/><Relationship Id="rId26" Type="http://schemas.openxmlformats.org/officeDocument/2006/relationships/hyperlink" Target="https://college-gsc.ru/" TargetMode="External"/><Relationship Id="rId3" Type="http://schemas.openxmlformats.org/officeDocument/2006/relationships/hyperlink" Target="https://vk.com/gtk.znanie" TargetMode="External"/><Relationship Id="rId21" Type="http://schemas.openxmlformats.org/officeDocument/2006/relationships/hyperlink" Target="https://www.mogok.ru/" TargetMode="External"/><Relationship Id="rId34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163.png"/><Relationship Id="rId17" Type="http://schemas.openxmlformats.org/officeDocument/2006/relationships/image" Target="../media/image165.png"/><Relationship Id="rId25" Type="http://schemas.openxmlformats.org/officeDocument/2006/relationships/image" Target="../media/image168.png"/><Relationship Id="rId33" Type="http://schemas.openxmlformats.org/officeDocument/2006/relationships/image" Target="../media/image4.png"/><Relationship Id="rId2" Type="http://schemas.openxmlformats.org/officeDocument/2006/relationships/hyperlink" Target="https://gtk-znanie.ru/" TargetMode="External"/><Relationship Id="rId16" Type="http://schemas.openxmlformats.org/officeDocument/2006/relationships/hyperlink" Target="mailto:spgk@spgkmo.ru" TargetMode="External"/><Relationship Id="rId20" Type="http://schemas.openxmlformats.org/officeDocument/2006/relationships/image" Target="../media/image9.png"/><Relationship Id="rId29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2.png"/><Relationship Id="rId24" Type="http://schemas.openxmlformats.org/officeDocument/2006/relationships/image" Target="../media/image167.png"/><Relationship Id="rId32" Type="http://schemas.openxmlformats.org/officeDocument/2006/relationships/image" Target="../media/image172.png"/><Relationship Id="rId5" Type="http://schemas.openxmlformats.org/officeDocument/2006/relationships/image" Target="../media/image19.png"/><Relationship Id="rId15" Type="http://schemas.openxmlformats.org/officeDocument/2006/relationships/hyperlink" Target="https://vk.com/public212669691" TargetMode="External"/><Relationship Id="rId23" Type="http://schemas.openxmlformats.org/officeDocument/2006/relationships/hyperlink" Target="mailto:serebrianyeprudy.mgi@yandex.ru" TargetMode="External"/><Relationship Id="rId28" Type="http://schemas.openxmlformats.org/officeDocument/2006/relationships/hyperlink" Target="mailto:info@college-gsc.ru" TargetMode="External"/><Relationship Id="rId10" Type="http://schemas.microsoft.com/office/2007/relationships/hdphoto" Target="../media/hdphoto8.wdp"/><Relationship Id="rId19" Type="http://schemas.openxmlformats.org/officeDocument/2006/relationships/image" Target="../media/image22.jpeg"/><Relationship Id="rId31" Type="http://schemas.openxmlformats.org/officeDocument/2006/relationships/image" Target="../media/image171.png"/><Relationship Id="rId4" Type="http://schemas.openxmlformats.org/officeDocument/2006/relationships/hyperlink" Target="mailto:Ir-znanie@mail.ru" TargetMode="External"/><Relationship Id="rId9" Type="http://schemas.openxmlformats.org/officeDocument/2006/relationships/image" Target="../media/image24.png"/><Relationship Id="rId14" Type="http://schemas.openxmlformats.org/officeDocument/2006/relationships/hyperlink" Target="https://spgkmo.ru/" TargetMode="External"/><Relationship Id="rId22" Type="http://schemas.openxmlformats.org/officeDocument/2006/relationships/hyperlink" Target="https://vk.com/mogokru" TargetMode="External"/><Relationship Id="rId27" Type="http://schemas.openxmlformats.org/officeDocument/2006/relationships/hyperlink" Target="https://vk.ru/mogsc" TargetMode="External"/><Relationship Id="rId30" Type="http://schemas.openxmlformats.org/officeDocument/2006/relationships/image" Target="../media/image170.png"/><Relationship Id="rId35" Type="http://schemas.openxmlformats.org/officeDocument/2006/relationships/image" Target="../media/image2.jpeg"/><Relationship Id="rId8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4.png"/><Relationship Id="rId18" Type="http://schemas.openxmlformats.org/officeDocument/2006/relationships/image" Target="../media/image176.png"/><Relationship Id="rId26" Type="http://schemas.openxmlformats.org/officeDocument/2006/relationships/hyperlink" Target="https://mktex.ru/" TargetMode="External"/><Relationship Id="rId21" Type="http://schemas.openxmlformats.org/officeDocument/2006/relationships/hyperlink" Target="mailto:kgk.college@yandex.ru" TargetMode="External"/><Relationship Id="rId34" Type="http://schemas.openxmlformats.org/officeDocument/2006/relationships/image" Target="../media/image181.png"/><Relationship Id="rId7" Type="http://schemas.microsoft.com/office/2007/relationships/hdphoto" Target="../media/hdphoto7.wdp"/><Relationship Id="rId12" Type="http://schemas.openxmlformats.org/officeDocument/2006/relationships/image" Target="../media/image173.png"/><Relationship Id="rId17" Type="http://schemas.openxmlformats.org/officeDocument/2006/relationships/image" Target="../media/image175.png"/><Relationship Id="rId25" Type="http://schemas.openxmlformats.org/officeDocument/2006/relationships/image" Target="../media/image178.png"/><Relationship Id="rId33" Type="http://schemas.openxmlformats.org/officeDocument/2006/relationships/hyperlink" Target="mailto:pssk18@mail.ru" TargetMode="External"/><Relationship Id="rId38" Type="http://schemas.openxmlformats.org/officeDocument/2006/relationships/image" Target="../media/image2.jpeg"/><Relationship Id="rId2" Type="http://schemas.openxmlformats.org/officeDocument/2006/relationships/hyperlink" Target="https://parus-college.ru/o-kolledzhe" TargetMode="External"/><Relationship Id="rId16" Type="http://schemas.openxmlformats.org/officeDocument/2006/relationships/hyperlink" Target="mailto:info@sgoc.ru" TargetMode="External"/><Relationship Id="rId20" Type="http://schemas.openxmlformats.org/officeDocument/2006/relationships/hyperlink" Target="https://vk.com/kgkcollege" TargetMode="External"/><Relationship Id="rId29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2.png"/><Relationship Id="rId24" Type="http://schemas.openxmlformats.org/officeDocument/2006/relationships/image" Target="../media/image177.png"/><Relationship Id="rId32" Type="http://schemas.openxmlformats.org/officeDocument/2006/relationships/hyperlink" Target="https://vk.ru/pssi_pssk" TargetMode="External"/><Relationship Id="rId37" Type="http://schemas.openxmlformats.org/officeDocument/2006/relationships/image" Target="../media/image1.png"/><Relationship Id="rId5" Type="http://schemas.openxmlformats.org/officeDocument/2006/relationships/image" Target="../media/image19.png"/><Relationship Id="rId15" Type="http://schemas.openxmlformats.org/officeDocument/2006/relationships/hyperlink" Target="https://vk.ru/public198643188" TargetMode="External"/><Relationship Id="rId23" Type="http://schemas.openxmlformats.org/officeDocument/2006/relationships/image" Target="../media/image22.jpeg"/><Relationship Id="rId28" Type="http://schemas.openxmlformats.org/officeDocument/2006/relationships/hyperlink" Target="mailto:mokfu2015@yandex.ru" TargetMode="External"/><Relationship Id="rId36" Type="http://schemas.openxmlformats.org/officeDocument/2006/relationships/image" Target="../media/image4.png"/><Relationship Id="rId10" Type="http://schemas.microsoft.com/office/2007/relationships/hdphoto" Target="../media/hdphoto8.wdp"/><Relationship Id="rId19" Type="http://schemas.openxmlformats.org/officeDocument/2006/relationships/hyperlink" Target="https://kgk.college/" TargetMode="External"/><Relationship Id="rId31" Type="http://schemas.openxmlformats.org/officeDocument/2006/relationships/hyperlink" Target="https://www.podolsk-ssc.ru/" TargetMode="External"/><Relationship Id="rId4" Type="http://schemas.openxmlformats.org/officeDocument/2006/relationships/hyperlink" Target="mailto:parus_podolsk@rambler.ru" TargetMode="External"/><Relationship Id="rId9" Type="http://schemas.openxmlformats.org/officeDocument/2006/relationships/image" Target="../media/image24.png"/><Relationship Id="rId14" Type="http://schemas.openxmlformats.org/officeDocument/2006/relationships/hyperlink" Target="http://sgoc.ru/" TargetMode="External"/><Relationship Id="rId22" Type="http://schemas.openxmlformats.org/officeDocument/2006/relationships/image" Target="../media/image9.png"/><Relationship Id="rId27" Type="http://schemas.openxmlformats.org/officeDocument/2006/relationships/hyperlink" Target="https://vk.com/public208911005" TargetMode="External"/><Relationship Id="rId30" Type="http://schemas.openxmlformats.org/officeDocument/2006/relationships/image" Target="../media/image180.png"/><Relationship Id="rId35" Type="http://schemas.openxmlformats.org/officeDocument/2006/relationships/image" Target="../media/image182.png"/><Relationship Id="rId8" Type="http://schemas.openxmlformats.org/officeDocument/2006/relationships/image" Target="../media/image23.png"/><Relationship Id="rId3" Type="http://schemas.openxmlformats.org/officeDocument/2006/relationships/hyperlink" Target="https://vk.ru/parus_college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hyperlink" Target="https://bpoo.energypk.ru/wp-content/uploads/2026/09/&#1055;&#1045;&#1056;&#1045;&#1063;&#1045;&#1053;&#1068;_&#1089;&#1087;&#1077;&#1094;&#1080;&#1072;&#1083;&#1100;&#1085;&#1086;&#1089;&#1090;&#1077;&#1081;_&#1080;_&#1087;&#1088;&#1086;&#1092;&#1077;&#1089;&#1089;&#1080;&#1081;-2026-2027-&#1091;&#1095;.&#1075;&#1086;&#1076;.xlsx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83.png"/><Relationship Id="rId4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3" Type="http://schemas.openxmlformats.org/officeDocument/2006/relationships/image" Target="../media/image184.png"/><Relationship Id="rId7" Type="http://schemas.openxmlformats.org/officeDocument/2006/relationships/image" Target="../media/image2.jpeg"/><Relationship Id="rId12" Type="http://schemas.openxmlformats.org/officeDocument/2006/relationships/image" Target="../media/image1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89.png"/><Relationship Id="rId5" Type="http://schemas.openxmlformats.org/officeDocument/2006/relationships/image" Target="../media/image4.png"/><Relationship Id="rId15" Type="http://schemas.openxmlformats.org/officeDocument/2006/relationships/image" Target="../media/image193.png"/><Relationship Id="rId10" Type="http://schemas.openxmlformats.org/officeDocument/2006/relationships/image" Target="../media/image188.png"/><Relationship Id="rId4" Type="http://schemas.openxmlformats.org/officeDocument/2006/relationships/image" Target="../media/image185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7" Type="http://schemas.openxmlformats.org/officeDocument/2006/relationships/image" Target="../media/image18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13" Type="http://schemas.openxmlformats.org/officeDocument/2006/relationships/image" Target="../media/image1.png"/><Relationship Id="rId18" Type="http://schemas.openxmlformats.org/officeDocument/2006/relationships/image" Target="../media/image208.png"/><Relationship Id="rId3" Type="http://schemas.openxmlformats.org/officeDocument/2006/relationships/image" Target="../media/image196.png"/><Relationship Id="rId21" Type="http://schemas.openxmlformats.org/officeDocument/2006/relationships/image" Target="../media/image211.png"/><Relationship Id="rId7" Type="http://schemas.openxmlformats.org/officeDocument/2006/relationships/image" Target="../media/image200.jpeg"/><Relationship Id="rId12" Type="http://schemas.openxmlformats.org/officeDocument/2006/relationships/image" Target="../media/image4.png"/><Relationship Id="rId17" Type="http://schemas.openxmlformats.org/officeDocument/2006/relationships/image" Target="../media/image207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06.png"/><Relationship Id="rId20" Type="http://schemas.openxmlformats.org/officeDocument/2006/relationships/image" Target="../media/image2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png"/><Relationship Id="rId11" Type="http://schemas.openxmlformats.org/officeDocument/2006/relationships/image" Target="../media/image204.png"/><Relationship Id="rId24" Type="http://schemas.openxmlformats.org/officeDocument/2006/relationships/image" Target="../media/image214.png"/><Relationship Id="rId5" Type="http://schemas.openxmlformats.org/officeDocument/2006/relationships/image" Target="../media/image198.png"/><Relationship Id="rId15" Type="http://schemas.openxmlformats.org/officeDocument/2006/relationships/image" Target="../media/image205.png"/><Relationship Id="rId23" Type="http://schemas.openxmlformats.org/officeDocument/2006/relationships/image" Target="../media/image213.png"/><Relationship Id="rId10" Type="http://schemas.openxmlformats.org/officeDocument/2006/relationships/image" Target="../media/image203.png"/><Relationship Id="rId19" Type="http://schemas.openxmlformats.org/officeDocument/2006/relationships/image" Target="../media/image209.png"/><Relationship Id="rId4" Type="http://schemas.openxmlformats.org/officeDocument/2006/relationships/image" Target="../media/image197.jpeg"/><Relationship Id="rId9" Type="http://schemas.openxmlformats.org/officeDocument/2006/relationships/image" Target="../media/image202.png"/><Relationship Id="rId14" Type="http://schemas.openxmlformats.org/officeDocument/2006/relationships/image" Target="../media/image2.jpeg"/><Relationship Id="rId22" Type="http://schemas.openxmlformats.org/officeDocument/2006/relationships/image" Target="../media/image21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jpeg"/><Relationship Id="rId13" Type="http://schemas.openxmlformats.org/officeDocument/2006/relationships/image" Target="../media/image223.jpeg"/><Relationship Id="rId18" Type="http://schemas.openxmlformats.org/officeDocument/2006/relationships/image" Target="../media/image228.jpeg"/><Relationship Id="rId26" Type="http://schemas.openxmlformats.org/officeDocument/2006/relationships/image" Target="../media/image205.png"/><Relationship Id="rId3" Type="http://schemas.openxmlformats.org/officeDocument/2006/relationships/image" Target="../media/image1.png"/><Relationship Id="rId21" Type="http://schemas.microsoft.com/office/2007/relationships/hdphoto" Target="../media/hdphoto9.wdp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17" Type="http://schemas.openxmlformats.org/officeDocument/2006/relationships/image" Target="../media/image227.png"/><Relationship Id="rId25" Type="http://schemas.openxmlformats.org/officeDocument/2006/relationships/image" Target="../media/image234.png"/><Relationship Id="rId2" Type="http://schemas.openxmlformats.org/officeDocument/2006/relationships/image" Target="../media/image4.png"/><Relationship Id="rId16" Type="http://schemas.openxmlformats.org/officeDocument/2006/relationships/image" Target="../media/image226.png"/><Relationship Id="rId20" Type="http://schemas.openxmlformats.org/officeDocument/2006/relationships/image" Target="../media/image2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24" Type="http://schemas.openxmlformats.org/officeDocument/2006/relationships/image" Target="../media/image233.png"/><Relationship Id="rId5" Type="http://schemas.openxmlformats.org/officeDocument/2006/relationships/image" Target="../media/image215.png"/><Relationship Id="rId15" Type="http://schemas.openxmlformats.org/officeDocument/2006/relationships/image" Target="../media/image225.jpeg"/><Relationship Id="rId23" Type="http://schemas.openxmlformats.org/officeDocument/2006/relationships/image" Target="../media/image232.png"/><Relationship Id="rId10" Type="http://schemas.openxmlformats.org/officeDocument/2006/relationships/image" Target="../media/image220.png"/><Relationship Id="rId19" Type="http://schemas.openxmlformats.org/officeDocument/2006/relationships/image" Target="../media/image229.png"/><Relationship Id="rId4" Type="http://schemas.openxmlformats.org/officeDocument/2006/relationships/image" Target="../media/image2.jpeg"/><Relationship Id="rId9" Type="http://schemas.openxmlformats.org/officeDocument/2006/relationships/image" Target="../media/image219.jpeg"/><Relationship Id="rId14" Type="http://schemas.openxmlformats.org/officeDocument/2006/relationships/image" Target="../media/image224.png"/><Relationship Id="rId22" Type="http://schemas.openxmlformats.org/officeDocument/2006/relationships/image" Target="../media/image231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jpeg"/><Relationship Id="rId13" Type="http://schemas.openxmlformats.org/officeDocument/2006/relationships/image" Target="../media/image246.png"/><Relationship Id="rId18" Type="http://schemas.openxmlformats.org/officeDocument/2006/relationships/image" Target="../media/image2.jpeg"/><Relationship Id="rId3" Type="http://schemas.openxmlformats.org/officeDocument/2006/relationships/image" Target="../media/image236.jpeg"/><Relationship Id="rId21" Type="http://schemas.openxmlformats.org/officeDocument/2006/relationships/image" Target="../media/image250.jpeg"/><Relationship Id="rId7" Type="http://schemas.openxmlformats.org/officeDocument/2006/relationships/image" Target="../media/image240.jpeg"/><Relationship Id="rId12" Type="http://schemas.openxmlformats.org/officeDocument/2006/relationships/image" Target="../media/image245.jpeg"/><Relationship Id="rId17" Type="http://schemas.openxmlformats.org/officeDocument/2006/relationships/image" Target="../media/image1.png"/><Relationship Id="rId2" Type="http://schemas.openxmlformats.org/officeDocument/2006/relationships/image" Target="../media/image235.png"/><Relationship Id="rId16" Type="http://schemas.openxmlformats.org/officeDocument/2006/relationships/image" Target="../media/image4.png"/><Relationship Id="rId20" Type="http://schemas.openxmlformats.org/officeDocument/2006/relationships/image" Target="../media/image2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9.jpeg"/><Relationship Id="rId11" Type="http://schemas.openxmlformats.org/officeDocument/2006/relationships/image" Target="../media/image244.png"/><Relationship Id="rId24" Type="http://schemas.openxmlformats.org/officeDocument/2006/relationships/image" Target="../media/image205.png"/><Relationship Id="rId5" Type="http://schemas.openxmlformats.org/officeDocument/2006/relationships/image" Target="../media/image238.jpeg"/><Relationship Id="rId15" Type="http://schemas.openxmlformats.org/officeDocument/2006/relationships/image" Target="../media/image247.jpeg"/><Relationship Id="rId23" Type="http://schemas.openxmlformats.org/officeDocument/2006/relationships/image" Target="../media/image252.jpeg"/><Relationship Id="rId10" Type="http://schemas.openxmlformats.org/officeDocument/2006/relationships/image" Target="../media/image243.jpeg"/><Relationship Id="rId19" Type="http://schemas.openxmlformats.org/officeDocument/2006/relationships/image" Target="../media/image248.jpe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microsoft.com/office/2007/relationships/hdphoto" Target="../media/hdphoto10.wdp"/><Relationship Id="rId22" Type="http://schemas.openxmlformats.org/officeDocument/2006/relationships/image" Target="../media/image251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.jpeg"/><Relationship Id="rId18" Type="http://schemas.openxmlformats.org/officeDocument/2006/relationships/image" Target="../media/image266.jpeg"/><Relationship Id="rId3" Type="http://schemas.openxmlformats.org/officeDocument/2006/relationships/image" Target="../media/image254.jpeg"/><Relationship Id="rId21" Type="http://schemas.openxmlformats.org/officeDocument/2006/relationships/image" Target="../media/image205.png"/><Relationship Id="rId7" Type="http://schemas.openxmlformats.org/officeDocument/2006/relationships/image" Target="../media/image258.jpeg"/><Relationship Id="rId12" Type="http://schemas.openxmlformats.org/officeDocument/2006/relationships/image" Target="../media/image1.png"/><Relationship Id="rId17" Type="http://schemas.openxmlformats.org/officeDocument/2006/relationships/image" Target="../media/image265.jpeg"/><Relationship Id="rId2" Type="http://schemas.openxmlformats.org/officeDocument/2006/relationships/image" Target="../media/image253.png"/><Relationship Id="rId16" Type="http://schemas.openxmlformats.org/officeDocument/2006/relationships/image" Target="../media/image264.png"/><Relationship Id="rId20" Type="http://schemas.openxmlformats.org/officeDocument/2006/relationships/image" Target="../media/image2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7.jpeg"/><Relationship Id="rId11" Type="http://schemas.openxmlformats.org/officeDocument/2006/relationships/image" Target="../media/image4.png"/><Relationship Id="rId5" Type="http://schemas.openxmlformats.org/officeDocument/2006/relationships/image" Target="../media/image256.png"/><Relationship Id="rId15" Type="http://schemas.openxmlformats.org/officeDocument/2006/relationships/image" Target="../media/image263.png"/><Relationship Id="rId10" Type="http://schemas.openxmlformats.org/officeDocument/2006/relationships/image" Target="../media/image261.png"/><Relationship Id="rId19" Type="http://schemas.openxmlformats.org/officeDocument/2006/relationships/image" Target="../media/image267.jpeg"/><Relationship Id="rId4" Type="http://schemas.openxmlformats.org/officeDocument/2006/relationships/image" Target="../media/image255.jpeg"/><Relationship Id="rId9" Type="http://schemas.openxmlformats.org/officeDocument/2006/relationships/image" Target="../media/image260.png"/><Relationship Id="rId14" Type="http://schemas.openxmlformats.org/officeDocument/2006/relationships/image" Target="../media/image262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13" Type="http://schemas.openxmlformats.org/officeDocument/2006/relationships/image" Target="../media/image277.jpeg"/><Relationship Id="rId18" Type="http://schemas.openxmlformats.org/officeDocument/2006/relationships/image" Target="../media/image205.png"/><Relationship Id="rId3" Type="http://schemas.openxmlformats.org/officeDocument/2006/relationships/image" Target="../media/image270.jpeg"/><Relationship Id="rId7" Type="http://schemas.openxmlformats.org/officeDocument/2006/relationships/image" Target="../media/image272.jpeg"/><Relationship Id="rId12" Type="http://schemas.openxmlformats.org/officeDocument/2006/relationships/image" Target="../media/image259.png"/><Relationship Id="rId17" Type="http://schemas.openxmlformats.org/officeDocument/2006/relationships/image" Target="../media/image2.jpeg"/><Relationship Id="rId2" Type="http://schemas.openxmlformats.org/officeDocument/2006/relationships/image" Target="../media/image269.jpeg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11" Type="http://schemas.openxmlformats.org/officeDocument/2006/relationships/image" Target="../media/image276.png"/><Relationship Id="rId5" Type="http://schemas.openxmlformats.org/officeDocument/2006/relationships/image" Target="../media/image271.png"/><Relationship Id="rId15" Type="http://schemas.openxmlformats.org/officeDocument/2006/relationships/image" Target="../media/image4.png"/><Relationship Id="rId10" Type="http://schemas.openxmlformats.org/officeDocument/2006/relationships/image" Target="../media/image275.png"/><Relationship Id="rId4" Type="http://schemas.openxmlformats.org/officeDocument/2006/relationships/image" Target="../media/image243.jpeg"/><Relationship Id="rId9" Type="http://schemas.openxmlformats.org/officeDocument/2006/relationships/image" Target="../media/image274.jpeg"/><Relationship Id="rId14" Type="http://schemas.openxmlformats.org/officeDocument/2006/relationships/image" Target="../media/image278.jpeg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hyperlink" Target="http://1axbit.ru/contacts/" TargetMode="External"/><Relationship Id="rId26" Type="http://schemas.openxmlformats.org/officeDocument/2006/relationships/hyperlink" Target="https://m.vk.ru/reutzdrav?ysclid=muceb0lx3101246610" TargetMode="External"/><Relationship Id="rId39" Type="http://schemas.openxmlformats.org/officeDocument/2006/relationships/image" Target="../media/image2.jpeg"/><Relationship Id="rId21" Type="http://schemas.openxmlformats.org/officeDocument/2006/relationships/hyperlink" Target="https://vk.com/palichmos" TargetMode="External"/><Relationship Id="rId34" Type="http://schemas.openxmlformats.org/officeDocument/2006/relationships/image" Target="../media/image243.jpeg"/><Relationship Id="rId7" Type="http://schemas.openxmlformats.org/officeDocument/2006/relationships/hyperlink" Target="https://vk.com/collegemok" TargetMode="External"/><Relationship Id="rId12" Type="http://schemas.openxmlformats.org/officeDocument/2006/relationships/image" Target="../media/image22.jpeg"/><Relationship Id="rId17" Type="http://schemas.openxmlformats.org/officeDocument/2006/relationships/hyperlink" Target="https://vk.com/nixru" TargetMode="External"/><Relationship Id="rId25" Type="http://schemas.openxmlformats.org/officeDocument/2006/relationships/hyperlink" Target="https://lpu.zdrav.mosreg.ru/gbuz_mo_reutovskaya_klinicheskaya_bolnitsa?ysclid=mucee8sq4234879598" TargetMode="External"/><Relationship Id="rId33" Type="http://schemas.openxmlformats.org/officeDocument/2006/relationships/image" Target="../media/image281.png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6" Type="http://schemas.openxmlformats.org/officeDocument/2006/relationships/hyperlink" Target="https://job.nix.ru/" TargetMode="External"/><Relationship Id="rId20" Type="http://schemas.openxmlformats.org/officeDocument/2006/relationships/hyperlink" Target="http://www.palich.ru/" TargetMode="External"/><Relationship Id="rId29" Type="http://schemas.openxmlformats.org/officeDocument/2006/relationships/hyperlink" Target="https://vk.com/public21765156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ot-1.ru/" TargetMode="External"/><Relationship Id="rId11" Type="http://schemas.microsoft.com/office/2007/relationships/hdphoto" Target="../media/hdphoto7.wdp"/><Relationship Id="rId24" Type="http://schemas.openxmlformats.org/officeDocument/2006/relationships/hyperlink" Target="https://vk.com/globusru" TargetMode="External"/><Relationship Id="rId32" Type="http://schemas.openxmlformats.org/officeDocument/2006/relationships/image" Target="../media/image280.png"/><Relationship Id="rId37" Type="http://schemas.openxmlformats.org/officeDocument/2006/relationships/image" Target="../media/image4.png"/><Relationship Id="rId5" Type="http://schemas.openxmlformats.org/officeDocument/2006/relationships/hyperlink" Target="mailto:info@lenta.com" TargetMode="External"/><Relationship Id="rId15" Type="http://schemas.openxmlformats.org/officeDocument/2006/relationships/image" Target="../media/image244.png"/><Relationship Id="rId23" Type="http://schemas.openxmlformats.org/officeDocument/2006/relationships/hyperlink" Target="https://rabota.globus.ru/career/" TargetMode="External"/><Relationship Id="rId28" Type="http://schemas.openxmlformats.org/officeDocument/2006/relationships/hyperlink" Target="https://lcgb.ru/" TargetMode="External"/><Relationship Id="rId36" Type="http://schemas.openxmlformats.org/officeDocument/2006/relationships/image" Target="../media/image245.jpeg"/><Relationship Id="rId10" Type="http://schemas.openxmlformats.org/officeDocument/2006/relationships/image" Target="../media/image21.png"/><Relationship Id="rId19" Type="http://schemas.openxmlformats.org/officeDocument/2006/relationships/hyperlink" Target="mailto:info@1axbit.ru" TargetMode="External"/><Relationship Id="rId31" Type="http://schemas.openxmlformats.org/officeDocument/2006/relationships/image" Target="../media/image279.png"/><Relationship Id="rId4" Type="http://schemas.openxmlformats.org/officeDocument/2006/relationships/hyperlink" Target="https://vk.com/lentacom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273.png"/><Relationship Id="rId22" Type="http://schemas.openxmlformats.org/officeDocument/2006/relationships/hyperlink" Target="mailto:otzyv@palich.vip" TargetMode="External"/><Relationship Id="rId27" Type="http://schemas.openxmlformats.org/officeDocument/2006/relationships/hyperlink" Target="mailto:reutzdrav_mail@mosreg.ru" TargetMode="External"/><Relationship Id="rId30" Type="http://schemas.openxmlformats.org/officeDocument/2006/relationships/hyperlink" Target="mailto:mz_lobn_cgb@mosreg.ru" TargetMode="External"/><Relationship Id="rId35" Type="http://schemas.openxmlformats.org/officeDocument/2006/relationships/image" Target="../media/image282.png"/><Relationship Id="rId8" Type="http://schemas.openxmlformats.org/officeDocument/2006/relationships/hyperlink" Target="mailto:info@mot-1.ru" TargetMode="External"/><Relationship Id="rId3" Type="http://schemas.openxmlformats.org/officeDocument/2006/relationships/hyperlink" Target="https://lenta.com/kontakty/" TargetMode="External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hyperlink" Target="mailto:info17@novostom.info" TargetMode="External"/><Relationship Id="rId18" Type="http://schemas.openxmlformats.org/officeDocument/2006/relationships/image" Target="../media/image23.png"/><Relationship Id="rId26" Type="http://schemas.openxmlformats.org/officeDocument/2006/relationships/hyperlink" Target="https://mostransavto.ru/" TargetMode="External"/><Relationship Id="rId39" Type="http://schemas.openxmlformats.org/officeDocument/2006/relationships/image" Target="../media/image2.jpeg"/><Relationship Id="rId21" Type="http://schemas.openxmlformats.org/officeDocument/2006/relationships/hyperlink" Target="https://www.ramenskoye.ru/" TargetMode="External"/><Relationship Id="rId34" Type="http://schemas.openxmlformats.org/officeDocument/2006/relationships/image" Target="../media/image274.jpeg"/><Relationship Id="rId7" Type="http://schemas.openxmlformats.org/officeDocument/2006/relationships/hyperlink" Target="https://vk.com/bogolubov_center" TargetMode="External"/><Relationship Id="rId12" Type="http://schemas.openxmlformats.org/officeDocument/2006/relationships/hyperlink" Target="https://vk.com/novostom" TargetMode="External"/><Relationship Id="rId17" Type="http://schemas.openxmlformats.org/officeDocument/2006/relationships/image" Target="../media/image22.jpeg"/><Relationship Id="rId25" Type="http://schemas.openxmlformats.org/officeDocument/2006/relationships/hyperlink" Target="mailto:-ptmo@yandex.ru" TargetMode="External"/><Relationship Id="rId33" Type="http://schemas.microsoft.com/office/2007/relationships/hdphoto" Target="../media/hdphoto11.wdp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6" Type="http://schemas.microsoft.com/office/2007/relationships/hdphoto" Target="../media/hdphoto7.wdp"/><Relationship Id="rId20" Type="http://schemas.openxmlformats.org/officeDocument/2006/relationships/hyperlink" Target="mailto:cgamo@mosreg.ru" TargetMode="External"/><Relationship Id="rId29" Type="http://schemas.openxmlformats.org/officeDocument/2006/relationships/image" Target="../media/image28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ogolubov.center/contacts/" TargetMode="External"/><Relationship Id="rId11" Type="http://schemas.openxmlformats.org/officeDocument/2006/relationships/hyperlink" Target="https://www.novostom.ru/" TargetMode="External"/><Relationship Id="rId24" Type="http://schemas.openxmlformats.org/officeDocument/2006/relationships/hyperlink" Target="http://ptmo.msk.ru/index.html" TargetMode="External"/><Relationship Id="rId32" Type="http://schemas.openxmlformats.org/officeDocument/2006/relationships/image" Target="../media/image286.png"/><Relationship Id="rId37" Type="http://schemas.openxmlformats.org/officeDocument/2006/relationships/image" Target="../media/image4.png"/><Relationship Id="rId40" Type="http://schemas.openxmlformats.org/officeDocument/2006/relationships/image" Target="../media/image201.png"/><Relationship Id="rId5" Type="http://schemas.openxmlformats.org/officeDocument/2006/relationships/hyperlink" Target="mailto:a123mn@yandex.ru" TargetMode="External"/><Relationship Id="rId15" Type="http://schemas.openxmlformats.org/officeDocument/2006/relationships/image" Target="../media/image21.png"/><Relationship Id="rId23" Type="http://schemas.openxmlformats.org/officeDocument/2006/relationships/hyperlink" Target="mailto:ram_adm@mosreg.ru" TargetMode="External"/><Relationship Id="rId28" Type="http://schemas.openxmlformats.org/officeDocument/2006/relationships/hyperlink" Target="mailto:referent@mtamo.ru" TargetMode="External"/><Relationship Id="rId36" Type="http://schemas.openxmlformats.org/officeDocument/2006/relationships/image" Target="../media/image288.gif"/><Relationship Id="rId10" Type="http://schemas.openxmlformats.org/officeDocument/2006/relationships/hyperlink" Target="mailto:info@vmk-1.ru" TargetMode="External"/><Relationship Id="rId19" Type="http://schemas.openxmlformats.org/officeDocument/2006/relationships/hyperlink" Target="https://kolomnagrad.ru/kontakty-arhiv.html" TargetMode="External"/><Relationship Id="rId31" Type="http://schemas.openxmlformats.org/officeDocument/2006/relationships/image" Target="../media/image285.png"/><Relationship Id="rId4" Type="http://schemas.openxmlformats.org/officeDocument/2006/relationships/hyperlink" Target="https://vk.com/izmaylovoavto" TargetMode="External"/><Relationship Id="rId9" Type="http://schemas.openxmlformats.org/officeDocument/2006/relationships/hyperlink" Target="https://&#1074;&#1084;&#1082;&#1089;.&#1088;&#1092;/kontakty/" TargetMode="External"/><Relationship Id="rId14" Type="http://schemas.openxmlformats.org/officeDocument/2006/relationships/image" Target="../media/image9.png"/><Relationship Id="rId22" Type="http://schemas.openxmlformats.org/officeDocument/2006/relationships/hyperlink" Target="https://vk.com/ramenskoyeregion" TargetMode="External"/><Relationship Id="rId27" Type="http://schemas.openxmlformats.org/officeDocument/2006/relationships/hyperlink" Target="https://vk.ru/aomostransavto" TargetMode="External"/><Relationship Id="rId30" Type="http://schemas.openxmlformats.org/officeDocument/2006/relationships/image" Target="../media/image284.jpeg"/><Relationship Id="rId35" Type="http://schemas.openxmlformats.org/officeDocument/2006/relationships/image" Target="../media/image287.png"/><Relationship Id="rId8" Type="http://schemas.openxmlformats.org/officeDocument/2006/relationships/hyperlink" Target="mailto:feedback@doktorbogolubov.ru" TargetMode="External"/><Relationship Id="rId3" Type="http://schemas.openxmlformats.org/officeDocument/2006/relationships/hyperlink" Target="http://izmaylovo-avto.ru/" TargetMode="Externa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hyperlink" Target="https://henderson.ru/company/vacancies/" TargetMode="External"/><Relationship Id="rId18" Type="http://schemas.openxmlformats.org/officeDocument/2006/relationships/hyperlink" Target="mailto:pisma@ooodgh.ru" TargetMode="External"/><Relationship Id="rId26" Type="http://schemas.openxmlformats.org/officeDocument/2006/relationships/image" Target="../media/image1.png"/><Relationship Id="rId3" Type="http://schemas.openxmlformats.org/officeDocument/2006/relationships/hyperlink" Target="http://www.toyotrans.ru/rus/vacancy/" TargetMode="External"/><Relationship Id="rId21" Type="http://schemas.openxmlformats.org/officeDocument/2006/relationships/image" Target="../media/image291.jpeg"/><Relationship Id="rId34" Type="http://schemas.openxmlformats.org/officeDocument/2006/relationships/image" Target="../media/image293.png"/><Relationship Id="rId7" Type="http://schemas.microsoft.com/office/2007/relationships/hdphoto" Target="../media/hdphoto7.wdp"/><Relationship Id="rId12" Type="http://schemas.openxmlformats.org/officeDocument/2006/relationships/hyperlink" Target="http://www.rus-dent.com/" TargetMode="External"/><Relationship Id="rId17" Type="http://schemas.openxmlformats.org/officeDocument/2006/relationships/hyperlink" Target="http://lk.ooodgh.ru/contacts/" TargetMode="External"/><Relationship Id="rId25" Type="http://schemas.openxmlformats.org/officeDocument/2006/relationships/image" Target="../media/image4.png"/><Relationship Id="rId33" Type="http://schemas.openxmlformats.org/officeDocument/2006/relationships/hyperlink" Target="mailto:opt@santech.ru" TargetMode="External"/><Relationship Id="rId2" Type="http://schemas.openxmlformats.org/officeDocument/2006/relationships/notesSlide" Target="../notesSlides/notesSlide27.xml"/><Relationship Id="rId16" Type="http://schemas.openxmlformats.org/officeDocument/2006/relationships/hyperlink" Target="mailto:info@wega.ru" TargetMode="External"/><Relationship Id="rId20" Type="http://schemas.openxmlformats.org/officeDocument/2006/relationships/image" Target="../media/image290.jpeg"/><Relationship Id="rId29" Type="http://schemas.openxmlformats.org/officeDocument/2006/relationships/hyperlink" Target="https://vk.ru/aomostransavto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hyperlink" Target="mailto:gildom@yandex.ru" TargetMode="External"/><Relationship Id="rId24" Type="http://schemas.openxmlformats.org/officeDocument/2006/relationships/image" Target="../media/image292.png"/><Relationship Id="rId32" Type="http://schemas.openxmlformats.org/officeDocument/2006/relationships/hyperlink" Target="https://www.santech.ru/contacts/" TargetMode="External"/><Relationship Id="rId5" Type="http://schemas.openxmlformats.org/officeDocument/2006/relationships/image" Target="../media/image9.png"/><Relationship Id="rId15" Type="http://schemas.openxmlformats.org/officeDocument/2006/relationships/hyperlink" Target="http://www.wega.ru/" TargetMode="External"/><Relationship Id="rId23" Type="http://schemas.openxmlformats.org/officeDocument/2006/relationships/image" Target="../media/image269.jpeg"/><Relationship Id="rId28" Type="http://schemas.openxmlformats.org/officeDocument/2006/relationships/hyperlink" Target="https://mostransavto.ru/" TargetMode="External"/><Relationship Id="rId10" Type="http://schemas.openxmlformats.org/officeDocument/2006/relationships/hyperlink" Target="https://my-gkh.ru/getorganization/ao-uk-zhiloy-dom" TargetMode="External"/><Relationship Id="rId19" Type="http://schemas.openxmlformats.org/officeDocument/2006/relationships/image" Target="../media/image289.gif"/><Relationship Id="rId31" Type="http://schemas.openxmlformats.org/officeDocument/2006/relationships/image" Target="../media/image274.jpeg"/><Relationship Id="rId4" Type="http://schemas.openxmlformats.org/officeDocument/2006/relationships/hyperlink" Target="mailto:o.lysenko@toyotrans.ru" TargetMode="External"/><Relationship Id="rId9" Type="http://schemas.openxmlformats.org/officeDocument/2006/relationships/image" Target="../media/image23.png"/><Relationship Id="rId14" Type="http://schemas.openxmlformats.org/officeDocument/2006/relationships/hyperlink" Target="mailto:pr@henderson.ru" TargetMode="External"/><Relationship Id="rId22" Type="http://schemas.openxmlformats.org/officeDocument/2006/relationships/image" Target="../media/image199.png"/><Relationship Id="rId27" Type="http://schemas.openxmlformats.org/officeDocument/2006/relationships/image" Target="../media/image2.jpeg"/><Relationship Id="rId30" Type="http://schemas.openxmlformats.org/officeDocument/2006/relationships/hyperlink" Target="mailto:referent@mtamo.ru" TargetMode="External"/><Relationship Id="rId8" Type="http://schemas.openxmlformats.org/officeDocument/2006/relationships/image" Target="../media/image22.jpeg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hyperlink" Target="https://agpcomplex.com/contacts" TargetMode="External"/><Relationship Id="rId18" Type="http://schemas.openxmlformats.org/officeDocument/2006/relationships/hyperlink" Target="https://www.artplast.ru/kontakty/" TargetMode="External"/><Relationship Id="rId26" Type="http://schemas.openxmlformats.org/officeDocument/2006/relationships/hyperlink" Target="https://vk.com/slzlift" TargetMode="External"/><Relationship Id="rId21" Type="http://schemas.openxmlformats.org/officeDocument/2006/relationships/hyperlink" Target="https://vk.com/geropharm_official" TargetMode="External"/><Relationship Id="rId34" Type="http://schemas.openxmlformats.org/officeDocument/2006/relationships/image" Target="../media/image272.jpeg"/><Relationship Id="rId7" Type="http://schemas.openxmlformats.org/officeDocument/2006/relationships/hyperlink" Target="mailto:sales@rostgroup.ru" TargetMode="External"/><Relationship Id="rId12" Type="http://schemas.openxmlformats.org/officeDocument/2006/relationships/image" Target="../media/image23.png"/><Relationship Id="rId17" Type="http://schemas.openxmlformats.org/officeDocument/2006/relationships/hyperlink" Target="mailto:unifoods@unifoods.ru" TargetMode="External"/><Relationship Id="rId25" Type="http://schemas.openxmlformats.org/officeDocument/2006/relationships/hyperlink" Target="https://slz-lift.ru/" TargetMode="External"/><Relationship Id="rId33" Type="http://schemas.openxmlformats.org/officeDocument/2006/relationships/image" Target="../media/image298.png"/><Relationship Id="rId38" Type="http://schemas.openxmlformats.org/officeDocument/2006/relationships/image" Target="../media/image299.png"/><Relationship Id="rId2" Type="http://schemas.openxmlformats.org/officeDocument/2006/relationships/notesSlide" Target="../notesSlides/notesSlide28.xml"/><Relationship Id="rId16" Type="http://schemas.openxmlformats.org/officeDocument/2006/relationships/hyperlink" Target="https://unifoods.ru/" TargetMode="External"/><Relationship Id="rId20" Type="http://schemas.openxmlformats.org/officeDocument/2006/relationships/hyperlink" Target="https://geropharm.ru/contacts" TargetMode="External"/><Relationship Id="rId29" Type="http://schemas.openxmlformats.org/officeDocument/2006/relationships/image" Target="../media/image29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rost.companygroup" TargetMode="External"/><Relationship Id="rId11" Type="http://schemas.openxmlformats.org/officeDocument/2006/relationships/image" Target="../media/image22.jpeg"/><Relationship Id="rId24" Type="http://schemas.openxmlformats.org/officeDocument/2006/relationships/hyperlink" Target="mailto:info@met-prom.com" TargetMode="External"/><Relationship Id="rId32" Type="http://schemas.openxmlformats.org/officeDocument/2006/relationships/image" Target="../media/image297.png"/><Relationship Id="rId37" Type="http://schemas.openxmlformats.org/officeDocument/2006/relationships/image" Target="../media/image2.jpeg"/><Relationship Id="rId5" Type="http://schemas.openxmlformats.org/officeDocument/2006/relationships/hyperlink" Target="https://agrokulturagroup.ru/contacts/" TargetMode="External"/><Relationship Id="rId15" Type="http://schemas.openxmlformats.org/officeDocument/2006/relationships/hyperlink" Target="mailto:office@central-market.site" TargetMode="External"/><Relationship Id="rId23" Type="http://schemas.openxmlformats.org/officeDocument/2006/relationships/hyperlink" Target="https://promalliance.pro/" TargetMode="External"/><Relationship Id="rId28" Type="http://schemas.openxmlformats.org/officeDocument/2006/relationships/image" Target="../media/image293.png"/><Relationship Id="rId36" Type="http://schemas.openxmlformats.org/officeDocument/2006/relationships/image" Target="../media/image1.png"/><Relationship Id="rId10" Type="http://schemas.microsoft.com/office/2007/relationships/hdphoto" Target="../media/hdphoto7.wdp"/><Relationship Id="rId19" Type="http://schemas.openxmlformats.org/officeDocument/2006/relationships/hyperlink" Target="mailto:artplast@artplast.ru" TargetMode="External"/><Relationship Id="rId31" Type="http://schemas.openxmlformats.org/officeDocument/2006/relationships/image" Target="../media/image296.png"/><Relationship Id="rId4" Type="http://schemas.openxmlformats.org/officeDocument/2006/relationships/hyperlink" Target="mailto:opt@santech.ru" TargetMode="External"/><Relationship Id="rId9" Type="http://schemas.openxmlformats.org/officeDocument/2006/relationships/image" Target="../media/image21.png"/><Relationship Id="rId14" Type="http://schemas.openxmlformats.org/officeDocument/2006/relationships/hyperlink" Target="https://vk.com/agpcomplex" TargetMode="External"/><Relationship Id="rId22" Type="http://schemas.openxmlformats.org/officeDocument/2006/relationships/hyperlink" Target="mailto:inform@geropharm.com" TargetMode="External"/><Relationship Id="rId27" Type="http://schemas.openxmlformats.org/officeDocument/2006/relationships/hyperlink" Target="mailto:sales@slz-lift.ru" TargetMode="External"/><Relationship Id="rId30" Type="http://schemas.openxmlformats.org/officeDocument/2006/relationships/image" Target="../media/image295.png"/><Relationship Id="rId35" Type="http://schemas.openxmlformats.org/officeDocument/2006/relationships/image" Target="../media/image4.png"/><Relationship Id="rId8" Type="http://schemas.openxmlformats.org/officeDocument/2006/relationships/image" Target="../media/image9.png"/><Relationship Id="rId3" Type="http://schemas.openxmlformats.org/officeDocument/2006/relationships/hyperlink" Target="https://www.santech.ru/contacts/" TargetMode="External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club206356419" TargetMode="External"/><Relationship Id="rId18" Type="http://schemas.openxmlformats.org/officeDocument/2006/relationships/hyperlink" Target="mailto:info@reklime.ru" TargetMode="External"/><Relationship Id="rId26" Type="http://schemas.openxmlformats.org/officeDocument/2006/relationships/hyperlink" Target="mailto:info@singlecup.ru" TargetMode="External"/><Relationship Id="rId39" Type="http://schemas.openxmlformats.org/officeDocument/2006/relationships/image" Target="../media/image305.png"/><Relationship Id="rId21" Type="http://schemas.openxmlformats.org/officeDocument/2006/relationships/hyperlink" Target="https://cottonclub.ru/" TargetMode="External"/><Relationship Id="rId34" Type="http://schemas.openxmlformats.org/officeDocument/2006/relationships/image" Target="../media/image304.jpeg"/><Relationship Id="rId7" Type="http://schemas.openxmlformats.org/officeDocument/2006/relationships/image" Target="../media/image9.png"/><Relationship Id="rId12" Type="http://schemas.openxmlformats.org/officeDocument/2006/relationships/hyperlink" Target="https://ortostandart.ru/#karta" TargetMode="External"/><Relationship Id="rId17" Type="http://schemas.openxmlformats.org/officeDocument/2006/relationships/hyperlink" Target="http://reklime.ru/" TargetMode="External"/><Relationship Id="rId25" Type="http://schemas.openxmlformats.org/officeDocument/2006/relationships/hyperlink" Target="https://vk.com/public91655969" TargetMode="External"/><Relationship Id="rId33" Type="http://schemas.microsoft.com/office/2007/relationships/hdphoto" Target="../media/hdphoto13.wdp"/><Relationship Id="rId38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6" Type="http://schemas.openxmlformats.org/officeDocument/2006/relationships/hyperlink" Target="https://vk.com/flexpocketru" TargetMode="External"/><Relationship Id="rId20" Type="http://schemas.openxmlformats.org/officeDocument/2006/relationships/hyperlink" Target="https://vk.com/retinoids" TargetMode="External"/><Relationship Id="rId29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are.php" TargetMode="External"/><Relationship Id="rId11" Type="http://schemas.openxmlformats.org/officeDocument/2006/relationships/image" Target="../media/image23.png"/><Relationship Id="rId24" Type="http://schemas.openxmlformats.org/officeDocument/2006/relationships/hyperlink" Target="https://singlecup.ru/" TargetMode="External"/><Relationship Id="rId32" Type="http://schemas.openxmlformats.org/officeDocument/2006/relationships/image" Target="../media/image303.png"/><Relationship Id="rId37" Type="http://schemas.openxmlformats.org/officeDocument/2006/relationships/image" Target="../media/image1.png"/><Relationship Id="rId5" Type="http://schemas.openxmlformats.org/officeDocument/2006/relationships/hyperlink" Target="https://www.korolevpharm.ru/" TargetMode="External"/><Relationship Id="rId15" Type="http://schemas.openxmlformats.org/officeDocument/2006/relationships/hyperlink" Target="https://www.plastic-online.ru/" TargetMode="External"/><Relationship Id="rId23" Type="http://schemas.openxmlformats.org/officeDocument/2006/relationships/hyperlink" Target="mailto:info@cottonclub.ru" TargetMode="External"/><Relationship Id="rId28" Type="http://schemas.openxmlformats.org/officeDocument/2006/relationships/image" Target="../media/image301.png"/><Relationship Id="rId36" Type="http://schemas.openxmlformats.org/officeDocument/2006/relationships/image" Target="../media/image4.png"/><Relationship Id="rId10" Type="http://schemas.openxmlformats.org/officeDocument/2006/relationships/image" Target="../media/image22.jpeg"/><Relationship Id="rId19" Type="http://schemas.openxmlformats.org/officeDocument/2006/relationships/hyperlink" Target="https://retinoids.ru/" TargetMode="External"/><Relationship Id="rId31" Type="http://schemas.openxmlformats.org/officeDocument/2006/relationships/image" Target="../media/image202.png"/><Relationship Id="rId4" Type="http://schemas.openxmlformats.org/officeDocument/2006/relationships/hyperlink" Target="mailto:kp@diamed-farma.com" TargetMode="External"/><Relationship Id="rId9" Type="http://schemas.microsoft.com/office/2007/relationships/hdphoto" Target="../media/hdphoto7.wdp"/><Relationship Id="rId14" Type="http://schemas.openxmlformats.org/officeDocument/2006/relationships/hyperlink" Target="mailto:ooo.ortostandart2017ooo.ortostandart2017@gmail.com@gmail.com" TargetMode="External"/><Relationship Id="rId22" Type="http://schemas.openxmlformats.org/officeDocument/2006/relationships/hyperlink" Target="https://vk.ru/public193419927" TargetMode="External"/><Relationship Id="rId27" Type="http://schemas.openxmlformats.org/officeDocument/2006/relationships/image" Target="../media/image300.png"/><Relationship Id="rId30" Type="http://schemas.openxmlformats.org/officeDocument/2006/relationships/image" Target="../media/image302.png"/><Relationship Id="rId35" Type="http://schemas.openxmlformats.org/officeDocument/2006/relationships/image" Target="../media/image247.jpeg"/><Relationship Id="rId8" Type="http://schemas.openxmlformats.org/officeDocument/2006/relationships/image" Target="../media/image21.png"/><Relationship Id="rId3" Type="http://schemas.openxmlformats.org/officeDocument/2006/relationships/hyperlink" Target="https://www.diamed-farma.com/" TargetMode="External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akrubin" TargetMode="External"/><Relationship Id="rId18" Type="http://schemas.openxmlformats.org/officeDocument/2006/relationships/image" Target="../media/image22.jpeg"/><Relationship Id="rId26" Type="http://schemas.openxmlformats.org/officeDocument/2006/relationships/hyperlink" Target="https://vk.com/tehnopark_impulse" TargetMode="External"/><Relationship Id="rId39" Type="http://schemas.openxmlformats.org/officeDocument/2006/relationships/image" Target="../media/image311.png"/><Relationship Id="rId21" Type="http://schemas.openxmlformats.org/officeDocument/2006/relationships/hyperlink" Target="https://vk.com/georgpolymer" TargetMode="External"/><Relationship Id="rId34" Type="http://schemas.openxmlformats.org/officeDocument/2006/relationships/image" Target="../media/image309.png"/><Relationship Id="rId7" Type="http://schemas.openxmlformats.org/officeDocument/2006/relationships/hyperlink" Target="https://vk.com/biotech_c" TargetMode="External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21.png"/><Relationship Id="rId20" Type="http://schemas.openxmlformats.org/officeDocument/2006/relationships/hyperlink" Target="https://www.georgpolymer.ru/#_contacts" TargetMode="External"/><Relationship Id="rId29" Type="http://schemas.openxmlformats.org/officeDocument/2006/relationships/hyperlink" Target="https://vk.com/acousticru" TargetMode="External"/><Relationship Id="rId41" Type="http://schemas.openxmlformats.org/officeDocument/2006/relationships/image" Target="../media/image3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ioteh-zoo.ru/about" TargetMode="External"/><Relationship Id="rId11" Type="http://schemas.openxmlformats.org/officeDocument/2006/relationships/hyperlink" Target="mailto:vent@galvent.su" TargetMode="External"/><Relationship Id="rId24" Type="http://schemas.openxmlformats.org/officeDocument/2006/relationships/hyperlink" Target="mailto:info@oltex-sa.ru" TargetMode="External"/><Relationship Id="rId32" Type="http://schemas.microsoft.com/office/2007/relationships/hdphoto" Target="../media/hdphoto14.wdp"/><Relationship Id="rId37" Type="http://schemas.openxmlformats.org/officeDocument/2006/relationships/image" Target="../media/image1.png"/><Relationship Id="rId40" Type="http://schemas.openxmlformats.org/officeDocument/2006/relationships/image" Target="../media/image312.png"/><Relationship Id="rId5" Type="http://schemas.openxmlformats.org/officeDocument/2006/relationships/hyperlink" Target="mailto:sales@teplonet.ru" TargetMode="External"/><Relationship Id="rId15" Type="http://schemas.openxmlformats.org/officeDocument/2006/relationships/image" Target="../media/image9.png"/><Relationship Id="rId23" Type="http://schemas.openxmlformats.org/officeDocument/2006/relationships/hyperlink" Target="https://oltex-sa.ru/" TargetMode="External"/><Relationship Id="rId28" Type="http://schemas.openxmlformats.org/officeDocument/2006/relationships/hyperlink" Target="http://www.acoustic.ru/productions/brands/self_made/" TargetMode="External"/><Relationship Id="rId36" Type="http://schemas.openxmlformats.org/officeDocument/2006/relationships/image" Target="../media/image4.png"/><Relationship Id="rId10" Type="http://schemas.openxmlformats.org/officeDocument/2006/relationships/hyperlink" Target="https://vk.com/galventventilyacia" TargetMode="External"/><Relationship Id="rId19" Type="http://schemas.openxmlformats.org/officeDocument/2006/relationships/image" Target="../media/image23.png"/><Relationship Id="rId31" Type="http://schemas.openxmlformats.org/officeDocument/2006/relationships/image" Target="../media/image307.png"/><Relationship Id="rId4" Type="http://schemas.openxmlformats.org/officeDocument/2006/relationships/hyperlink" Target="https://vk.com/time_teplonet" TargetMode="External"/><Relationship Id="rId9" Type="http://schemas.openxmlformats.org/officeDocument/2006/relationships/hyperlink" Target="https://otvody.galvent.ru/?utm" TargetMode="External"/><Relationship Id="rId14" Type="http://schemas.openxmlformats.org/officeDocument/2006/relationships/hyperlink" Target="mailto:kadr@akrubin.ru" TargetMode="External"/><Relationship Id="rId22" Type="http://schemas.openxmlformats.org/officeDocument/2006/relationships/hyperlink" Target="mailto:sales@georgpolymer.ru" TargetMode="External"/><Relationship Id="rId27" Type="http://schemas.openxmlformats.org/officeDocument/2006/relationships/hyperlink" Target="mailto:mail@impulse.su" TargetMode="External"/><Relationship Id="rId30" Type="http://schemas.openxmlformats.org/officeDocument/2006/relationships/image" Target="../media/image306.png"/><Relationship Id="rId35" Type="http://schemas.openxmlformats.org/officeDocument/2006/relationships/image" Target="../media/image310.png"/><Relationship Id="rId8" Type="http://schemas.openxmlformats.org/officeDocument/2006/relationships/hyperlink" Target="mailto:biotech-zoo.msk@yandex.ru" TargetMode="External"/><Relationship Id="rId3" Type="http://schemas.openxmlformats.org/officeDocument/2006/relationships/hyperlink" Target="https://teplonet.ru/" TargetMode="External"/><Relationship Id="rId12" Type="http://schemas.openxmlformats.org/officeDocument/2006/relationships/hyperlink" Target="https://acrubin.ru/" TargetMode="External"/><Relationship Id="rId17" Type="http://schemas.microsoft.com/office/2007/relationships/hdphoto" Target="../media/hdphoto7.wdp"/><Relationship Id="rId25" Type="http://schemas.openxmlformats.org/officeDocument/2006/relationships/hyperlink" Target="https://www.impulse.su/people/" TargetMode="External"/><Relationship Id="rId33" Type="http://schemas.openxmlformats.org/officeDocument/2006/relationships/image" Target="../media/image308.jpeg"/><Relationship Id="rId38" Type="http://schemas.openxmlformats.org/officeDocument/2006/relationships/image" Target="../media/image2.jpeg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hyperlink" Target="mailto:info@rota-agro.ru" TargetMode="External"/><Relationship Id="rId26" Type="http://schemas.openxmlformats.org/officeDocument/2006/relationships/image" Target="../media/image316.jpeg"/><Relationship Id="rId21" Type="http://schemas.openxmlformats.org/officeDocument/2006/relationships/hyperlink" Target="https://www.impulse.su/" TargetMode="External"/><Relationship Id="rId34" Type="http://schemas.openxmlformats.org/officeDocument/2006/relationships/image" Target="../media/image320.png"/><Relationship Id="rId7" Type="http://schemas.openxmlformats.org/officeDocument/2006/relationships/hyperlink" Target="https://polipak.ru/" TargetMode="External"/><Relationship Id="rId12" Type="http://schemas.openxmlformats.org/officeDocument/2006/relationships/image" Target="../media/image22.jpeg"/><Relationship Id="rId17" Type="http://schemas.openxmlformats.org/officeDocument/2006/relationships/hyperlink" Target="https://t.me/rotaagro" TargetMode="External"/><Relationship Id="rId25" Type="http://schemas.openxmlformats.org/officeDocument/2006/relationships/image" Target="../media/image315.png"/><Relationship Id="rId33" Type="http://schemas.openxmlformats.org/officeDocument/2006/relationships/image" Target="../media/image311.png"/><Relationship Id="rId38" Type="http://schemas.openxmlformats.org/officeDocument/2006/relationships/image" Target="../media/image322.png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rota-agro.ru/" TargetMode="External"/><Relationship Id="rId20" Type="http://schemas.openxmlformats.org/officeDocument/2006/relationships/hyperlink" Target="mailto:Info@smart-wall.ru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info@ooontt.ru" TargetMode="External"/><Relationship Id="rId11" Type="http://schemas.microsoft.com/office/2007/relationships/hdphoto" Target="../media/hdphoto7.wdp"/><Relationship Id="rId24" Type="http://schemas.openxmlformats.org/officeDocument/2006/relationships/image" Target="../media/image314.gif"/><Relationship Id="rId32" Type="http://schemas.openxmlformats.org/officeDocument/2006/relationships/image" Target="../media/image319.png"/><Relationship Id="rId37" Type="http://schemas.openxmlformats.org/officeDocument/2006/relationships/hyperlink" Target="mailto:rr-d19@mail.ru" TargetMode="External"/><Relationship Id="rId5" Type="http://schemas.openxmlformats.org/officeDocument/2006/relationships/hyperlink" Target="http://ooontt.ru/ru/#about" TargetMode="External"/><Relationship Id="rId15" Type="http://schemas.openxmlformats.org/officeDocument/2006/relationships/hyperlink" Target="mailto:sales@pspress.ru" TargetMode="External"/><Relationship Id="rId23" Type="http://schemas.openxmlformats.org/officeDocument/2006/relationships/hyperlink" Target="mailto:mail@impulse.su" TargetMode="External"/><Relationship Id="rId28" Type="http://schemas.openxmlformats.org/officeDocument/2006/relationships/image" Target="../media/image318.png"/><Relationship Id="rId36" Type="http://schemas.openxmlformats.org/officeDocument/2006/relationships/hyperlink" Target="https://rrdblok.ru/" TargetMode="External"/><Relationship Id="rId10" Type="http://schemas.openxmlformats.org/officeDocument/2006/relationships/image" Target="../media/image21.png"/><Relationship Id="rId19" Type="http://schemas.openxmlformats.org/officeDocument/2006/relationships/hyperlink" Target="https://smart-wall.ru/kontakty-smartwall/" TargetMode="External"/><Relationship Id="rId31" Type="http://schemas.openxmlformats.org/officeDocument/2006/relationships/image" Target="../media/image2.jpeg"/><Relationship Id="rId4" Type="http://schemas.openxmlformats.org/officeDocument/2006/relationships/hyperlink" Target="https://vk.com/polyplastic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pspress.ru/" TargetMode="External"/><Relationship Id="rId22" Type="http://schemas.openxmlformats.org/officeDocument/2006/relationships/hyperlink" Target="https://t.me/+KKuF-OxJttUwZDVi" TargetMode="External"/><Relationship Id="rId27" Type="http://schemas.openxmlformats.org/officeDocument/2006/relationships/image" Target="../media/image317.png"/><Relationship Id="rId30" Type="http://schemas.openxmlformats.org/officeDocument/2006/relationships/image" Target="../media/image1.png"/><Relationship Id="rId35" Type="http://schemas.openxmlformats.org/officeDocument/2006/relationships/image" Target="../media/image321.svg"/><Relationship Id="rId8" Type="http://schemas.openxmlformats.org/officeDocument/2006/relationships/hyperlink" Target="mailto:kadr@akrubin.ru" TargetMode="External"/><Relationship Id="rId3" Type="http://schemas.openxmlformats.org/officeDocument/2006/relationships/hyperlink" Target="https://www.polyplastic.ru/ktz" TargetMode="External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hyperlink" Target="https://tk-lift.ru/" TargetMode="External"/><Relationship Id="rId18" Type="http://schemas.openxmlformats.org/officeDocument/2006/relationships/hyperlink" Target="https://tbh.su/" TargetMode="External"/><Relationship Id="rId26" Type="http://schemas.openxmlformats.org/officeDocument/2006/relationships/image" Target="../media/image1.png"/><Relationship Id="rId21" Type="http://schemas.openxmlformats.org/officeDocument/2006/relationships/image" Target="../media/image318.png"/><Relationship Id="rId34" Type="http://schemas.openxmlformats.org/officeDocument/2006/relationships/hyperlink" Target="mailto:nfo@fitnik.tech" TargetMode="External"/><Relationship Id="rId7" Type="http://schemas.openxmlformats.org/officeDocument/2006/relationships/hyperlink" Target="mailto:info@sadray.ru" TargetMode="External"/><Relationship Id="rId12" Type="http://schemas.openxmlformats.org/officeDocument/2006/relationships/image" Target="../media/image23.png"/><Relationship Id="rId17" Type="http://schemas.openxmlformats.org/officeDocument/2006/relationships/hyperlink" Target="mailto:kerry@kerry.ru" TargetMode="External"/><Relationship Id="rId25" Type="http://schemas.openxmlformats.org/officeDocument/2006/relationships/image" Target="../media/image4.png"/><Relationship Id="rId33" Type="http://schemas.openxmlformats.org/officeDocument/2006/relationships/hyperlink" Target="https://vk.com/fitnik3d" TargetMode="External"/><Relationship Id="rId38" Type="http://schemas.openxmlformats.org/officeDocument/2006/relationships/image" Target="../media/image330.png"/><Relationship Id="rId2" Type="http://schemas.openxmlformats.org/officeDocument/2006/relationships/notesSlide" Target="../notesSlides/notesSlide32.xml"/><Relationship Id="rId16" Type="http://schemas.openxmlformats.org/officeDocument/2006/relationships/hyperlink" Target="https://troll-auto.ru/" TargetMode="External"/><Relationship Id="rId20" Type="http://schemas.openxmlformats.org/officeDocument/2006/relationships/image" Target="../media/image324.jpeg"/><Relationship Id="rId29" Type="http://schemas.openxmlformats.org/officeDocument/2006/relationships/hyperlink" Target="https://vk.com/wesmir.fabrik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rayskiysad" TargetMode="External"/><Relationship Id="rId11" Type="http://schemas.openxmlformats.org/officeDocument/2006/relationships/image" Target="../media/image22.jpeg"/><Relationship Id="rId24" Type="http://schemas.openxmlformats.org/officeDocument/2006/relationships/image" Target="../media/image327.png"/><Relationship Id="rId32" Type="http://schemas.openxmlformats.org/officeDocument/2006/relationships/hyperlink" Target="https://fitnik.tech/about/" TargetMode="External"/><Relationship Id="rId37" Type="http://schemas.openxmlformats.org/officeDocument/2006/relationships/hyperlink" Target="mailto:sale@fourtex.ru" TargetMode="External"/><Relationship Id="rId5" Type="http://schemas.openxmlformats.org/officeDocument/2006/relationships/hyperlink" Target="https://sadray.ru/" TargetMode="External"/><Relationship Id="rId15" Type="http://schemas.openxmlformats.org/officeDocument/2006/relationships/hyperlink" Target="mailto:zakaz@tk-lift.ru" TargetMode="External"/><Relationship Id="rId23" Type="http://schemas.openxmlformats.org/officeDocument/2006/relationships/image" Target="../media/image326.png"/><Relationship Id="rId28" Type="http://schemas.openxmlformats.org/officeDocument/2006/relationships/hyperlink" Target="https://wesmir.com/o-kompanii/" TargetMode="External"/><Relationship Id="rId36" Type="http://schemas.openxmlformats.org/officeDocument/2006/relationships/hyperlink" Target="https://fourtex.ru/" TargetMode="External"/><Relationship Id="rId10" Type="http://schemas.microsoft.com/office/2007/relationships/hdphoto" Target="../media/hdphoto7.wdp"/><Relationship Id="rId19" Type="http://schemas.openxmlformats.org/officeDocument/2006/relationships/image" Target="../media/image323.png"/><Relationship Id="rId31" Type="http://schemas.openxmlformats.org/officeDocument/2006/relationships/image" Target="../media/image328.png"/><Relationship Id="rId4" Type="http://schemas.openxmlformats.org/officeDocument/2006/relationships/hyperlink" Target="mailto:https://cspekt.ru/" TargetMode="External"/><Relationship Id="rId9" Type="http://schemas.openxmlformats.org/officeDocument/2006/relationships/image" Target="../media/image21.png"/><Relationship Id="rId14" Type="http://schemas.openxmlformats.org/officeDocument/2006/relationships/hyperlink" Target="https://vk.com/torgkoms?roistat_visit=1673" TargetMode="External"/><Relationship Id="rId22" Type="http://schemas.openxmlformats.org/officeDocument/2006/relationships/image" Target="../media/image325.png"/><Relationship Id="rId27" Type="http://schemas.openxmlformats.org/officeDocument/2006/relationships/image" Target="../media/image2.jpeg"/><Relationship Id="rId30" Type="http://schemas.openxmlformats.org/officeDocument/2006/relationships/hyperlink" Target="mailto:kadry@wesmir.com" TargetMode="External"/><Relationship Id="rId35" Type="http://schemas.openxmlformats.org/officeDocument/2006/relationships/image" Target="../media/image329.png"/><Relationship Id="rId8" Type="http://schemas.openxmlformats.org/officeDocument/2006/relationships/image" Target="../media/image9.png"/><Relationship Id="rId3" Type="http://schemas.openxmlformats.org/officeDocument/2006/relationships/hyperlink" Target="https://cspekt.ru/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hyperlink" Target="https://vk.ru/oezdubna" TargetMode="External"/><Relationship Id="rId18" Type="http://schemas.openxmlformats.org/officeDocument/2006/relationships/image" Target="../media/image333.png"/><Relationship Id="rId26" Type="http://schemas.openxmlformats.org/officeDocument/2006/relationships/image" Target="../media/image336.png"/><Relationship Id="rId3" Type="http://schemas.openxmlformats.org/officeDocument/2006/relationships/hyperlink" Target="https://step-lap.com/" TargetMode="External"/><Relationship Id="rId21" Type="http://schemas.openxmlformats.org/officeDocument/2006/relationships/image" Target="../media/image2.jpeg"/><Relationship Id="rId7" Type="http://schemas.microsoft.com/office/2007/relationships/hdphoto" Target="../media/hdphoto7.wdp"/><Relationship Id="rId12" Type="http://schemas.openxmlformats.org/officeDocument/2006/relationships/hyperlink" Target="https://oezdubna.ru/residents/vyak1ipnx1-ao-promteh-dubna" TargetMode="External"/><Relationship Id="rId17" Type="http://schemas.openxmlformats.org/officeDocument/2006/relationships/image" Target="../media/image332.png"/><Relationship Id="rId25" Type="http://schemas.openxmlformats.org/officeDocument/2006/relationships/hyperlink" Target="mailto:info@evromol.com" TargetMode="External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331.png"/><Relationship Id="rId20" Type="http://schemas.openxmlformats.org/officeDocument/2006/relationships/image" Target="../media/image1.png"/><Relationship Id="rId29" Type="http://schemas.openxmlformats.org/officeDocument/2006/relationships/image" Target="../media/image3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hyperlink" Target="mailto:vososnova@yandex.ru" TargetMode="External"/><Relationship Id="rId24" Type="http://schemas.openxmlformats.org/officeDocument/2006/relationships/hyperlink" Target="https://evromol.com/" TargetMode="External"/><Relationship Id="rId32" Type="http://schemas.openxmlformats.org/officeDocument/2006/relationships/image" Target="../media/image338.png"/><Relationship Id="rId5" Type="http://schemas.openxmlformats.org/officeDocument/2006/relationships/image" Target="../media/image9.png"/><Relationship Id="rId15" Type="http://schemas.openxmlformats.org/officeDocument/2006/relationships/hyperlink" Target="https://argumentum-ag.ru/" TargetMode="External"/><Relationship Id="rId23" Type="http://schemas.openxmlformats.org/officeDocument/2006/relationships/image" Target="../media/image335.png"/><Relationship Id="rId28" Type="http://schemas.openxmlformats.org/officeDocument/2006/relationships/hyperlink" Target="mailto:info@ruskon.ru" TargetMode="External"/><Relationship Id="rId10" Type="http://schemas.openxmlformats.org/officeDocument/2006/relationships/hyperlink" Target="https://vososnova.ru/about/" TargetMode="External"/><Relationship Id="rId19" Type="http://schemas.openxmlformats.org/officeDocument/2006/relationships/image" Target="../media/image4.png"/><Relationship Id="rId31" Type="http://schemas.openxmlformats.org/officeDocument/2006/relationships/hyperlink" Target="mailto:info@rubberfactory.ru" TargetMode="External"/><Relationship Id="rId4" Type="http://schemas.openxmlformats.org/officeDocument/2006/relationships/hyperlink" Target="https://prom-resheniya.ru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mailto:info@promtech-dubna.ru" TargetMode="External"/><Relationship Id="rId22" Type="http://schemas.openxmlformats.org/officeDocument/2006/relationships/image" Target="../media/image334.png"/><Relationship Id="rId27" Type="http://schemas.openxmlformats.org/officeDocument/2006/relationships/hyperlink" Target="https://ruskon.ru/contacts" TargetMode="External"/><Relationship Id="rId30" Type="http://schemas.openxmlformats.org/officeDocument/2006/relationships/hyperlink" Target="https://www.rubberfactory.ru/about-us" TargetMode="External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hyperlink" Target="https://greenatom.ru/" TargetMode="External"/><Relationship Id="rId18" Type="http://schemas.openxmlformats.org/officeDocument/2006/relationships/hyperlink" Target="https://vk.ru/dmzavod_ru" TargetMode="External"/><Relationship Id="rId26" Type="http://schemas.openxmlformats.org/officeDocument/2006/relationships/image" Target="../media/image2.jpeg"/><Relationship Id="rId39" Type="http://schemas.openxmlformats.org/officeDocument/2006/relationships/hyperlink" Target="mailto:zakaz@c-component.ru" TargetMode="External"/><Relationship Id="rId21" Type="http://schemas.openxmlformats.org/officeDocument/2006/relationships/image" Target="../media/image340.png"/><Relationship Id="rId34" Type="http://schemas.openxmlformats.org/officeDocument/2006/relationships/image" Target="../media/image343.png"/><Relationship Id="rId7" Type="http://schemas.openxmlformats.org/officeDocument/2006/relationships/hyperlink" Target="https://vk.ru/idtpkvs" TargetMode="External"/><Relationship Id="rId12" Type="http://schemas.openxmlformats.org/officeDocument/2006/relationships/image" Target="../media/image22.jpeg"/><Relationship Id="rId17" Type="http://schemas.openxmlformats.org/officeDocument/2006/relationships/hyperlink" Target="https://www.dmzavod.ru/" TargetMode="External"/><Relationship Id="rId25" Type="http://schemas.openxmlformats.org/officeDocument/2006/relationships/image" Target="../media/image1.png"/><Relationship Id="rId33" Type="http://schemas.openxmlformats.org/officeDocument/2006/relationships/hyperlink" Target="mailto:info@nt-factory.ru" TargetMode="External"/><Relationship Id="rId38" Type="http://schemas.openxmlformats.org/officeDocument/2006/relationships/hyperlink" Target="https://c-component.ru/" TargetMode="External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23.png"/><Relationship Id="rId20" Type="http://schemas.openxmlformats.org/officeDocument/2006/relationships/image" Target="../media/image339.png"/><Relationship Id="rId29" Type="http://schemas.openxmlformats.org/officeDocument/2006/relationships/hyperlink" Target="mailto:site@docke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pkvs.ru/" TargetMode="External"/><Relationship Id="rId11" Type="http://schemas.microsoft.com/office/2007/relationships/hdphoto" Target="../media/hdphoto7.wdp"/><Relationship Id="rId24" Type="http://schemas.openxmlformats.org/officeDocument/2006/relationships/image" Target="../media/image4.png"/><Relationship Id="rId32" Type="http://schemas.openxmlformats.org/officeDocument/2006/relationships/hyperlink" Target="https://vk.ru/nt_factoryru" TargetMode="External"/><Relationship Id="rId37" Type="http://schemas.openxmlformats.org/officeDocument/2006/relationships/image" Target="../media/image344.png"/><Relationship Id="rId40" Type="http://schemas.openxmlformats.org/officeDocument/2006/relationships/image" Target="../media/image345.png"/><Relationship Id="rId5" Type="http://schemas.openxmlformats.org/officeDocument/2006/relationships/hyperlink" Target="mailto:rabota@auchan.ru" TargetMode="External"/><Relationship Id="rId15" Type="http://schemas.openxmlformats.org/officeDocument/2006/relationships/hyperlink" Target="mailto:info@greenatom.ru" TargetMode="External"/><Relationship Id="rId23" Type="http://schemas.openxmlformats.org/officeDocument/2006/relationships/image" Target="../media/image342.png"/><Relationship Id="rId28" Type="http://schemas.openxmlformats.org/officeDocument/2006/relationships/hyperlink" Target="https://vk.com/dockeru" TargetMode="External"/><Relationship Id="rId36" Type="http://schemas.openxmlformats.org/officeDocument/2006/relationships/hyperlink" Target="mailto:office@rusbiopharm.ru" TargetMode="External"/><Relationship Id="rId10" Type="http://schemas.openxmlformats.org/officeDocument/2006/relationships/image" Target="../media/image21.png"/><Relationship Id="rId19" Type="http://schemas.openxmlformats.org/officeDocument/2006/relationships/hyperlink" Target="mailto:ood@dmzavod.ru" TargetMode="External"/><Relationship Id="rId31" Type="http://schemas.openxmlformats.org/officeDocument/2006/relationships/hyperlink" Target="https://nt-factory.ru/" TargetMode="External"/><Relationship Id="rId4" Type="http://schemas.openxmlformats.org/officeDocument/2006/relationships/hyperlink" Target="tel:88007005800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vk.ru/greenatom_ru" TargetMode="External"/><Relationship Id="rId22" Type="http://schemas.openxmlformats.org/officeDocument/2006/relationships/image" Target="../media/image341.png"/><Relationship Id="rId27" Type="http://schemas.openxmlformats.org/officeDocument/2006/relationships/hyperlink" Target="https://www.docke.ru/company/about/" TargetMode="External"/><Relationship Id="rId30" Type="http://schemas.openxmlformats.org/officeDocument/2006/relationships/image" Target="../media/image203.png"/><Relationship Id="rId35" Type="http://schemas.openxmlformats.org/officeDocument/2006/relationships/hyperlink" Target="https://rusbiopharm.ru/" TargetMode="External"/><Relationship Id="rId8" Type="http://schemas.openxmlformats.org/officeDocument/2006/relationships/hyperlink" Target="mailto:sale@tpkvs.ru" TargetMode="External"/><Relationship Id="rId3" Type="http://schemas.openxmlformats.org/officeDocument/2006/relationships/hyperlink" Target="https://clck.ru/3TC74R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13" Type="http://schemas.openxmlformats.org/officeDocument/2006/relationships/hyperlink" Target="https://buroburakova.ru/" TargetMode="External"/><Relationship Id="rId18" Type="http://schemas.openxmlformats.org/officeDocument/2006/relationships/image" Target="../media/image23.png"/><Relationship Id="rId3" Type="http://schemas.openxmlformats.org/officeDocument/2006/relationships/hyperlink" Target="mailto:msk@oaompk.ru" TargetMode="External"/><Relationship Id="rId7" Type="http://schemas.openxmlformats.org/officeDocument/2006/relationships/hyperlink" Target="https://lubmfc.ru/" TargetMode="External"/><Relationship Id="rId12" Type="http://schemas.openxmlformats.org/officeDocument/2006/relationships/image" Target="../media/image348.png"/><Relationship Id="rId17" Type="http://schemas.microsoft.com/office/2007/relationships/hdphoto" Target="../media/hdphoto7.wdp"/><Relationship Id="rId2" Type="http://schemas.openxmlformats.org/officeDocument/2006/relationships/hyperlink" Target="https://oaompk.ru/" TargetMode="External"/><Relationship Id="rId16" Type="http://schemas.openxmlformats.org/officeDocument/2006/relationships/image" Target="../media/image21.pn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hyperlink" Target="mailto:ruinfo@fmlogistic.com" TargetMode="External"/><Relationship Id="rId5" Type="http://schemas.openxmlformats.org/officeDocument/2006/relationships/image" Target="../media/image1.png"/><Relationship Id="rId15" Type="http://schemas.openxmlformats.org/officeDocument/2006/relationships/image" Target="../media/image349.png"/><Relationship Id="rId10" Type="http://schemas.openxmlformats.org/officeDocument/2006/relationships/hyperlink" Target="https://www.fmlogistic.ru/" TargetMode="External"/><Relationship Id="rId19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347.png"/><Relationship Id="rId14" Type="http://schemas.openxmlformats.org/officeDocument/2006/relationships/hyperlink" Target="mailto:hello@burbur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547943" y="209249"/>
            <a:ext cx="879606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sz="2400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400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400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</a:t>
            </a:r>
          </a:p>
        </p:txBody>
      </p:sp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DE931AC-D067-4914-9980-15C8091D56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4" y="209249"/>
            <a:ext cx="1301084" cy="130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DD66D-6D3C-48B6-89B3-EC5A6D970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009" y="323658"/>
            <a:ext cx="1465341" cy="10860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F994D5-A550-444D-BDB3-A3DEA86182F0}"/>
              </a:ext>
            </a:extLst>
          </p:cNvPr>
          <p:cNvSpPr txBox="1"/>
          <p:nvPr/>
        </p:nvSpPr>
        <p:spPr>
          <a:xfrm>
            <a:off x="354639" y="2629609"/>
            <a:ext cx="572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КОЛЛЕДЖИ ПОДМОСКОВЬЯ:                                                                                                                       </a:t>
            </a:r>
          </a:p>
          <a:p>
            <a:r>
              <a:rPr lang="ru-RU" sz="4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МАСТЕРСТВО                                    НАЧИНАЕТСЯ ЗДЕСЬ!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4857EA-0A01-4978-A3A0-888B9F9E10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093" y="2205184"/>
            <a:ext cx="3965944" cy="3895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7AA47-3486-40DC-BD00-55E172DE5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59" y="152271"/>
            <a:ext cx="933564" cy="1257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00CF86-9597-4902-AFD0-AC1FCC34C084}"/>
              </a:ext>
            </a:extLst>
          </p:cNvPr>
          <p:cNvSpPr txBox="1"/>
          <p:nvPr/>
        </p:nvSpPr>
        <p:spPr>
          <a:xfrm>
            <a:off x="297859" y="6103455"/>
            <a:ext cx="12631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Приказ Министерства труда и социальной защиты Российской Федерации от 01.10.2024 №518 "Об утверждении методических рекомендаций по подбору рекомендуемых видов трудовой и профессиональной деятельности инвалидам с учетом нарушенных функций организма и ограничений их жизнедеятельности"</a:t>
            </a:r>
            <a:endParaRPr lang="ru-RU" sz="1100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9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2D2A5CA-2B0F-4CF1-9C7C-E2373D33FAD2}"/>
              </a:ext>
            </a:extLst>
          </p:cNvPr>
          <p:cNvSpPr txBox="1"/>
          <p:nvPr/>
        </p:nvSpPr>
        <p:spPr>
          <a:xfrm>
            <a:off x="0" y="3812050"/>
            <a:ext cx="12187750" cy="2985433"/>
          </a:xfrm>
          <a:prstGeom prst="rect">
            <a:avLst/>
          </a:prstGeom>
          <a:solidFill>
            <a:srgbClr val="EDDC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</a:rPr>
              <a:t>КАК ПОЛЬЗОВАТЬСЯ АТЛАСОМ</a:t>
            </a:r>
          </a:p>
          <a:p>
            <a:pPr algn="ctr"/>
            <a:r>
              <a:rPr lang="ru-RU" sz="1100" b="1" dirty="0">
                <a:solidFill>
                  <a:srgbClr val="843C0C"/>
                </a:solidFill>
                <a:latin typeface="Arial Black" panose="020B0A04020102020204" pitchFamily="34" charset="0"/>
              </a:rPr>
              <a:t>Значки и их расшифровка: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b="1" dirty="0">
                <a:solidFill>
                  <a:srgbClr val="843C0C"/>
                </a:solidFill>
                <a:latin typeface="Arial Black" panose="020B0A04020102020204" pitchFamily="34" charset="0"/>
              </a:rPr>
              <a:t>Профессии и специальности</a:t>
            </a:r>
          </a:p>
          <a:p>
            <a:r>
              <a:rPr lang="ru-RU" sz="1100" dirty="0">
                <a:solidFill>
                  <a:srgbClr val="843C0C"/>
                </a:solidFill>
              </a:rPr>
              <a:t>Атлас содержит актуальные региональные перечни востребованных профессий для</a:t>
            </a:r>
            <a:endParaRPr lang="ru-RU" sz="1100" dirty="0">
              <a:solidFill>
                <a:srgbClr val="FF0000"/>
              </a:solidFill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среднего профессионального образования с акцентом на подробное описание профессионально</a:t>
            </a:r>
          </a:p>
          <a:p>
            <a:r>
              <a:rPr lang="ru-RU" sz="1100" dirty="0">
                <a:solidFill>
                  <a:srgbClr val="843C0C"/>
                </a:solidFill>
              </a:rPr>
              <a:t>важных навыков и качеств. Каждая профессия  имеет свой узнаваемый графический значок, упрощающий навигацию по Атласу</a:t>
            </a:r>
          </a:p>
          <a:p>
            <a:endParaRPr lang="ru-RU" sz="1100" b="1" dirty="0">
              <a:solidFill>
                <a:srgbClr val="843C0C"/>
              </a:solidFill>
            </a:endParaRPr>
          </a:p>
          <a:p>
            <a:endParaRPr lang="ru-RU" sz="1100" b="1" dirty="0">
              <a:solidFill>
                <a:srgbClr val="843C0C"/>
              </a:solidFill>
            </a:endParaRPr>
          </a:p>
          <a:p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rgbClr val="843C0C"/>
                </a:solidFill>
                <a:latin typeface="Arial Black" panose="020B0A04020102020204" pitchFamily="34" charset="0"/>
              </a:rPr>
              <a:t>Доступная среда</a:t>
            </a:r>
          </a:p>
          <a:p>
            <a:r>
              <a:rPr lang="ru-RU" sz="1100" dirty="0">
                <a:solidFill>
                  <a:srgbClr val="843C0C"/>
                </a:solidFill>
              </a:rPr>
              <a:t>Пиктограммы, размещенные на странице профессиональной образовательной организации, указывают на обеспечение условий доступности для лиц с </a:t>
            </a:r>
          </a:p>
          <a:p>
            <a:r>
              <a:rPr lang="ru-RU" sz="1100" dirty="0">
                <a:solidFill>
                  <a:srgbClr val="843C0C"/>
                </a:solidFill>
              </a:rPr>
              <a:t>интеллектуальными нарушениями объектов и предоставляемых услуг в сфере образования для конкретной нозологической группы.</a:t>
            </a:r>
          </a:p>
          <a:p>
            <a:endParaRPr lang="ru-RU" sz="1200" dirty="0">
              <a:solidFill>
                <a:srgbClr val="843C0C"/>
              </a:solidFill>
            </a:endParaRP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5D616C2-D63A-43B1-A4EE-AAA884D2115D}"/>
              </a:ext>
            </a:extLst>
          </p:cNvPr>
          <p:cNvSpPr/>
          <p:nvPr/>
        </p:nvSpPr>
        <p:spPr>
          <a:xfrm>
            <a:off x="272109" y="2258758"/>
            <a:ext cx="1620483" cy="1347520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Ориентир в выборе профессии и направлении учебы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3280E6-C2D2-4232-875E-C28FA4CA9B57}"/>
              </a:ext>
            </a:extLst>
          </p:cNvPr>
          <p:cNvSpPr/>
          <p:nvPr/>
        </p:nvSpPr>
        <p:spPr>
          <a:xfrm>
            <a:off x="334532" y="1439770"/>
            <a:ext cx="1233315" cy="742223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учащихся старших классов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4B47AED-CB74-4147-AFC0-4CF69B809162}"/>
              </a:ext>
            </a:extLst>
          </p:cNvPr>
          <p:cNvSpPr/>
          <p:nvPr/>
        </p:nvSpPr>
        <p:spPr>
          <a:xfrm>
            <a:off x="2167110" y="1432118"/>
            <a:ext cx="1395323" cy="718463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родителей будущего абитуриента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DD4A906-2307-4FC6-B26F-E4D0E65C04BB}"/>
              </a:ext>
            </a:extLst>
          </p:cNvPr>
          <p:cNvSpPr/>
          <p:nvPr/>
        </p:nvSpPr>
        <p:spPr>
          <a:xfrm>
            <a:off x="1954373" y="2249880"/>
            <a:ext cx="2315003" cy="1363837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Инструмент планирования обучения и карьеры. Понимание структуры</a:t>
            </a:r>
          </a:p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рынка труда и региональной системы профессионального образования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55910BF-5DFA-44D5-9F33-929EDFBF72C8}"/>
              </a:ext>
            </a:extLst>
          </p:cNvPr>
          <p:cNvSpPr/>
          <p:nvPr/>
        </p:nvSpPr>
        <p:spPr>
          <a:xfrm>
            <a:off x="4442620" y="1439770"/>
            <a:ext cx="1425247" cy="711241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исполнительных                               органов власти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756C9D1-3B92-4B51-B3D6-17BFE6335629}"/>
              </a:ext>
            </a:extLst>
          </p:cNvPr>
          <p:cNvSpPr/>
          <p:nvPr/>
        </p:nvSpPr>
        <p:spPr>
          <a:xfrm>
            <a:off x="4359976" y="2280151"/>
            <a:ext cx="2286713" cy="1355753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Arial Black" panose="020B0A04020102020204" pitchFamily="34" charset="0"/>
              </a:rPr>
              <a:t>Стратегический инструмент регулирования экономики через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Arial Black" panose="020B0A04020102020204" pitchFamily="34" charset="0"/>
              </a:rPr>
              <a:t>прогнозирование потребности региона в компетенциях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9D5ADDC8-176E-4B89-AEE0-EB22A81A9F92}"/>
              </a:ext>
            </a:extLst>
          </p:cNvPr>
          <p:cNvSpPr/>
          <p:nvPr/>
        </p:nvSpPr>
        <p:spPr>
          <a:xfrm>
            <a:off x="9251182" y="1440172"/>
            <a:ext cx="1616748" cy="732226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работодателей (компаний, предпринимателей)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CE34234-55A9-4D7E-B9AD-ECD6B30A99C6}"/>
              </a:ext>
            </a:extLst>
          </p:cNvPr>
          <p:cNvSpPr/>
          <p:nvPr/>
        </p:nvSpPr>
        <p:spPr>
          <a:xfrm>
            <a:off x="9142794" y="2289782"/>
            <a:ext cx="2777097" cy="1312508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Инструмент повышения производительности труда и эффективности</a:t>
            </a:r>
          </a:p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использования человеческого капитала в бизнес-процессах</a:t>
            </a:r>
          </a:p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за счет привлечения высокопрофессиональных работников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0B24C25B-EF70-4D0A-B030-2E6831A2CD33}"/>
              </a:ext>
            </a:extLst>
          </p:cNvPr>
          <p:cNvSpPr/>
          <p:nvPr/>
        </p:nvSpPr>
        <p:spPr>
          <a:xfrm>
            <a:off x="6754247" y="1432118"/>
            <a:ext cx="1616748" cy="711241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выпускников профессиональных образовательных организаций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EA71FE-C75B-4869-B272-F98834B3D995}"/>
              </a:ext>
            </a:extLst>
          </p:cNvPr>
          <p:cNvSpPr/>
          <p:nvPr/>
        </p:nvSpPr>
        <p:spPr>
          <a:xfrm>
            <a:off x="6754247" y="2258040"/>
            <a:ext cx="2286713" cy="1347519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Путеводитель в мир перспективных вакансий и знакомство с потенциальными работодателями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4CB7789-4924-44A8-A0B9-D1DAF1B40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04" y="4998759"/>
            <a:ext cx="5015159" cy="419471"/>
          </a:xfrm>
          <a:prstGeom prst="rect">
            <a:avLst/>
          </a:prstGeom>
          <a:solidFill>
            <a:srgbClr val="E9D25C"/>
          </a:solidFill>
        </p:spPr>
      </p:pic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234088F3-F57B-4E13-A8D3-6B669BD9C838}"/>
              </a:ext>
            </a:extLst>
          </p:cNvPr>
          <p:cNvSpPr/>
          <p:nvPr/>
        </p:nvSpPr>
        <p:spPr>
          <a:xfrm>
            <a:off x="491046" y="2126680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37"/>
          <a:stretch/>
        </p:blipFill>
        <p:spPr>
          <a:xfrm>
            <a:off x="520940" y="5994906"/>
            <a:ext cx="3653300" cy="741289"/>
          </a:xfrm>
          <a:prstGeom prst="rect">
            <a:avLst/>
          </a:prstGeom>
          <a:solidFill>
            <a:srgbClr val="E9D35B"/>
          </a:solidFill>
        </p:spPr>
      </p:pic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F90F6668-3D99-4A1D-90B2-1F3BDA354C41}"/>
              </a:ext>
            </a:extLst>
          </p:cNvPr>
          <p:cNvSpPr/>
          <p:nvPr/>
        </p:nvSpPr>
        <p:spPr>
          <a:xfrm>
            <a:off x="2314334" y="2117357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0" name="Стрелка: вниз 29">
            <a:extLst>
              <a:ext uri="{FF2B5EF4-FFF2-40B4-BE49-F238E27FC236}">
                <a16:creationId xmlns:a16="http://schemas.microsoft.com/office/drawing/2014/main" id="{B4A5969B-74C3-4A29-9AAC-0AE5DCA70A54}"/>
              </a:ext>
            </a:extLst>
          </p:cNvPr>
          <p:cNvSpPr/>
          <p:nvPr/>
        </p:nvSpPr>
        <p:spPr>
          <a:xfrm>
            <a:off x="4564155" y="2126680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3F6581F2-54C9-47FC-AF4C-E002694AC3CF}"/>
              </a:ext>
            </a:extLst>
          </p:cNvPr>
          <p:cNvSpPr/>
          <p:nvPr/>
        </p:nvSpPr>
        <p:spPr>
          <a:xfrm>
            <a:off x="6907668" y="2117357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4" name="Стрелка: вниз 33">
            <a:extLst>
              <a:ext uri="{FF2B5EF4-FFF2-40B4-BE49-F238E27FC236}">
                <a16:creationId xmlns:a16="http://schemas.microsoft.com/office/drawing/2014/main" id="{3170BCE4-0912-4C85-8311-974044C17F0F}"/>
              </a:ext>
            </a:extLst>
          </p:cNvPr>
          <p:cNvSpPr/>
          <p:nvPr/>
        </p:nvSpPr>
        <p:spPr>
          <a:xfrm>
            <a:off x="9424952" y="2117879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3E8591E-60B7-4BEF-AC53-C50171B56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36" name="Рисунок 35" descr="Log1_1_2">
            <a:extLst>
              <a:ext uri="{FF2B5EF4-FFF2-40B4-BE49-F238E27FC236}">
                <a16:creationId xmlns:a16="http://schemas.microsoft.com/office/drawing/2014/main" id="{58BE9999-7DD4-4FB8-983A-7733E8BDE21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8DA576D-178D-46ED-9BFF-BC1AD981AA9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A08F31C-2273-4518-823E-34F480975A0D}"/>
              </a:ext>
            </a:extLst>
          </p:cNvPr>
          <p:cNvSpPr txBox="1"/>
          <p:nvPr/>
        </p:nvSpPr>
        <p:spPr>
          <a:xfrm>
            <a:off x="1697969" y="-230412"/>
            <a:ext cx="8796062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ПРОФЕССИЙ/СПЕЦИАЛЬНОСТЕЙ                                                     СРЕДНЕГО ПРОФЕССИОНАЛЬНОГО ОБРАЗОВАНИЯ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3538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3943576" y="1121777"/>
            <a:ext cx="2546184" cy="5447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БПОО – 80,37%</a:t>
            </a:r>
            <a:r>
              <a:rPr lang="en-US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80,03 %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80,09 %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80,93 %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81,32%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79,47 %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C2A18A7-54BB-4D3B-B1A0-D62716B23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33" y="1626415"/>
            <a:ext cx="1174568" cy="80929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D9C43CA-F3D7-47D0-80BA-B6CF593D5244}"/>
              </a:ext>
            </a:extLst>
          </p:cNvPr>
          <p:cNvSpPr txBox="1"/>
          <p:nvPr/>
        </p:nvSpPr>
        <p:spPr>
          <a:xfrm>
            <a:off x="1410367" y="1287426"/>
            <a:ext cx="101329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АТЛАС- </a:t>
            </a:r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400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утеводитель познакомит с перечнем профессий/специальностей СПО в Московской  области для лиц с инвалидностью и ОВЗ и поможет найти свое место в профессиональном сообществе</a:t>
            </a:r>
            <a:endParaRPr lang="ru-RU" sz="1400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56762" y="2881178"/>
            <a:ext cx="305652" cy="29730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8" y="3231286"/>
            <a:ext cx="366540" cy="366540"/>
          </a:xfrm>
          <a:prstGeom prst="rect">
            <a:avLst/>
          </a:prstGeom>
          <a:noFill/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2" y="3650626"/>
            <a:ext cx="299568" cy="299568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45" y="4091435"/>
            <a:ext cx="299568" cy="29956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53" y="4535716"/>
            <a:ext cx="366540" cy="36654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558CE55-49A5-424E-8354-2E51E95A984D}"/>
              </a:ext>
            </a:extLst>
          </p:cNvPr>
          <p:cNvSpPr txBox="1"/>
          <p:nvPr/>
        </p:nvSpPr>
        <p:spPr>
          <a:xfrm>
            <a:off x="6166089" y="2231003"/>
            <a:ext cx="275385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РУМЦ СПО и ВО – 87,50%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75,73 %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200" b="1" u="sng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95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,63 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75,69 %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66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,50 %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85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,11 %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ru-RU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6912879" y="1461788"/>
            <a:ext cx="341015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rgbClr val="843C0C"/>
              </a:solidFill>
            </a:endParaRPr>
          </a:p>
          <a:p>
            <a:endParaRPr lang="ru-RU" sz="1200" b="1" i="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i="0" dirty="0">
                <a:solidFill>
                  <a:srgbClr val="843C0C"/>
                </a:solidFill>
              </a:rPr>
              <a:t>Ресурсный учебно-методический центр  </a:t>
            </a:r>
            <a:r>
              <a:rPr lang="ru-RU" sz="1100" i="0" dirty="0">
                <a:solidFill>
                  <a:srgbClr val="843C0C"/>
                </a:solidFill>
              </a:rPr>
              <a:t>                                            </a:t>
            </a:r>
            <a:r>
              <a:rPr lang="ru-RU" sz="1100" b="1" i="0" dirty="0">
                <a:solidFill>
                  <a:srgbClr val="843C0C"/>
                </a:solidFill>
                <a:effectLst/>
              </a:rPr>
              <a:t>Государственного автономного профессионального</a:t>
            </a:r>
          </a:p>
          <a:p>
            <a:r>
              <a:rPr lang="ru-RU" sz="1100" b="1" i="0" dirty="0">
                <a:solidFill>
                  <a:srgbClr val="843C0C"/>
                </a:solidFill>
                <a:effectLst/>
              </a:rPr>
              <a:t>образовательного учреждения</a:t>
            </a:r>
            <a:r>
              <a:rPr lang="ru-RU" sz="1100" b="1" dirty="0">
                <a:solidFill>
                  <a:srgbClr val="843C0C"/>
                </a:solidFill>
              </a:rPr>
              <a:t> </a:t>
            </a:r>
            <a:r>
              <a:rPr lang="ru-RU" sz="1100" b="1" i="0" dirty="0">
                <a:solidFill>
                  <a:srgbClr val="843C0C"/>
                </a:solidFill>
                <a:effectLst/>
              </a:rPr>
              <a:t>Калужской области «Калужский колледж сервиса и дизайна» (присоединён к Московской области)</a:t>
            </a:r>
          </a:p>
          <a:p>
            <a:r>
              <a:rPr lang="ru-RU" sz="1200" b="1" i="0" dirty="0">
                <a:solidFill>
                  <a:srgbClr val="672F09"/>
                </a:solidFill>
              </a:rPr>
              <a:t> </a:t>
            </a:r>
            <a:endParaRPr lang="ru-RU" sz="1200" dirty="0">
              <a:solidFill>
                <a:srgbClr val="672F09"/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22" y="4771399"/>
            <a:ext cx="345619" cy="2933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455" y="5160171"/>
            <a:ext cx="341637" cy="25009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637" y="5510563"/>
            <a:ext cx="338037" cy="3068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37" y="6313111"/>
            <a:ext cx="338037" cy="3109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8037" y="5940594"/>
            <a:ext cx="341637" cy="2662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C878827-F4D3-4A1C-8714-82134A300AB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78230" y="1791871"/>
            <a:ext cx="1239697" cy="826465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913770" y="1616993"/>
            <a:ext cx="261873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843C0C"/>
                </a:solidFill>
              </a:rPr>
              <a:t>Московская область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Базовая профессиональная образовательная организация                                                                                                                                                                                                                      инклюзивного профессионального образования                                                                                                                                                                                                                                                                      Московской области ГАПОУ МО «Подмосковный колледж «Энергия» 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4994203" y="902053"/>
            <a:ext cx="2965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166111" y="2854189"/>
            <a:ext cx="2952750" cy="193899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ru-RU" sz="1200" b="1" u="sng" dirty="0">
                <a:solidFill>
                  <a:srgbClr val="843C0C"/>
                </a:solidFill>
                <a:ea typeface="Calibri"/>
                <a:cs typeface="Calibri"/>
              </a:rPr>
              <a:t>143969, Московская область, </a:t>
            </a:r>
            <a:r>
              <a:rPr lang="ru-RU" sz="1200" b="1" u="sng" dirty="0" err="1">
                <a:solidFill>
                  <a:srgbClr val="843C0C"/>
                </a:solidFill>
                <a:ea typeface="Calibri"/>
                <a:cs typeface="Calibri"/>
              </a:rPr>
              <a:t>г.о</a:t>
            </a:r>
            <a:r>
              <a:rPr lang="ru-RU" sz="1200" b="1" u="sng" dirty="0">
                <a:solidFill>
                  <a:srgbClr val="843C0C"/>
                </a:solidFill>
                <a:ea typeface="Calibri"/>
                <a:cs typeface="Calibri"/>
              </a:rPr>
              <a:t>. Реутов,                                                                                                                                                                                                                                                       Юбилейный пр-т, д.58</a:t>
            </a:r>
            <a:endParaRPr lang="ru-RU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200" u="sng" dirty="0">
              <a:solidFill>
                <a:srgbClr val="843C0C"/>
              </a:solidFill>
            </a:endParaRPr>
          </a:p>
          <a:p>
            <a:r>
              <a:rPr lang="ru-RU" sz="1200" b="1" u="sng" dirty="0">
                <a:solidFill>
                  <a:srgbClr val="843C0C"/>
                </a:solidFill>
              </a:rPr>
              <a:t>+7(495) 249-24-50    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    </a:t>
            </a:r>
          </a:p>
          <a:p>
            <a:r>
              <a:rPr lang="ru-RU" sz="1200" b="1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https://bpoo.energypk.ru</a:t>
            </a:r>
            <a:endParaRPr lang="ru-RU" sz="1200" b="1" dirty="0">
              <a:solidFill>
                <a:srgbClr val="843C0C"/>
              </a:solidFill>
            </a:endParaRPr>
          </a:p>
          <a:p>
            <a:endParaRPr lang="ru-RU" sz="1200" b="1" dirty="0">
              <a:solidFill>
                <a:srgbClr val="843C0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mo_energy_bpoo@mosreg.ru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b="1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https://vk.com/bpoo_energypk</a:t>
            </a:r>
            <a:endParaRPr lang="ru-RU" sz="1200" b="1" dirty="0">
              <a:solidFill>
                <a:srgbClr val="843C0C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742633" y="2739045"/>
            <a:ext cx="34101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</a:rPr>
              <a:t>248012, Российская Федерация,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</a:rPr>
              <a:t>Центральный федеральный округ,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</a:rPr>
              <a:t>Калужская область. г. Калуга, ул. </a:t>
            </a:r>
            <a:r>
              <a:rPr lang="ru-RU" sz="1200" b="1" u="sng" dirty="0" err="1">
                <a:solidFill>
                  <a:srgbClr val="843C0C"/>
                </a:solidFill>
              </a:rPr>
              <a:t>Кубяка</a:t>
            </a:r>
            <a:r>
              <a:rPr lang="ru-RU" sz="1200" b="1" u="sng" dirty="0">
                <a:solidFill>
                  <a:srgbClr val="843C0C"/>
                </a:solidFill>
              </a:rPr>
              <a:t>, 1</a:t>
            </a: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(961) 122-21-91</a:t>
            </a: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http://kksd.edusite.ru/</a:t>
            </a:r>
            <a:endParaRPr lang="ru-RU" sz="1200" b="1" u="sng" dirty="0">
              <a:solidFill>
                <a:srgbClr val="843C0C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college_service@adm.kaluga.ru</a:t>
            </a:r>
            <a:endParaRPr lang="ru-RU" sz="1200" b="1" u="sng" dirty="0">
              <a:solidFill>
                <a:srgbClr val="843C0C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https://vk.com/public209229541</a:t>
            </a:r>
            <a:endParaRPr lang="ru-RU" sz="1200" b="1" u="sng" dirty="0">
              <a:solidFill>
                <a:srgbClr val="843C0C"/>
              </a:solidFill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420892" y="2767813"/>
            <a:ext cx="311960" cy="31196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935" y="3284863"/>
            <a:ext cx="366539" cy="366539"/>
          </a:xfrm>
          <a:prstGeom prst="rect">
            <a:avLst/>
          </a:prstGeom>
          <a:noFill/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821" y="3741508"/>
            <a:ext cx="302845" cy="302845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687" y="4182417"/>
            <a:ext cx="315114" cy="315114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199" y="4569886"/>
            <a:ext cx="365172" cy="365172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17293739" y="1213462"/>
            <a:ext cx="2965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Московской области 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908224" y="2512755"/>
            <a:ext cx="2952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u="sng" dirty="0">
              <a:solidFill>
                <a:srgbClr val="0070C0"/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686" y="4774617"/>
            <a:ext cx="338037" cy="2869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43" y="5153144"/>
            <a:ext cx="341637" cy="25009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417" y="5494840"/>
            <a:ext cx="338037" cy="3068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43" y="6267308"/>
            <a:ext cx="338037" cy="3109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843" y="5905130"/>
            <a:ext cx="341637" cy="2662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13DC2D6-E37A-478A-9647-894CBA9467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1" name="Рисунок 50" descr="Log1_1_2">
            <a:extLst>
              <a:ext uri="{FF2B5EF4-FFF2-40B4-BE49-F238E27FC236}">
                <a16:creationId xmlns:a16="http://schemas.microsoft.com/office/drawing/2014/main" id="{C2F07E99-741A-4565-9D2C-DACFDFC64D9B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E5A5E2E-EE29-4F82-93B3-53E5FBB69C32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43782900-C83A-41EB-B284-245516010D6D}"/>
              </a:ext>
            </a:extLst>
          </p:cNvPr>
          <p:cNvSpPr/>
          <p:nvPr/>
        </p:nvSpPr>
        <p:spPr>
          <a:xfrm>
            <a:off x="4224131" y="2774580"/>
            <a:ext cx="3422898" cy="1466487"/>
          </a:xfrm>
          <a:prstGeom prst="round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b="1" i="0" dirty="0">
                <a:solidFill>
                  <a:srgbClr val="672F09"/>
                </a:solidFill>
                <a:effectLst/>
                <a:cs typeface="Calibri" panose="020F0502020204030204" pitchFamily="34" charset="0"/>
              </a:rPr>
              <a:t>ПРИНЦИПЫ И ПОДХОДЫ, </a:t>
            </a:r>
          </a:p>
          <a:p>
            <a:pPr algn="ctr"/>
            <a:r>
              <a:rPr lang="ru-RU" sz="1200" b="1" i="0" dirty="0">
                <a:solidFill>
                  <a:srgbClr val="672F09"/>
                </a:solidFill>
                <a:effectLst/>
                <a:cs typeface="Calibri" panose="020F0502020204030204" pitchFamily="34" charset="0"/>
              </a:rPr>
              <a:t>ИСПОЛЬЗУЕМЫЕ В АТЛАСЕ</a:t>
            </a:r>
            <a:r>
              <a:rPr lang="en-US" sz="1200" b="1" i="0" dirty="0">
                <a:solidFill>
                  <a:srgbClr val="672F09"/>
                </a:solidFill>
                <a:effectLst/>
                <a:cs typeface="Calibri" panose="020F0502020204030204" pitchFamily="34" charset="0"/>
              </a:rPr>
              <a:t>   </a:t>
            </a:r>
            <a:endParaRPr lang="en-US" sz="1200" dirty="0">
              <a:solidFill>
                <a:srgbClr val="672F0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ц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еленаправленность;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п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озиционирование субъекта;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с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тратегические цели развития;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к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оммуникационная функция Атласа</a:t>
            </a:r>
            <a:endParaRPr lang="en-US" sz="1200" b="1" dirty="0">
              <a:solidFill>
                <a:srgbClr val="672F09"/>
              </a:solidFill>
            </a:endParaRP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ru-RU" sz="1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49B97C-0AF7-46FE-9B41-72A160D6ACB0}"/>
              </a:ext>
            </a:extLst>
          </p:cNvPr>
          <p:cNvSpPr txBox="1"/>
          <p:nvPr/>
        </p:nvSpPr>
        <p:spPr>
          <a:xfrm>
            <a:off x="2739554" y="139843"/>
            <a:ext cx="67128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СОДЕРЖАНИЕ РЕГИОНАЛЬНОГО  АТЛАСА ДОСТУПНЫХ ПРОФЕССИЙ/СПЕЦИАЛЬНОСТЕЙ СПО                                     ДЛЯ ЛИЦ С ИНВАЛИДНОСТЬЮ И ОВЗ</a:t>
            </a:r>
            <a:endParaRPr lang="ru-RU" sz="20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0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510851" y="937975"/>
            <a:ext cx="5152598" cy="193899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ГБПОУ МО «Авиационный техникум имени В. А. Казакова»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140185, Московская область, г. Жуковский, ул. Кирова, д. 3, корпус 4Е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https://zhat.ru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https://vk.com/zhatofficial_professionalitet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0" i="0" strike="noStrike" dirty="0">
              <a:solidFill>
                <a:srgbClr val="843C0C"/>
              </a:solidFill>
              <a:effectLst/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+ 7 (495) 556-53-36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mo_zhat@mosreg.ru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90,59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- 75,33 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- 73,26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109483" y="2940132"/>
            <a:ext cx="5543680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ГБПОУ МО «Волоколамский аграрный техникум «Холмогорка»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143602, Московская область, г.о. Волоколамский, с. Ивановское, д.39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US" sz="1050" b="0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https://vatholmogorka.ru</a:t>
            </a:r>
            <a:r>
              <a:rPr kumimoji="0" lang="en-US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ru-RU" sz="1050" b="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: </a:t>
            </a:r>
            <a:r>
              <a:rPr kumimoji="0" lang="en-US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https://vk.com/vatholmogorka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050" b="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362-89-96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kumimoji="0" lang="en-US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mo_vatholm@mosreg.ru </a:t>
            </a:r>
            <a:endParaRPr kumimoji="0" lang="en-US" sz="105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53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70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,44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10851" y="2928035"/>
            <a:ext cx="515259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«Автомобильно-дорожный колледж»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14017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</a:rPr>
              <a:t>0,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Московская область, г. Бронницы, ул. Льва Толстого, д. 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latin typeface="Calibri" panose="020F0502020204030204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avtocollege.ru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en-US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https://vk.com/mogadk_bronnizi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050" b="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+7 (496) 466-53-70</a:t>
            </a:r>
          </a:p>
          <a:p>
            <a:pPr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latin typeface="Calibri" panose="020F0502020204030204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mo_avdorkolledzh@mosreg.ru </a:t>
            </a:r>
            <a:endParaRPr lang="ru-RU" sz="1050" dirty="0">
              <a:solidFill>
                <a:srgbClr val="843C0C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- 89,41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- 92,11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- 91,95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19181" y="965696"/>
            <a:ext cx="5558415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«Воскресенский колледж»</a:t>
            </a:r>
            <a:endParaRPr lang="ru-RU" sz="1400" b="1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140203, Московская область, г. Воскресенск, ул. Ленинская, д. 1а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http://xn--b1aecfrgavb2a.xn--p1ai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https://vk.com/vskcollege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(496) 443-87-87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mo_voskkolledzh@mosreg.ru 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90,12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88,98                  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89,28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3235307" y="4938225"/>
            <a:ext cx="5728219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«Губернский колледж»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142214, Московская область, г.о. Серпухов, ул. Фирсова, д. 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noProof="0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50" dirty="0">
                <a:solidFill>
                  <a:srgbClr val="843C0C"/>
                </a:solidFill>
                <a:latin typeface="Calibri" panose="020F0502020204030204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губернскийколледж.рф</a:t>
            </a:r>
            <a:endParaRPr lang="ru-RU" sz="1050" dirty="0">
              <a:solidFill>
                <a:srgbClr val="843C0C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https://vk.com/gubernsky_college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</a:rPr>
              <a:t>+7 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(496) 739-63-46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i="0" u="none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mo_gapougub@mosreg.ru </a:t>
            </a:r>
            <a:endParaRPr kumimoji="0" lang="en-US" sz="105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92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,26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96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,64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b="0" dirty="0">
                <a:solidFill>
                  <a:srgbClr val="843C0C"/>
                </a:solidFill>
                <a:latin typeface="Calibri" panose="020F0502020204030204"/>
              </a:rPr>
              <a:t>95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6361" y="1266485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1" y="172109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1" y="143875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1" y="1929055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1" y="160266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014" y="199484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022" y="157681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57693" y="1226622"/>
            <a:ext cx="158216" cy="158216"/>
          </a:xfrm>
          <a:prstGeom prst="rect">
            <a:avLst/>
          </a:prstGeom>
        </p:spPr>
      </p:pic>
      <p:pic>
        <p:nvPicPr>
          <p:cNvPr id="1029" name="Picture 5" descr="C:\Users\1\Downloads\QR-Code (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49" y="2027086"/>
            <a:ext cx="589977" cy="58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22" y="1684502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63" y="1387079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548" y="1874034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63" y="1555284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QR-Code (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202" y="13848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540" y="19998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652" y="1977665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133" y="162787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785" y="3192615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2" y="3639051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08" y="3355839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1" y="3819144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1" y="3514239"/>
            <a:ext cx="158400" cy="158400"/>
          </a:xfrm>
          <a:prstGeom prst="rect">
            <a:avLst/>
          </a:prstGeom>
        </p:spPr>
      </p:pic>
      <p:pic>
        <p:nvPicPr>
          <p:cNvPr id="1033" name="Picture 9" descr="C:\Users\1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49" y="40247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261" y="3989835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715" y="3559705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6965" y="3202688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26" y="5653493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81" y="3367565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006" y="5848079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754" y="3540552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98210" y="5213710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63" y="3653477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526" y="536937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122" y="386379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526" y="5525801"/>
            <a:ext cx="158400" cy="158400"/>
          </a:xfrm>
          <a:prstGeom prst="rect">
            <a:avLst/>
          </a:prstGeom>
        </p:spPr>
      </p:pic>
      <p:pic>
        <p:nvPicPr>
          <p:cNvPr id="1034" name="Picture 10" descr="C:\Users\1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737" y="53560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737" y="60000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15" y="6053015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932" y="5595864"/>
            <a:ext cx="367200" cy="367200"/>
          </a:xfrm>
          <a:prstGeom prst="rect">
            <a:avLst/>
          </a:prstGeom>
        </p:spPr>
      </p:pic>
      <p:pic>
        <p:nvPicPr>
          <p:cNvPr id="1036" name="Picture 12" descr="C:\Users\1\Downloads\QR-Code (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202" y="338786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1\Downloads\QR-Code (10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202" y="399070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944" y="396291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385" y="3577877"/>
            <a:ext cx="367200" cy="3672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4BB36502-35A6-46A1-8A89-62EA3849E7D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67" name="Рисунок 66" descr="Log1_1_2">
            <a:extLst>
              <a:ext uri="{FF2B5EF4-FFF2-40B4-BE49-F238E27FC236}">
                <a16:creationId xmlns:a16="http://schemas.microsoft.com/office/drawing/2014/main" id="{8661AD02-33E8-45D0-9B97-6C475DB25E52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75891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C8F53D59-DEC5-49DC-A395-B2DC68603C5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790496-BC5D-41AE-8BA6-6477FFB2A3A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555" y="3315576"/>
            <a:ext cx="590131" cy="5901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ECA4AC-E185-46E5-8CA3-C950DA5ED47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999250" y="1397211"/>
            <a:ext cx="581038" cy="58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91428" y="925678"/>
            <a:ext cx="5153151" cy="200824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dirty="0">
                <a:solidFill>
                  <a:srgbClr val="843C0C"/>
                </a:solidFill>
              </a:rPr>
              <a:t>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«Егорьевский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140304, Московская область, г. Егорьевск, проспект Ленина д. 3</a:t>
            </a: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егорьевск-</a:t>
            </a:r>
            <a:r>
              <a:rPr lang="ru-RU" sz="1050" dirty="0" err="1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техникум.рф</a:t>
            </a:r>
            <a:endParaRPr lang="ru-RU" sz="1050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https://vk.com/tehnikum_epet</a:t>
            </a:r>
            <a:endParaRPr lang="ru-RU" sz="1050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(496) 403-15-22</a:t>
            </a:r>
            <a:endParaRPr lang="en-US" sz="1050" b="1" u="sng" dirty="0">
              <a:solidFill>
                <a:srgbClr val="843C0C"/>
              </a:solidFill>
            </a:endParaRPr>
          </a:p>
          <a:p>
            <a:pPr lvl="0"/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mo_gapouegor@mosreg.ru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               </a:t>
            </a:r>
          </a:p>
          <a:p>
            <a:pPr lvl="0"/>
            <a:r>
              <a:rPr lang="ru-RU" sz="1050" dirty="0">
                <a:solidFill>
                  <a:srgbClr val="843C0C"/>
                </a:solidFill>
              </a:rPr>
              <a:t>                                  </a:t>
            </a:r>
          </a:p>
          <a:p>
            <a:pPr lvl="0">
              <a:defRPr/>
            </a:pPr>
            <a: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</a:t>
            </a:r>
            <a:r>
              <a:rPr lang="en-US" sz="1100" dirty="0">
                <a:solidFill>
                  <a:srgbClr val="843C0C"/>
                </a:solidFill>
              </a:rPr>
              <a:t>4</a:t>
            </a:r>
            <a:r>
              <a:rPr lang="ru-RU" sz="1100" dirty="0">
                <a:solidFill>
                  <a:srgbClr val="843C0C"/>
                </a:solidFill>
              </a:rPr>
              <a:t>,</a:t>
            </a:r>
            <a:r>
              <a:rPr lang="en-US" sz="1100" dirty="0">
                <a:solidFill>
                  <a:srgbClr val="843C0C"/>
                </a:solidFill>
              </a:rPr>
              <a:t>54</a:t>
            </a:r>
            <a:endParaRPr lang="ru-RU" sz="1100" dirty="0">
              <a:solidFill>
                <a:srgbClr val="843C0C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</a:t>
            </a:r>
            <a:r>
              <a:rPr lang="en-US" sz="1100" dirty="0">
                <a:solidFill>
                  <a:srgbClr val="843C0C"/>
                </a:solidFill>
              </a:rPr>
              <a:t>3</a:t>
            </a:r>
            <a:r>
              <a:rPr lang="ru-RU" sz="1100" dirty="0">
                <a:solidFill>
                  <a:srgbClr val="843C0C"/>
                </a:solidFill>
              </a:rPr>
              <a:t>,</a:t>
            </a:r>
            <a:r>
              <a:rPr lang="en-US" sz="1100" dirty="0">
                <a:solidFill>
                  <a:srgbClr val="843C0C"/>
                </a:solidFill>
              </a:rPr>
              <a:t>81</a:t>
            </a:r>
            <a:endParaRPr lang="ru-RU" sz="1100" dirty="0">
              <a:solidFill>
                <a:srgbClr val="843C0C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- 8</a:t>
            </a:r>
            <a:r>
              <a:rPr lang="ru-RU" sz="1100" dirty="0">
                <a:solidFill>
                  <a:srgbClr val="843C0C"/>
                </a:solidFill>
              </a:rPr>
              <a:t>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096000" y="2976252"/>
            <a:ext cx="5569390" cy="189282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0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000" dirty="0">
                <a:solidFill>
                  <a:srgbClr val="843C0C"/>
                </a:solidFill>
              </a:rPr>
              <a:t>141500, Московская область,  г. о. Солнечногорск, д. Козино, ул. Санаторно-лесной школы, д. 1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: 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https://klincollege.ru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u="sng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https://vk.com/public106937672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242-77-79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mo_kollpodm@mosreg.ru </a:t>
            </a:r>
            <a:endParaRPr lang="ru-RU" sz="105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,76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,74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86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,06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240909" y="4970520"/>
            <a:ext cx="5744630" cy="189282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«Коломенский аграрный колледж имени Н.Т. Козлова»</a:t>
            </a:r>
          </a:p>
          <a:p>
            <a:pPr lvl="0"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140412, Московская область, г. Коломна,  ул. Малинское ш., д. 36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https://agrokol-kolomna.ru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https://vk.com/agrokol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050" dirty="0">
                <a:solidFill>
                  <a:srgbClr val="843C0C"/>
                </a:solidFill>
              </a:rPr>
              <a:t>+7 (496) 616-66-54</a:t>
            </a:r>
            <a:endParaRPr lang="ru-RU" sz="1050" b="1" u="sng" dirty="0">
              <a:solidFill>
                <a:srgbClr val="843C0C"/>
              </a:solidFill>
            </a:endParaRPr>
          </a:p>
          <a:p>
            <a:pPr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mo_kolagrkoll@mosreg.ru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05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rgbClr val="843C0C"/>
                </a:solidFill>
              </a:rPr>
              <a:t>61,47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- 67</a:t>
            </a:r>
            <a:r>
              <a:rPr lang="ru-RU" sz="1100" dirty="0">
                <a:solidFill>
                  <a:srgbClr val="843C0C"/>
                </a:solidFill>
              </a:rPr>
              <a:t>,74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64,26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472744" y="2968523"/>
            <a:ext cx="5185612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«Дмитровский техникум»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141804, Московская область, г. Дмитров, ул. Инженерная,  д. 2а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https://dmitrovt.ru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https://vk.ru/dm_texnikum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(495) 993-93-25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mo_dmittechn@mosreg.ru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92,35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 По слуху </a:t>
            </a:r>
            <a:r>
              <a:rPr lang="ru-RU" sz="1100" dirty="0">
                <a:solidFill>
                  <a:srgbClr val="843C0C"/>
                </a:solidFill>
              </a:rPr>
              <a:t>– 92,67	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Общежитие</a:t>
            </a:r>
            <a:endParaRPr lang="ru-RU" sz="1400" dirty="0">
              <a:solidFill>
                <a:srgbClr val="843C0C"/>
              </a:solidFill>
              <a:latin typeface="Calibri" pitchFamily="34" charset="0"/>
              <a:cs typeface="Calibri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 НОДА (мобильные)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r>
              <a:rPr lang="ru-RU" sz="1100" dirty="0">
                <a:solidFill>
                  <a:srgbClr val="843C0C"/>
                </a:solidFill>
              </a:rPr>
              <a:t> 92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44</a:t>
            </a:r>
            <a:endParaRPr lang="en-US" sz="1100" dirty="0">
              <a:solidFill>
                <a:srgbClr val="843C0C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6099250" y="941067"/>
            <a:ext cx="5549203" cy="20005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«Коломна»</a:t>
            </a:r>
          </a:p>
          <a:p>
            <a:r>
              <a:rPr lang="ru-RU" sz="1100" b="1" dirty="0">
                <a:solidFill>
                  <a:srgbClr val="843C0C"/>
                </a:solidFill>
                <a:latin typeface="Calibri" panose="020F0502020204030204"/>
              </a:rPr>
              <a:t>   </a:t>
            </a:r>
            <a:r>
              <a:rPr lang="ru-RU" sz="1000" b="1" dirty="0">
                <a:solidFill>
                  <a:srgbClr val="843C0C"/>
                </a:solidFill>
                <a:latin typeface="Calibri" panose="020F0502020204030204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140402, Московская область, </a:t>
            </a:r>
            <a:r>
              <a:rPr lang="ru-RU" sz="1050" dirty="0">
                <a:solidFill>
                  <a:srgbClr val="843C0C"/>
                </a:solidFill>
              </a:rPr>
              <a:t>г. Коломна, ул. Октябрьской революции, д. 408, пом. 1</a:t>
            </a:r>
          </a:p>
          <a:p>
            <a:r>
              <a:rPr lang="ru-RU" sz="1050" b="1" noProof="0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1050" u="sng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https://college-kolomna.ru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050" u="sng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https://vk.ru/college_kolomna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:+7 (496) 618-84-06</a:t>
            </a:r>
          </a:p>
          <a:p>
            <a:r>
              <a:rPr kumimoji="0" lang="ru-RU" sz="1050" i="0" u="none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mo_kollkolom@mosreg.ru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100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77,41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79,20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r>
              <a:rPr lang="ru-RU" sz="1100" dirty="0">
                <a:solidFill>
                  <a:srgbClr val="843C0C"/>
                </a:solidFill>
              </a:rPr>
              <a:t> 76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98</a:t>
            </a:r>
            <a:endParaRPr lang="en-US" sz="1100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785" y="1191437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62" y="163219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37" y="1350917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58" y="182779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62" y="1512074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120" y="1996408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565" y="1531833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7850" y="327506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4" y="3766586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10" y="345343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0" y="3953534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8" y="3618227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565" y="3996926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975" y="356002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38185" y="524757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975" y="161264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471" y="540975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1812779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613" y="5586800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969" y="598066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12" y="556419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21867" y="3261840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3729854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3445539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057" y="3890667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67" y="3603755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06237" y="1218728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237" y="5715394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1350917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001" y="590255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224" y="1509133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478" y="19828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021" y="1521179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615" y="4006422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158" y="3549592"/>
            <a:ext cx="367200" cy="367200"/>
          </a:xfrm>
          <a:prstGeom prst="rect">
            <a:avLst/>
          </a:prstGeom>
        </p:spPr>
      </p:pic>
      <p:pic>
        <p:nvPicPr>
          <p:cNvPr id="1027" name="Picture 3" descr="C:\Users\1\Downloads\QR-Code (1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110" y="1955347"/>
            <a:ext cx="538477" cy="53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QR-Code (1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051" y="54057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QR-Code (1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051" y="60535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QR-Code (17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688" y="134188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QR-Code (1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688" y="341218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20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688" y="404520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7A4B85-C619-4A75-B989-4365D95C8E63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213" y="1343409"/>
            <a:ext cx="538478" cy="5384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149039-8CA7-46D6-82D1-F0132E808B89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97" y="4032439"/>
            <a:ext cx="610903" cy="6109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121391-349D-497D-BA1F-6F3DBF7FD12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51" y="3305889"/>
            <a:ext cx="610903" cy="6109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397C60-906B-4A32-8002-3D0B1D9810A9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688" y="1958101"/>
            <a:ext cx="550800" cy="5508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65D3D0A-BE60-470B-87FB-26436DE19653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67" name="Рисунок 66" descr="Log1_1_2">
            <a:extLst>
              <a:ext uri="{FF2B5EF4-FFF2-40B4-BE49-F238E27FC236}">
                <a16:creationId xmlns:a16="http://schemas.microsoft.com/office/drawing/2014/main" id="{BFADE97A-2B90-4A0B-A49A-B5D2BCC22E76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16FC55D3-24E6-438F-B5C1-25296A9C7FA3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C963227A-F590-4564-B845-80A2BC31E6DA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20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02615" y="2890550"/>
            <a:ext cx="5596084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«Люберецкий техникум имени Героя Советского Союза,               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лётчика-космонавта Ю.А. Гагарина»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:</a:t>
            </a:r>
            <a:r>
              <a:rPr lang="ru-RU" sz="1050" dirty="0">
                <a:solidFill>
                  <a:srgbClr val="843C0C"/>
                </a:solidFill>
              </a:rPr>
              <a:t>140002, Московская область, г. Люберцы, Октябрьский проспект, д.114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https://luberteh.ru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https://vk.com/luberteh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(495) 503-45-77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mo_gagarintechn@mosreg.ru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94,19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77167" y="936392"/>
            <a:ext cx="5129549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«Красногорский колледж»</a:t>
            </a: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143402, Московская область, г. Красногорск, ул. Речная, д. 7а</a:t>
            </a:r>
          </a:p>
          <a:p>
            <a:pPr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https://krstc.tw1.ru/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https://vk.ru/krstc</a:t>
            </a:r>
            <a:br>
              <a:rPr lang="ru-RU" sz="1050" u="sng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(495) 562-30-96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mo_krasnkoll@mosreg.ru </a:t>
            </a:r>
            <a:r>
              <a:rPr lang="ru-RU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                                   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– 87</a:t>
            </a:r>
            <a:r>
              <a:rPr lang="ru-RU" sz="1100" dirty="0">
                <a:solidFill>
                  <a:srgbClr val="843C0C"/>
                </a:solidFill>
              </a:rPr>
              <a:t>,00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85,20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    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</a:t>
            </a:r>
            <a:r>
              <a:rPr lang="ru-RU" sz="1100" dirty="0">
                <a:solidFill>
                  <a:srgbClr val="843C0C"/>
                </a:solidFill>
              </a:rPr>
              <a:t> 86,99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102616" y="930400"/>
            <a:ext cx="5578756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аграрно-промышленный техникум»</a:t>
            </a:r>
          </a:p>
          <a:p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20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r>
              <a:rPr lang="ru-RU" sz="1100" dirty="0">
                <a:solidFill>
                  <a:srgbClr val="843C0C"/>
                </a:solidFill>
              </a:rPr>
              <a:t>405514, Московская обл., г.  Луховицы, п. Красная Пойма, ул. Лесная, д. 6а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: 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https://apt-mo.ru/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 : 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https://vk.com/aptmo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</a:t>
            </a:r>
            <a:r>
              <a:rPr lang="en-US" sz="1050" dirty="0">
                <a:solidFill>
                  <a:srgbClr val="843C0C"/>
                </a:solidFill>
              </a:rPr>
              <a:t>63</a:t>
            </a:r>
            <a:r>
              <a:rPr lang="ru-RU" sz="1050" dirty="0">
                <a:solidFill>
                  <a:srgbClr val="843C0C"/>
                </a:solidFill>
              </a:rPr>
              <a:t>5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71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4</a:t>
            </a:r>
            <a:r>
              <a:rPr lang="en-US" sz="1050" dirty="0">
                <a:solidFill>
                  <a:srgbClr val="843C0C"/>
                </a:solidFill>
              </a:rPr>
              <a:t>0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mo_agrartechn@mosreg.ru </a:t>
            </a:r>
            <a:endParaRPr lang="en-US" sz="105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83</a:t>
            </a:r>
            <a:r>
              <a:rPr lang="en-US" sz="1100" dirty="0">
                <a:solidFill>
                  <a:srgbClr val="843C0C"/>
                </a:solidFill>
                <a:latin typeface="Calibri" panose="020F0502020204030204"/>
              </a:rPr>
              <a:t>,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53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84,00</a:t>
            </a:r>
            <a:r>
              <a:rPr lang="en-US" sz="1100" noProof="0" dirty="0">
                <a:solidFill>
                  <a:srgbClr val="843C0C"/>
                </a:solidFill>
                <a:latin typeface="Calibri" panose="020F0502020204030204"/>
              </a:rPr>
              <a:t>  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1100" noProof="0" dirty="0">
                <a:solidFill>
                  <a:srgbClr val="843C0C"/>
                </a:solidFill>
                <a:latin typeface="Calibri" panose="020F0502020204030204"/>
              </a:rPr>
              <a:t>8</a:t>
            </a:r>
            <a:r>
              <a:rPr lang="ru-RU" sz="1100" noProof="0" dirty="0">
                <a:solidFill>
                  <a:srgbClr val="843C0C"/>
                </a:solidFill>
                <a:latin typeface="Calibri" panose="020F0502020204030204"/>
              </a:rPr>
              <a:t>7</a:t>
            </a:r>
            <a:r>
              <a:rPr lang="en-US" sz="1100" noProof="0" dirty="0">
                <a:solidFill>
                  <a:srgbClr val="843C0C"/>
                </a:solidFill>
                <a:latin typeface="Calibri" panose="020F0502020204030204"/>
              </a:rPr>
              <a:t>,</a:t>
            </a:r>
            <a:r>
              <a:rPr lang="ru-RU" sz="1100" noProof="0" dirty="0">
                <a:solidFill>
                  <a:srgbClr val="843C0C"/>
                </a:solidFill>
                <a:latin typeface="Calibri" panose="020F0502020204030204"/>
              </a:rPr>
              <a:t>21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00" b="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490818" y="2903494"/>
            <a:ext cx="5127056" cy="201593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авиационный техникум»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140500, Московская область, г.  Луховицы, ул. Жуковского, д. 56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https://luat.ru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https://vk.com/luatmo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(496) 635-91-82</a:t>
            </a:r>
          </a:p>
          <a:p>
            <a:pPr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mo_luhavictechn@mosreg.ru </a:t>
            </a:r>
            <a:endParaRPr lang="ru-RU" sz="1050" dirty="0">
              <a:solidFill>
                <a:srgbClr val="843C0C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843C0C"/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82,35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86,05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2352807" y="4946255"/>
            <a:ext cx="7499616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«Межрегиональный центр компетенций – Техникум имени С.П. Королёва»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100" dirty="0">
                <a:solidFill>
                  <a:srgbClr val="843C0C"/>
                </a:solidFill>
              </a:rPr>
              <a:t> 141068, Московская область, г. Королев, мкрн.  Текстильщик, ул. Молодежная, д.7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u="sng" dirty="0">
                <a:solidFill>
                  <a:srgbClr val="843C0C"/>
                </a:solidFill>
                <a:hlinkClick r:id="rId15" invalidUrl="https://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100" u="sng" dirty="0">
                <a:solidFill>
                  <a:srgbClr val="843C0C"/>
                </a:solidFill>
              </a:rPr>
              <a:t>www.tspk </a:t>
            </a:r>
            <a:r>
              <a:rPr lang="en-US" sz="1100" u="sng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tspk-mo.ru</a:t>
            </a:r>
            <a:r>
              <a:rPr lang="ru-RU" sz="1100" u="sng" dirty="0">
                <a:solidFill>
                  <a:srgbClr val="843C0C"/>
                </a:solidFill>
              </a:rPr>
              <a:t> 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https://vk.com/tspkmo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ru-RU" sz="1100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+7 (495) 516-60-38</a:t>
            </a:r>
            <a:endParaRPr lang="ru-RU" sz="11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mo_mcktechn@mosreg.ru </a:t>
            </a:r>
            <a:endParaRPr lang="en-US" sz="110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87,06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89,33		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–</a:t>
            </a:r>
            <a:r>
              <a:rPr lang="ru-RU" sz="1100" dirty="0">
                <a:solidFill>
                  <a:srgbClr val="843C0C"/>
                </a:solidFill>
              </a:rPr>
              <a:t> 90,12</a:t>
            </a:r>
            <a:endParaRPr lang="en-US" sz="1100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4256" y="1208986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1" y="1659337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6" y="137136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01" y="184637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20" y="1528429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11" y="199527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70" y="1546840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36494" y="3372937"/>
            <a:ext cx="142288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276" y="3808758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438" y="353115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329" y="3991253"/>
            <a:ext cx="142453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385" y="3687606"/>
            <a:ext cx="142453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857" y="4006777"/>
            <a:ext cx="328922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75" y="3465513"/>
            <a:ext cx="381337" cy="41000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03595" y="3174340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15" y="361039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0" y="332725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82" y="380504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2" y="348175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71" y="398118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276" y="3556485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93052" y="1226702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95" y="5670119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052" y="1399313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495" y="5871081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645" y="1560161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09094" y="5220347"/>
            <a:ext cx="185700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252" y="167691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33" y="5379211"/>
            <a:ext cx="185916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052" y="186023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005" y="5535969"/>
            <a:ext cx="185916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213" y="6021779"/>
            <a:ext cx="429277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213" y="5476031"/>
            <a:ext cx="430987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85" y="2038531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85" y="1568810"/>
            <a:ext cx="367200" cy="367200"/>
          </a:xfrm>
          <a:prstGeom prst="rect">
            <a:avLst/>
          </a:prstGeom>
        </p:spPr>
      </p:pic>
      <p:pic>
        <p:nvPicPr>
          <p:cNvPr id="2052" name="Picture 4" descr="C:\Users\1\Downloads\QR-Code (2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79" y="332472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-Code (2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501" y="3934545"/>
            <a:ext cx="573286" cy="57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-Code (2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010" y="3405822"/>
            <a:ext cx="495349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-Code (2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742" y="4006777"/>
            <a:ext cx="495349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-Code (2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53" y="5347085"/>
            <a:ext cx="519953" cy="59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1\Downloads\QR-Code (2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53" y="6019404"/>
            <a:ext cx="551377" cy="6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82FB1B-DCD0-4900-843A-95A93B17B4C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884" y="1312276"/>
            <a:ext cx="600565" cy="6005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A7DD96-C876-4305-9057-FE687E86AD2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881" y="1950727"/>
            <a:ext cx="600565" cy="6005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FA2F61-26ED-49BD-8785-F76FF6C691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019" y="1344020"/>
            <a:ext cx="600072" cy="6000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A4F69C-F1AC-470B-937C-C83FC03C052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519" y="1980638"/>
            <a:ext cx="612907" cy="612907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6E73087-EC43-4201-85D3-F8EBF10B3BC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71" name="Рисунок 70" descr="Log1_1_2">
            <a:extLst>
              <a:ext uri="{FF2B5EF4-FFF2-40B4-BE49-F238E27FC236}">
                <a16:creationId xmlns:a16="http://schemas.microsoft.com/office/drawing/2014/main" id="{2E31D93B-28E0-44D6-AD43-B6F1AC5E8E6A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E314190F-9210-4375-A8D0-6BFC2AB346B3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8C001C9-6FFA-4C39-9C3C-FF1B261590BA}"/>
              </a:ext>
            </a:extLst>
          </p:cNvPr>
          <p:cNvPicPr/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755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511325" y="934836"/>
            <a:ext cx="5152598" cy="1877437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«Можайский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143203, Московская обл., г.о. Можайский, п. Строитель, дом 7В, кор. 1</a:t>
            </a: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https://mmtehnikum.ru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u="sng" dirty="0">
              <a:solidFill>
                <a:srgbClr val="843C0C"/>
              </a:solidFill>
            </a:endParaRPr>
          </a:p>
          <a:p>
            <a:pPr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https://vk.ru/mtehnikum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382-36-03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mo_mozhtechn@mosreg.ru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 </a:t>
            </a:r>
            <a:r>
              <a:rPr lang="ru-RU" sz="1050" dirty="0">
                <a:solidFill>
                  <a:srgbClr val="843C0C"/>
                </a:solidFill>
              </a:rPr>
              <a:t>                                                 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92,06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91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33</a:t>
            </a:r>
            <a:endParaRPr lang="ru-RU" sz="1400" b="1" i="1" u="sng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</a:t>
            </a:r>
            <a:r>
              <a:rPr lang="ru-RU" sz="1100" dirty="0">
                <a:solidFill>
                  <a:srgbClr val="843C0C"/>
                </a:solidFill>
              </a:rPr>
              <a:t> 93,31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23587" y="2883248"/>
            <a:ext cx="5152598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«Мытищинский  колледж»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141006, Московская обл., г. Мытищи, Олимпийский пр-т, д. 17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http://gbou-mk.ru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https://vk.ru/mytischi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(495) 583-46-20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ru-RU" sz="1050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mo_mytkolledzh@mosreg.ru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                          </a:t>
            </a:r>
            <a:endParaRPr lang="en-US" sz="1050" b="1" noProof="0" dirty="0">
              <a:solidFill>
                <a:srgbClr val="843C0C"/>
              </a:solidFill>
              <a:latin typeface="Calibri" panose="020F0502020204030204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83,53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83,72 </a:t>
            </a:r>
            <a:r>
              <a:rPr lang="ru-RU" sz="1300" dirty="0">
                <a:solidFill>
                  <a:srgbClr val="843C0C"/>
                </a:solidFill>
              </a:rPr>
              <a:t> </a:t>
            </a:r>
            <a:endParaRPr lang="ru-RU" sz="100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09137" y="2824298"/>
            <a:ext cx="556904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«Наро-Фоминский техникум»</a:t>
            </a:r>
            <a:endParaRPr lang="ru-RU" sz="14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</a:t>
            </a:r>
            <a:r>
              <a:rPr lang="en-US" sz="110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143300, Московская область, г. Наро-Фоминск, ул. Чехова, д. 1 «а»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https://nf-teh.ru</a:t>
            </a:r>
            <a:r>
              <a:rPr lang="ru-RU" sz="1050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https://vk.com/nfteh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+7 (496) 343-84-61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mo_narfomtechn@mosreg.ru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100" b="1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93,53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92,67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–</a:t>
            </a:r>
            <a:r>
              <a:rPr lang="ru-RU" sz="1100" dirty="0">
                <a:solidFill>
                  <a:srgbClr val="843C0C"/>
                </a:solidFill>
              </a:rPr>
              <a:t> 94,77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6109136" y="932958"/>
            <a:ext cx="5569049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«Ногинский колледж»</a:t>
            </a:r>
            <a:endParaRPr lang="ru-RU" sz="1400" b="1" u="sng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142403, Московская область, г. Ногинск , ул. Ремесленная, д. 17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https://nogkolledzh.ru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https://vk.com/nogcollege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517-33-52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mo_nogkolledzh@mosreg.ru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81,67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83,43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2792" y="1210161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5" y="165045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14" y="1371045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3" y="184058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3" y="1527582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217" y="193550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81" y="1499255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48796" y="3085597"/>
            <a:ext cx="158216" cy="1582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77" y="3250975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77" y="3416537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02" y="3818119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853" y="338705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837" y="3148399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81" y="3578179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53" y="330785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39" y="37798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53" y="3461325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600" y="3859007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88" y="3421667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87407" y="1210161"/>
            <a:ext cx="139397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05" y="1641785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905" y="135466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404" y="183035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905" y="151368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441" y="1916745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309" y="1375396"/>
            <a:ext cx="367200" cy="367200"/>
          </a:xfrm>
          <a:prstGeom prst="rect">
            <a:avLst/>
          </a:prstGeom>
        </p:spPr>
      </p:pic>
      <p:pic>
        <p:nvPicPr>
          <p:cNvPr id="3074" name="Picture 2" descr="C:\Users\1\Downloads\QR-Code (31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374" y="133231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\Downloads\QR-Code (4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069" y="380928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1\Downloads\QR-Code (4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83" y="32589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1\Downloads\QR-Code (47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447" y="12794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1\Downloads\QR-Code (48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447" y="18865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0B36E8-2068-48B0-952A-26A36CD329B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552" y="1936985"/>
            <a:ext cx="568274" cy="5682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DD1891-E4E9-49B5-AE29-CDEB30CADCA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351" y="3865412"/>
            <a:ext cx="611705" cy="6117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B43F8F-DF2A-494D-9158-5BA402F3756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707" y="3148399"/>
            <a:ext cx="593162" cy="593162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6EAE0C8D-A64A-4F5E-9238-B85301F2EC5D}"/>
              </a:ext>
            </a:extLst>
          </p:cNvPr>
          <p:cNvSpPr txBox="1"/>
          <p:nvPr/>
        </p:nvSpPr>
        <p:spPr>
          <a:xfrm>
            <a:off x="3198821" y="4784610"/>
            <a:ext cx="575563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«Одинцовский техникум»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143006, Московская область, г. Одинцово, ул. Глазынинская, д. 18.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https://ie-teh.ru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https://vk.com/club106940109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 (495) 593-49-84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mo_odintechn@mosreg.ru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90,70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885DFA1E-DD7F-408D-81F6-40671F8B6A4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407" y="5399410"/>
            <a:ext cx="367200" cy="3672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CD60395B-4B99-4011-8643-5BE5DFA6760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266" y="5803318"/>
            <a:ext cx="365743" cy="365743"/>
          </a:xfrm>
          <a:prstGeom prst="rect">
            <a:avLst/>
          </a:prstGeom>
        </p:spPr>
      </p:pic>
      <p:pic>
        <p:nvPicPr>
          <p:cNvPr id="73" name="Picture 2" descr="C:\Users\1\Downloads\QR-Code (32).png">
            <a:extLst>
              <a:ext uri="{FF2B5EF4-FFF2-40B4-BE49-F238E27FC236}">
                <a16:creationId xmlns:a16="http://schemas.microsoft.com/office/drawing/2014/main" id="{6FC94DC6-0B8F-49A1-AB5F-BF4131654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34" y="51796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C:\Users\1\Downloads\QR-Code (33).png">
            <a:extLst>
              <a:ext uri="{FF2B5EF4-FFF2-40B4-BE49-F238E27FC236}">
                <a16:creationId xmlns:a16="http://schemas.microsoft.com/office/drawing/2014/main" id="{7437B06E-4543-4AAB-B253-B1CF21947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34" y="58033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EE12FC7-C0AB-440D-A75B-4F8E2C0847F7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72859" y="5055735"/>
            <a:ext cx="139397" cy="158216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825B08BD-DCC9-467A-849B-2EE5F60FE0B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56" y="5218163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5D8C154A-59F3-41B3-BB99-5017BE4E989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56" y="5375834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2D134A66-A93A-444D-95C2-2737161690C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11" y="3538252"/>
            <a:ext cx="216000" cy="216000"/>
          </a:xfrm>
          <a:prstGeom prst="rect">
            <a:avLst/>
          </a:prstGeom>
          <a:noFill/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97660D4E-C791-45D1-A0D6-035AB2EF69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791" y="3721273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6C7E3E28-FCD7-4F5B-8413-2152C4583F9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65" name="Рисунок 64" descr="Log1_1_2">
            <a:extLst>
              <a:ext uri="{FF2B5EF4-FFF2-40B4-BE49-F238E27FC236}">
                <a16:creationId xmlns:a16="http://schemas.microsoft.com/office/drawing/2014/main" id="{825554DB-ED90-4868-ACEF-E8EBFD0BBE9D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57E3984-42A0-4B68-9581-E332B023EAED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65BF84CE-3CCF-4D49-934B-11330C6CE0D5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D33C2A99-E577-4747-BDF5-9A1CA9EFF58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056" y="5494914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1CCE4BF1-69D8-4680-ABA5-80DA278AF08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030" y="5691905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6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DB1AF908-FFB6-4EC1-87B4-45DD1080486F}"/>
              </a:ext>
            </a:extLst>
          </p:cNvPr>
          <p:cNvSpPr txBox="1"/>
          <p:nvPr/>
        </p:nvSpPr>
        <p:spPr>
          <a:xfrm>
            <a:off x="449326" y="926779"/>
            <a:ext cx="5217548" cy="210826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железнодорожный техникум имени В.И. Бондаренко»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142608, Московская область, г. Орехово-Зуево, ул. Коминтерна д.39.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http://ozgt.ru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https://vk.com/gbpou_mo_ozzht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413-67-05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mo_zhdtechn@mosreg.ru </a:t>
            </a:r>
            <a:endParaRPr lang="ru-RU" sz="105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88,67 	</a:t>
            </a:r>
            <a:r>
              <a:rPr lang="ru-RU" sz="1400" dirty="0">
                <a:solidFill>
                  <a:srgbClr val="843C0C"/>
                </a:solidFill>
              </a:rPr>
              <a:t>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90,12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095999" y="3052000"/>
            <a:ext cx="5607653" cy="190821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колледж «Энергия»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143962,  Московская область, г. Реутов, Юбилейный проспект, д.58</a:t>
            </a:r>
            <a:endParaRPr lang="en-US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https://www.energypk.ru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https://vk.com/gapou_energy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(495) 791-23-43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mo_mopkenergy@mosreg.ru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89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89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23	</a:t>
            </a:r>
            <a:r>
              <a:rPr lang="ru-RU" sz="1400" dirty="0">
                <a:solidFill>
                  <a:srgbClr val="843C0C"/>
                </a:solidFill>
              </a:rPr>
              <a:t>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87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80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449326" y="3080209"/>
            <a:ext cx="521754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техникум»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142671, Московская область,  г. Ликино-Дулево, ул. Центральная, д. 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https://oztech.ru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https://vk.ru/ozt_professionalitet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(496) 414-63-62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mo_orzutechn@mosreg.ru </a:t>
            </a:r>
            <a:endParaRPr lang="en-US" sz="1050" u="sng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81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57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84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44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80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095999" y="913287"/>
            <a:ext cx="5596406" cy="207749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«Павлово-Посадский техникум»</a:t>
            </a:r>
          </a:p>
          <a:p>
            <a:pPr algn="ctr"/>
            <a:endParaRPr lang="ru-RU" sz="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142500, Московская обл.,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г. Павловский Посад,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ул. Кузьмина, д. 33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https://www.pp-teh.ru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https://vk.ru/pavlovoposadskiytechnikum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435-24-79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mo_pavptechn@mosreg.ru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5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</a:t>
            </a:r>
            <a:r>
              <a:rPr lang="en-US" sz="1100" dirty="0">
                <a:solidFill>
                  <a:srgbClr val="843C0C"/>
                </a:solidFill>
              </a:rPr>
              <a:t>8,</a:t>
            </a:r>
            <a:r>
              <a:rPr lang="ru-RU" sz="1100" dirty="0">
                <a:solidFill>
                  <a:srgbClr val="843C0C"/>
                </a:solidFill>
              </a:rPr>
              <a:t>66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88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02		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89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36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52044" y="334188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060" y="3801845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60" y="3515794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60" y="3986650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60" y="367464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651" y="1976666"/>
            <a:ext cx="414867" cy="41486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75" y="151651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84230" y="3368252"/>
            <a:ext cx="158216" cy="15821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42" y="398665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2" y="3678118"/>
            <a:ext cx="158400" cy="1584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17" y="3650489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668" y="4099487"/>
            <a:ext cx="392850" cy="39285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137" y="3570984"/>
            <a:ext cx="367200" cy="367200"/>
          </a:xfrm>
          <a:prstGeom prst="rect">
            <a:avLst/>
          </a:prstGeom>
        </p:spPr>
      </p:pic>
      <p:pic>
        <p:nvPicPr>
          <p:cNvPr id="4102" name="Picture 6" descr="C:\Users\1\Downloads\QR-Code (38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307" y="3494518"/>
            <a:ext cx="564874" cy="56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1\Downloads\QR-Code (51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306" y="3447758"/>
            <a:ext cx="531076" cy="5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1\Downloads\QR-Code (5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306" y="4106467"/>
            <a:ext cx="531076" cy="5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A664CB4B-0DF7-4AAD-87A3-50634B19A83A}"/>
              </a:ext>
            </a:extLst>
          </p:cNvPr>
          <p:cNvSpPr txBox="1"/>
          <p:nvPr/>
        </p:nvSpPr>
        <p:spPr>
          <a:xfrm>
            <a:off x="3244024" y="4933000"/>
            <a:ext cx="5731534" cy="193899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«Подмосковный политехнический колледж»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141802,  Московская область, м.о. Дмитровский, ул. Космонавтов, д. 33</a:t>
            </a:r>
            <a:endParaRPr lang="en-US" sz="1100" b="1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  : </a:t>
            </a:r>
            <a:r>
              <a:rPr lang="en-US" sz="11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https://politeh-mo.ru</a:t>
            </a:r>
            <a:r>
              <a:rPr lang="ru-RU" sz="11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https://vk.ru/politehmo</a:t>
            </a:r>
            <a:br>
              <a:rPr lang="ru-RU" sz="1100" dirty="0">
                <a:solidFill>
                  <a:srgbClr val="843C0C"/>
                </a:solidFill>
              </a:rPr>
            </a:br>
            <a:r>
              <a:rPr lang="ru-RU" sz="1100" b="1" dirty="0">
                <a:solidFill>
                  <a:srgbClr val="843C0C"/>
                </a:solidFill>
              </a:rPr>
              <a:t>   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+7 (495) 993-76-18 </a:t>
            </a:r>
            <a:endParaRPr lang="en-US" sz="1100" dirty="0">
              <a:solidFill>
                <a:srgbClr val="843C0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  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mo_politeh@mosreg.ru </a:t>
            </a:r>
            <a:endParaRPr lang="ru-RU" sz="1100" b="1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80,2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79,0		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77,4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9996DF7E-C1A8-4A96-B79E-3C4D9D121FF1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81641" y="5214714"/>
            <a:ext cx="158216" cy="1582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72F986-4810-439D-9117-FE265DFC95A4}"/>
              </a:ext>
            </a:extLst>
          </p:cNvPr>
          <p:cNvPicPr>
            <a:picLocks noChangeAspect="1"/>
          </p:cNvPicPr>
          <p:nvPr/>
        </p:nvPicPr>
        <p:blipFill>
          <a:blip r:embed="rId29">
            <a:biLevel thresh="75000"/>
          </a:blip>
          <a:stretch>
            <a:fillRect/>
          </a:stretch>
        </p:blipFill>
        <p:spPr>
          <a:xfrm>
            <a:off x="6134128" y="1223313"/>
            <a:ext cx="158510" cy="15851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C70DAC5D-2BC4-4ED4-BC64-713BBF33F8E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0" y="3533034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75A8AA-704C-4828-9E23-89E7D7BDBB19}"/>
              </a:ext>
            </a:extLst>
          </p:cNvPr>
          <p:cNvPicPr>
            <a:picLocks noChangeAspect="1"/>
          </p:cNvPicPr>
          <p:nvPr/>
        </p:nvPicPr>
        <p:blipFill>
          <a:blip r:embed="rId30">
            <a:biLevel thresh="75000"/>
          </a:blip>
          <a:stretch>
            <a:fillRect/>
          </a:stretch>
        </p:blipFill>
        <p:spPr>
          <a:xfrm>
            <a:off x="3281347" y="5387939"/>
            <a:ext cx="158510" cy="1585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2863D2-5C90-44BE-B262-21BDEF2797D0}"/>
              </a:ext>
            </a:extLst>
          </p:cNvPr>
          <p:cNvPicPr>
            <a:picLocks noChangeAspect="1"/>
          </p:cNvPicPr>
          <p:nvPr/>
        </p:nvPicPr>
        <p:blipFill>
          <a:blip r:embed="rId30">
            <a:biLevel thresh="75000"/>
          </a:blip>
          <a:stretch>
            <a:fillRect/>
          </a:stretch>
        </p:blipFill>
        <p:spPr>
          <a:xfrm>
            <a:off x="6127151" y="1386118"/>
            <a:ext cx="158510" cy="1585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899FCA-4312-447C-92F0-AD5F7778845A}"/>
              </a:ext>
            </a:extLst>
          </p:cNvPr>
          <p:cNvPicPr>
            <a:picLocks noChangeAspect="1"/>
          </p:cNvPicPr>
          <p:nvPr/>
        </p:nvPicPr>
        <p:blipFill>
          <a:blip r:embed="rId31">
            <a:biLevel thresh="75000"/>
          </a:blip>
          <a:stretch>
            <a:fillRect/>
          </a:stretch>
        </p:blipFill>
        <p:spPr>
          <a:xfrm>
            <a:off x="3282435" y="5539065"/>
            <a:ext cx="158510" cy="1524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20F86F-1A48-4B72-BFEF-146BC08DCBC1}"/>
              </a:ext>
            </a:extLst>
          </p:cNvPr>
          <p:cNvPicPr>
            <a:picLocks noChangeAspect="1"/>
          </p:cNvPicPr>
          <p:nvPr/>
        </p:nvPicPr>
        <p:blipFill>
          <a:blip r:embed="rId31">
            <a:biLevel thresh="75000"/>
          </a:blip>
          <a:stretch>
            <a:fillRect/>
          </a:stretch>
        </p:blipFill>
        <p:spPr>
          <a:xfrm>
            <a:off x="6127151" y="1545825"/>
            <a:ext cx="158510" cy="15241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CDA13C45-4FF6-4D69-84CD-2414623222F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26" y="3794446"/>
            <a:ext cx="216000" cy="216000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E6415B-BE8E-4EDA-BDDD-6EBBCA6F56DE}"/>
              </a:ext>
            </a:extLst>
          </p:cNvPr>
          <p:cNvPicPr>
            <a:picLocks noChangeAspect="1"/>
          </p:cNvPicPr>
          <p:nvPr/>
        </p:nvPicPr>
        <p:blipFill>
          <a:blip r:embed="rId32">
            <a:biLevel thresh="75000"/>
          </a:blip>
          <a:stretch>
            <a:fillRect/>
          </a:stretch>
        </p:blipFill>
        <p:spPr>
          <a:xfrm>
            <a:off x="3253913" y="5673719"/>
            <a:ext cx="213378" cy="2133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049743-2274-44DF-83C1-961415C21D0F}"/>
              </a:ext>
            </a:extLst>
          </p:cNvPr>
          <p:cNvPicPr>
            <a:picLocks noChangeAspect="1"/>
          </p:cNvPicPr>
          <p:nvPr/>
        </p:nvPicPr>
        <p:blipFill>
          <a:blip r:embed="rId32">
            <a:biLevel thresh="75000"/>
          </a:blip>
          <a:stretch>
            <a:fillRect/>
          </a:stretch>
        </p:blipFill>
        <p:spPr>
          <a:xfrm>
            <a:off x="6106694" y="1655152"/>
            <a:ext cx="213378" cy="2133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ACF6E2-B6CA-459F-B4DB-4D38750C4A0F}"/>
              </a:ext>
            </a:extLst>
          </p:cNvPr>
          <p:cNvPicPr>
            <a:picLocks noChangeAspect="1"/>
          </p:cNvPicPr>
          <p:nvPr/>
        </p:nvPicPr>
        <p:blipFill>
          <a:blip r:embed="rId33">
            <a:biLevel thresh="75000"/>
          </a:blip>
          <a:stretch>
            <a:fillRect/>
          </a:stretch>
        </p:blipFill>
        <p:spPr>
          <a:xfrm>
            <a:off x="3281347" y="5879713"/>
            <a:ext cx="158510" cy="1585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56E968-AAFC-4F4A-9EFC-DCC1CCD79B3A}"/>
              </a:ext>
            </a:extLst>
          </p:cNvPr>
          <p:cNvPicPr>
            <a:picLocks noChangeAspect="1"/>
          </p:cNvPicPr>
          <p:nvPr/>
        </p:nvPicPr>
        <p:blipFill>
          <a:blip r:embed="rId33">
            <a:biLevel thresh="75000"/>
          </a:blip>
          <a:stretch>
            <a:fillRect/>
          </a:stretch>
        </p:blipFill>
        <p:spPr>
          <a:xfrm>
            <a:off x="6127151" y="1856169"/>
            <a:ext cx="158510" cy="1585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5FEC7EA-C62A-4C12-A1D5-DD045265282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778948" y="5573912"/>
            <a:ext cx="365792" cy="3657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A96EEC-BEA7-4254-A639-9BAEF4381826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778948" y="6027848"/>
            <a:ext cx="399773" cy="39977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80B7794-C194-4FBC-B0E1-54952015C32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274460" y="5402979"/>
            <a:ext cx="571378" cy="568285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ACDD527F-14CB-4C36-8BB1-B86855C880A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288696" y="6027848"/>
            <a:ext cx="557142" cy="5682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0E5DAB-2236-4234-B013-D13DEADC11C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647" y="1984628"/>
            <a:ext cx="595225" cy="5952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A0C47B2-459C-414B-B9E8-F183C3AB4E6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936444" y="1317149"/>
            <a:ext cx="604428" cy="604428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CE96A941-9417-4B65-B60B-093F96470B5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993" y="1731762"/>
            <a:ext cx="367200" cy="36720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DF28A943-83A1-4E9B-83A9-48897D9D2FD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17" y="2159538"/>
            <a:ext cx="435553" cy="435553"/>
          </a:xfrm>
          <a:prstGeom prst="rect">
            <a:avLst/>
          </a:prstGeom>
        </p:spPr>
      </p:pic>
      <p:pic>
        <p:nvPicPr>
          <p:cNvPr id="79" name="Picture 10" descr="C:\Users\1\Downloads\QR-Code (49).png">
            <a:extLst>
              <a:ext uri="{FF2B5EF4-FFF2-40B4-BE49-F238E27FC236}">
                <a16:creationId xmlns:a16="http://schemas.microsoft.com/office/drawing/2014/main" id="{FBB16F39-4306-4B98-B33C-D809445DF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334" y="1558289"/>
            <a:ext cx="560847" cy="56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1" descr="C:\Users\1\Downloads\QR-Code (50).png">
            <a:extLst>
              <a:ext uri="{FF2B5EF4-FFF2-40B4-BE49-F238E27FC236}">
                <a16:creationId xmlns:a16="http://schemas.microsoft.com/office/drawing/2014/main" id="{95D2E799-1CE2-40F0-BC24-955048267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538" y="2187971"/>
            <a:ext cx="560848" cy="5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CF0AAA26-3985-4186-8063-FA67A5EF0D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0" y="2048678"/>
            <a:ext cx="158400" cy="158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85" y="1856397"/>
            <a:ext cx="216000" cy="216000"/>
          </a:xfrm>
          <a:prstGeom prst="rect">
            <a:avLst/>
          </a:prstGeom>
          <a:noFill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95" y="1725319"/>
            <a:ext cx="158400" cy="158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47" y="1567353"/>
            <a:ext cx="158400" cy="158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0489" y="1411382"/>
            <a:ext cx="158216" cy="158216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84C68EA-3BFD-4517-98A4-13A45B523DBC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55" name="Рисунок 54" descr="Log1_1_2">
            <a:extLst>
              <a:ext uri="{FF2B5EF4-FFF2-40B4-BE49-F238E27FC236}">
                <a16:creationId xmlns:a16="http://schemas.microsoft.com/office/drawing/2014/main" id="{B1E43C30-70FA-4D5E-BB9F-8CE17BB07B46}"/>
              </a:ext>
            </a:extLst>
          </p:cNvPr>
          <p:cNvPicPr/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8F954AD-98D6-4B94-9598-5A448A138773}"/>
              </a:ext>
            </a:extLst>
          </p:cNvPr>
          <p:cNvPicPr/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A676C9FB-F891-4D2B-87C6-A32380FEA325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2B0737-F301-4E8C-ABCC-6800DB4AFE32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5030235" y="4102805"/>
            <a:ext cx="556250" cy="564874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16010CE-CFAF-494A-B384-F66E439940E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374" y="4117086"/>
            <a:ext cx="435553" cy="4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3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6DDEAD7C-04B1-4EAC-BA6B-196B0D254B38}"/>
              </a:ext>
            </a:extLst>
          </p:cNvPr>
          <p:cNvSpPr txBox="1"/>
          <p:nvPr/>
        </p:nvSpPr>
        <p:spPr>
          <a:xfrm>
            <a:off x="485322" y="943945"/>
            <a:ext cx="5165753" cy="20005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«Подольский колледж имени А.В. Никулина»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142100, Московская область,  г. о. Подольск, ул. Большая  Зелёновская, д. 54/82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https://podolsk-college.ru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https://vk.com/podolskcollegeru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(499) 404-14-36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mo_podolskkoll@mosreg.ru </a:t>
            </a:r>
            <a:endParaRPr lang="en-US" sz="1050" dirty="0">
              <a:solidFill>
                <a:srgbClr val="843C0C"/>
              </a:solidFill>
            </a:endParaRPr>
          </a:p>
          <a:p>
            <a:endParaRPr lang="en-US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95</a:t>
            </a:r>
            <a:r>
              <a:rPr lang="en-US" sz="1100" dirty="0">
                <a:solidFill>
                  <a:srgbClr val="843C0C"/>
                </a:solidFill>
              </a:rPr>
              <a:t>,2</a:t>
            </a:r>
            <a:r>
              <a:rPr lang="ru-RU" sz="1100" dirty="0">
                <a:solidFill>
                  <a:srgbClr val="843C0C"/>
                </a:solidFill>
              </a:rPr>
              <a:t>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94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67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3</a:t>
            </a:r>
            <a:r>
              <a:rPr lang="en-US" sz="1100" dirty="0">
                <a:solidFill>
                  <a:srgbClr val="843C0C"/>
                </a:solidFill>
              </a:rPr>
              <a:t>5</a:t>
            </a:r>
            <a:endParaRPr lang="ru-RU" sz="1100" dirty="0">
              <a:solidFill>
                <a:srgbClr val="843C0C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79947" y="2988985"/>
            <a:ext cx="517112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«Профессиональный колледж «Московия»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142002, Московская область, Домодедово,  ул. Текстильщиков, д. 41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колледжмосковия.рф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https://vk.com/club148851212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794-30-74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mo_gapouprof@mosreg.ru 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</a:t>
            </a:r>
            <a:r>
              <a:rPr lang="en-US" sz="1100" dirty="0">
                <a:solidFill>
                  <a:srgbClr val="843C0C"/>
                </a:solidFill>
              </a:rPr>
              <a:t>8</a:t>
            </a:r>
            <a:r>
              <a:rPr lang="ru-RU" sz="1100" dirty="0">
                <a:solidFill>
                  <a:srgbClr val="843C0C"/>
                </a:solidFill>
              </a:rPr>
              <a:t>4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en-US" sz="1100" dirty="0">
                <a:solidFill>
                  <a:srgbClr val="843C0C"/>
                </a:solidFill>
              </a:rPr>
              <a:t>8</a:t>
            </a:r>
            <a:r>
              <a:rPr lang="ru-RU" sz="1100" dirty="0">
                <a:solidFill>
                  <a:srgbClr val="843C0C"/>
                </a:solidFill>
              </a:rPr>
              <a:t>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61	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en-US" sz="1100" dirty="0">
                <a:solidFill>
                  <a:srgbClr val="843C0C"/>
                </a:solidFill>
              </a:rPr>
              <a:t>8</a:t>
            </a:r>
            <a:r>
              <a:rPr lang="ru-RU" sz="1100" dirty="0">
                <a:solidFill>
                  <a:srgbClr val="843C0C"/>
                </a:solidFill>
              </a:rPr>
              <a:t>2</a:t>
            </a:r>
            <a:r>
              <a:rPr lang="en-US" sz="1100" dirty="0">
                <a:solidFill>
                  <a:srgbClr val="843C0C"/>
                </a:solidFill>
              </a:rPr>
              <a:t>,4</a:t>
            </a:r>
            <a:r>
              <a:rPr lang="ru-RU" sz="1100" dirty="0">
                <a:solidFill>
                  <a:srgbClr val="843C0C"/>
                </a:solidFill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15850" y="943945"/>
            <a:ext cx="5590827" cy="201593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колледж»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4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140100, Московская область, г. Раменское,  ул. Красноармейская, д. 27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https://rkmo.ru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https://vk.ru/ramcolleg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(496) 463-69-47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mo_ramkoll@mosreg.ru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50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52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56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59		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53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81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24807" y="2999610"/>
            <a:ext cx="5581869" cy="19159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дорожно-строительный техникум»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9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140102, Московская область, Раменский район, д. Заболотье, ул. СПТУ-93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https://radost-mo.ru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https://vk.com/id399224704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463-81-37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mo_ramdorstrtechn@mosreg.ru 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</a:t>
            </a:r>
            <a:r>
              <a:rPr lang="en-US" sz="1100" dirty="0">
                <a:solidFill>
                  <a:srgbClr val="843C0C"/>
                </a:solidFill>
              </a:rPr>
              <a:t>7</a:t>
            </a:r>
            <a:r>
              <a:rPr lang="ru-RU" sz="1100" dirty="0">
                <a:solidFill>
                  <a:srgbClr val="843C0C"/>
                </a:solidFill>
              </a:rPr>
              <a:t>6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</a:t>
            </a:r>
            <a:r>
              <a:rPr lang="en-US" sz="1100" dirty="0">
                <a:solidFill>
                  <a:srgbClr val="843C0C"/>
                </a:solidFill>
              </a:rPr>
              <a:t>73,</a:t>
            </a:r>
            <a:r>
              <a:rPr lang="ru-RU" sz="1100" dirty="0">
                <a:solidFill>
                  <a:srgbClr val="843C0C"/>
                </a:solidFill>
              </a:rPr>
              <a:t>3</a:t>
            </a:r>
            <a:r>
              <a:rPr lang="en-US" sz="1100" dirty="0">
                <a:solidFill>
                  <a:srgbClr val="843C0C"/>
                </a:solidFill>
              </a:rPr>
              <a:t>3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</a:t>
            </a:r>
            <a:r>
              <a:rPr lang="en-US" sz="1100" dirty="0">
                <a:solidFill>
                  <a:srgbClr val="843C0C"/>
                </a:solidFill>
              </a:rPr>
              <a:t>77,</a:t>
            </a:r>
            <a:r>
              <a:rPr lang="ru-RU" sz="1100" dirty="0">
                <a:solidFill>
                  <a:srgbClr val="843C0C"/>
                </a:solidFill>
              </a:rPr>
              <a:t>91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3041781" y="4972968"/>
            <a:ext cx="6148137" cy="190052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«Сергиево-Посадский социально-экономический техникум»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141370, Московская область, г. Хотьково ул. Станционная 1-я, д. 1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https://xn--h1adoai.xn--p1ai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https://vk.com/sp_set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551-03-36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mo_spset@mosreg.ru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88,16	    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05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200" dirty="0">
                <a:solidFill>
                  <a:srgbClr val="843C0C"/>
                </a:solidFill>
              </a:rPr>
              <a:t>89,66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71666" y="1233559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3" y="1684327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79" y="139478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03" y="187042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66" y="1556197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414" y="4112010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293" y="3620462"/>
            <a:ext cx="367200" cy="3672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994" y="398766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537" y="3533570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36555" y="524855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798" y="568528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439" y="540101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98" y="586917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98" y="5553655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439" y="2083535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863" y="1644257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5856" y="3270030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6" y="3729083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44" y="3437295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4" y="391750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4" y="3597030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349" y="6011114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892" y="5580518"/>
            <a:ext cx="367200" cy="367200"/>
          </a:xfrm>
          <a:prstGeom prst="rect">
            <a:avLst/>
          </a:prstGeom>
        </p:spPr>
      </p:pic>
      <p:pic>
        <p:nvPicPr>
          <p:cNvPr id="7170" name="Picture 2" descr="C:\Users\Admin\Downloads\QR-Code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312" y="3417293"/>
            <a:ext cx="606120" cy="60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ownloads\QR-Code (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818" y="4076574"/>
            <a:ext cx="606120" cy="60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ownloads\QR-Code (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83" y="1397897"/>
            <a:ext cx="619296" cy="61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Admin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7269" y="3374887"/>
            <a:ext cx="601092" cy="60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Admin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373" y="4023684"/>
            <a:ext cx="601092" cy="60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Admin\Downloads\QR-Code (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335" y="5373070"/>
            <a:ext cx="587894" cy="58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Admin\Downloads\QR-Code (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335" y="6036392"/>
            <a:ext cx="587894" cy="58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9381B7-AE06-4FF4-A79E-2C3240D97A8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813" y="2141268"/>
            <a:ext cx="668004" cy="668004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AD5E8C9-B969-4BAC-A177-DB487A86335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266" y="1624447"/>
            <a:ext cx="367200" cy="3672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7DB118D-5901-42DD-9ED2-2ADBB7C754D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84" y="2083535"/>
            <a:ext cx="365743" cy="36574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37657690-20DC-4731-B99C-3E2578D076A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253" y="1437698"/>
            <a:ext cx="608395" cy="608395"/>
          </a:xfrm>
          <a:prstGeom prst="rect">
            <a:avLst/>
          </a:prstGeom>
        </p:spPr>
      </p:pic>
      <p:pic>
        <p:nvPicPr>
          <p:cNvPr id="79" name="Picture 9" descr="C:\Users\1\Downloads\QR-Code (41).png">
            <a:extLst>
              <a:ext uri="{FF2B5EF4-FFF2-40B4-BE49-F238E27FC236}">
                <a16:creationId xmlns:a16="http://schemas.microsoft.com/office/drawing/2014/main" id="{A4DFAAFB-5304-4A81-BB09-A6702FD8C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327" y="2123134"/>
            <a:ext cx="602246" cy="60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7CF365E8-8EBD-477C-BB3C-A636DFBE6D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2185" y="1256684"/>
            <a:ext cx="158216" cy="158216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9675CA97-D5F9-4E59-ADA8-5F1B138394F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01" y="1431232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873A44E2-3258-4A3F-AA24-A209B66E357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01" y="1591678"/>
            <a:ext cx="158400" cy="15840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100250C-7902-4ACE-9962-04942205C23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752" y="1719857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6ACB2D63-8617-4E90-9A78-95A0AA72F687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926" y="1916011"/>
            <a:ext cx="158400" cy="158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54069E62-E781-41EC-81D7-C319240E20FD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50971" y="3283399"/>
            <a:ext cx="158216" cy="15821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99E4B495-662C-45FB-AE7B-58B4F3E4385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481" y="3443661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E7D821D-56D8-4F06-B47A-95F536A922B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02" y="3598463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A46D230D-D2F9-4485-A729-347D816F201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87" y="3716918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3D1D1635-067F-4D0B-9693-CE1EBC7181C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79" y="390720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777C861D-68C9-4598-BE8F-F4BDBCEC2195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71" name="Рисунок 70" descr="Log1_1_2">
            <a:extLst>
              <a:ext uri="{FF2B5EF4-FFF2-40B4-BE49-F238E27FC236}">
                <a16:creationId xmlns:a16="http://schemas.microsoft.com/office/drawing/2014/main" id="{D82CCBCE-9CEA-4E53-976F-9618510D87E7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82C66B8-6976-47C9-BA99-1B3EEBF47538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9455D5B-6BDF-4240-884F-8F51B616A1B9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7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861F11A0-DACA-4BD9-953A-8E7DF5A390C3}"/>
              </a:ext>
            </a:extLst>
          </p:cNvPr>
          <p:cNvSpPr txBox="1"/>
          <p:nvPr/>
        </p:nvSpPr>
        <p:spPr>
          <a:xfrm>
            <a:off x="489170" y="923189"/>
            <a:ext cx="5194134" cy="190821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: </a:t>
            </a:r>
            <a:r>
              <a:rPr lang="ru-RU" sz="1050" dirty="0">
                <a:solidFill>
                  <a:srgbClr val="843C0C"/>
                </a:solidFill>
              </a:rPr>
              <a:t>141303, Московская область, г. Сергиев Посад, ул. 40 лет Октября, д. 5а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https://spkmo.ru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https://vk.ru/spkmo_professionalitet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+ 7 (496) 542-06-91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mo_spkolledzh@mosreg.ru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67,78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69,97	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67,82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89170" y="2890314"/>
            <a:ext cx="5194134" cy="20236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«Серпуховский  колледж»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142253, Московская область,  г. о. Серпухов, п. Большевик, ул. Ленина, д. 52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http://serp-koll.ru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https://vk.ru/serpkoll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735-55-98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mo_serpkolledzh@mosreg.ru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86,67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84,89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87,98</a:t>
            </a:r>
          </a:p>
          <a:p>
            <a:endParaRPr lang="ru-RU" sz="12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29213" y="941151"/>
            <a:ext cx="5581125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«Ступинский техникум им.  А. Т. Туманова»</a:t>
            </a: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142800, Московская область,  г. Ступино, ул. Куйбышева, д. 55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стамт.рф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https://vk.com/stuptex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642-19-72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mo_stuptechn@mosreg.ru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91,86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3236786" y="5013525"/>
            <a:ext cx="5697825" cy="18066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«Чеховский техникум»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142322, Московская область, с. Новый Быт, ул. Новая, д. 4</a:t>
            </a:r>
            <a:endParaRPr lang="ru-RU" sz="1050" b="1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чеховский-техникум.рф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https://vk.ru/public217465945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770-82-75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mo_chehtehn@mosreg.ru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82,06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84,01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8610" y="1202002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6" y="164153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4" y="136532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86" y="183170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2" y="1526465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886" y="387797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886" y="3484232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308368" y="5270508"/>
            <a:ext cx="158216" cy="1582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104" y="5430072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104" y="5580593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024" y="593913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567" y="5471151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3940" y="3157144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85" y="3609047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36" y="332751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01" y="38025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5" y="349121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083" y="197264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083" y="1539488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66073" y="121372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84" y="1639827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527" y="136400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1" y="1831127"/>
            <a:ext cx="158981" cy="158981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251" y="1514586"/>
            <a:ext cx="158400" cy="158400"/>
          </a:xfrm>
          <a:prstGeom prst="rect">
            <a:avLst/>
          </a:prstGeom>
        </p:spPr>
      </p:pic>
      <p:pic>
        <p:nvPicPr>
          <p:cNvPr id="8194" name="Picture 2" descr="C:\Users\Admin\Downloads\QR-Code (10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280" y="33336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ownloads\QR-Code (1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792" y="13734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ownloads\QR-Code (13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182" y="20152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dmin\Downloads\QR-Code (16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289" y="53649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3583845B-C564-4D1A-83F1-708AFB23F8CE}"/>
              </a:ext>
            </a:extLst>
          </p:cNvPr>
          <p:cNvSpPr txBox="1"/>
          <p:nvPr/>
        </p:nvSpPr>
        <p:spPr>
          <a:xfrm>
            <a:off x="6129600" y="2869317"/>
            <a:ext cx="5551755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«Физико-технический колледж»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141700, Московская область, г. Долгопрудный, площадь  Собина, д. 1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https://phystech.pro/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https://phystech.pro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+7 (495) 369-4</a:t>
            </a:r>
            <a:r>
              <a:rPr lang="ru-RU" sz="1050" dirty="0">
                <a:solidFill>
                  <a:srgbClr val="843C0C"/>
                </a:solidFill>
              </a:rPr>
              <a:t>3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0</a:t>
            </a:r>
            <a:r>
              <a:rPr lang="en-US" sz="1050" dirty="0">
                <a:solidFill>
                  <a:srgbClr val="843C0C"/>
                </a:solidFill>
              </a:rPr>
              <a:t>3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mo_fiztechkoll@mosreg.ru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86,27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90,40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89,33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C9DA042B-A0D8-4377-BDBB-7F18B426AAA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083" y="3899015"/>
            <a:ext cx="365743" cy="36574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E239122-4E43-4A4F-9D18-3E444B0494A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792" y="3435340"/>
            <a:ext cx="367200" cy="3672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9C6942F7-CE35-445F-AF86-B2CAF07EB960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80625" y="3138105"/>
            <a:ext cx="158216" cy="15821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86049B3-3F26-4403-B66A-5B64E32B43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86" y="5714666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FFD4C22E-A422-4977-9D4E-84C558E757C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386" y="5906415"/>
            <a:ext cx="158400" cy="158400"/>
          </a:xfrm>
          <a:prstGeom prst="rect">
            <a:avLst/>
          </a:prstGeom>
        </p:spPr>
      </p:pic>
      <p:pic>
        <p:nvPicPr>
          <p:cNvPr id="79" name="Picture 2" descr="C:\Users\1\Downloads\qrcode.png">
            <a:extLst>
              <a:ext uri="{FF2B5EF4-FFF2-40B4-BE49-F238E27FC236}">
                <a16:creationId xmlns:a16="http://schemas.microsoft.com/office/drawing/2014/main" id="{EBCC72DB-D466-4365-B394-47DEFD9D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042" y="326065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37B4F6A-CBB7-498D-AE34-EF7020AF0D0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441" y="3308612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7FEB6E23-98BE-4255-BBED-4C6EC979945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06" y="3467677"/>
            <a:ext cx="158400" cy="158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8B73DC-8107-45C4-9A87-A668FFFA1C4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37002" y="3921966"/>
            <a:ext cx="591180" cy="5911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DBDEAF-6BA7-4D81-8CD5-69450FA9DE8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289" y="5985979"/>
            <a:ext cx="550800" cy="550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05AA9C-588A-469A-BAF9-7CEEF0D435C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12965" y="3895319"/>
            <a:ext cx="572046" cy="572046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BE41E205-DD3A-4C99-8E4A-4982610033F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764" y="1478841"/>
            <a:ext cx="367200" cy="367200"/>
          </a:xfrm>
          <a:prstGeom prst="rect">
            <a:avLst/>
          </a:prstGeom>
        </p:spPr>
      </p:pic>
      <p:pic>
        <p:nvPicPr>
          <p:cNvPr id="87" name="Picture 6" descr="C:\Users\Admin\Downloads\QR-Code (4).png">
            <a:extLst>
              <a:ext uri="{FF2B5EF4-FFF2-40B4-BE49-F238E27FC236}">
                <a16:creationId xmlns:a16="http://schemas.microsoft.com/office/drawing/2014/main" id="{A9B0A015-0B05-4911-B1C1-27FA146FC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796" y="1312291"/>
            <a:ext cx="572632" cy="57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F72C5E1-4913-4F43-94A3-CCE850B931D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55" name="Рисунок 54" descr="Log1_1_2">
            <a:extLst>
              <a:ext uri="{FF2B5EF4-FFF2-40B4-BE49-F238E27FC236}">
                <a16:creationId xmlns:a16="http://schemas.microsoft.com/office/drawing/2014/main" id="{144A7C03-BFDB-4929-8019-4E08450BC305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2680883-B52B-4B7B-85B4-5A4FA3788FCC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B761620B-E63B-4B58-99F8-AA41247B461B}"/>
              </a:ext>
            </a:extLst>
          </p:cNvPr>
          <p:cNvSpPr txBox="1"/>
          <p:nvPr/>
        </p:nvSpPr>
        <p:spPr>
          <a:xfrm>
            <a:off x="2280778" y="53666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9F4B05E-42F0-4698-AB8F-EC2C7F2B929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1" y="3602274"/>
            <a:ext cx="216000" cy="216000"/>
          </a:xfrm>
          <a:prstGeom prst="rect">
            <a:avLst/>
          </a:prstGeom>
          <a:noFill/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84" y="3794471"/>
            <a:ext cx="158400" cy="158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F0CDC4-9A86-4F11-9974-F6E40790B48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003796" y="1957819"/>
            <a:ext cx="572632" cy="5771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DCEDF9-F3B4-4DBC-BC34-6E6702B4642A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557886" y="1945621"/>
            <a:ext cx="365792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8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A06151-C673-4591-B2B5-28E87A24C7C6}"/>
              </a:ext>
            </a:extLst>
          </p:cNvPr>
          <p:cNvSpPr txBox="1"/>
          <p:nvPr/>
        </p:nvSpPr>
        <p:spPr>
          <a:xfrm>
            <a:off x="491265" y="942198"/>
            <a:ext cx="5247798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«Шатурский энергетический техникум»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140700, Московская область, г. Шатура, проспект Ильича, д. 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шэт.рф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https://vk.com/gbpou_mo_shet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452-57-13</a:t>
            </a:r>
          </a:p>
          <a:p>
            <a:r>
              <a:rPr lang="ru-RU" sz="1050" dirty="0">
                <a:solidFill>
                  <a:srgbClr val="843C0C"/>
                </a:solidFill>
              </a:rPr>
              <a:t> 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mo_moshet@mosreg.ru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85,92		   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89,62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2090C1-77D7-4AA7-A27A-2379394B41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333" y="1447741"/>
            <a:ext cx="367200" cy="367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9A851B-0D53-4D35-A7B3-DA3A22F86F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87" y="1922941"/>
            <a:ext cx="365743" cy="365743"/>
          </a:xfrm>
          <a:prstGeom prst="rect">
            <a:avLst/>
          </a:prstGeom>
        </p:spPr>
      </p:pic>
      <p:pic>
        <p:nvPicPr>
          <p:cNvPr id="9" name="Picture 10" descr="C:\Users\Admin\Downloads\QR-Code (18).png">
            <a:extLst>
              <a:ext uri="{FF2B5EF4-FFF2-40B4-BE49-F238E27FC236}">
                <a16:creationId xmlns:a16="http://schemas.microsoft.com/office/drawing/2014/main" id="{4A3E7BF6-9B19-4F11-93C8-346E83534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928" y="13010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Admin\Downloads\QR-Code (19).png">
            <a:extLst>
              <a:ext uri="{FF2B5EF4-FFF2-40B4-BE49-F238E27FC236}">
                <a16:creationId xmlns:a16="http://schemas.microsoft.com/office/drawing/2014/main" id="{79B7DC8D-0DEA-42CE-9351-DF2CDB397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389" y="195275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A45C79-4B96-4F9A-A8F0-9A9F25FFA5FF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6869" y="1199617"/>
            <a:ext cx="158216" cy="1582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A68263-EFCE-496E-B75E-A0A26954F8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05" y="1359754"/>
            <a:ext cx="158400" cy="158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17FDAD-3132-4D3B-BBEE-436ECB396C8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25" y="1521026"/>
            <a:ext cx="158400" cy="158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1031D5-2EBE-4B81-BD77-F6DC77ACA07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54" y="1654299"/>
            <a:ext cx="216000" cy="216000"/>
          </a:xfrm>
          <a:prstGeom prst="rect">
            <a:avLst/>
          </a:prstGeom>
          <a:noFill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0C1EEB-9103-475F-AD0B-D6F59B96176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2" y="1846610"/>
            <a:ext cx="158400" cy="158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A571D0F-2E2A-446A-939E-81AF68441EA9}"/>
              </a:ext>
            </a:extLst>
          </p:cNvPr>
          <p:cNvSpPr txBox="1"/>
          <p:nvPr/>
        </p:nvSpPr>
        <p:spPr>
          <a:xfrm>
            <a:off x="507922" y="2882840"/>
            <a:ext cx="5247798" cy="213135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«Щелковский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141143,  Московская область, Щелковский район, д. Долгое  Ледово, ул. Центральная, стр.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33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https://schelcol.ru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https://vk.com/schelcollege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(499) 346-37-14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mo_chelkoll@mosreg.ru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84,37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86,10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85,55</a:t>
            </a:r>
          </a:p>
          <a:p>
            <a:endParaRPr lang="ru-RU" sz="800" dirty="0">
              <a:solidFill>
                <a:srgbClr val="843C0C"/>
              </a:solidFill>
            </a:endParaRPr>
          </a:p>
        </p:txBody>
      </p:sp>
      <p:pic>
        <p:nvPicPr>
          <p:cNvPr id="17" name="Picture 6" descr="C:\Users\Admin\Downloads\QR-Code (14).png">
            <a:extLst>
              <a:ext uri="{FF2B5EF4-FFF2-40B4-BE49-F238E27FC236}">
                <a16:creationId xmlns:a16="http://schemas.microsoft.com/office/drawing/2014/main" id="{BB4808CD-8D08-4157-8747-F4C378126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389" y="33187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ownloads\QR-Code (15).png">
            <a:extLst>
              <a:ext uri="{FF2B5EF4-FFF2-40B4-BE49-F238E27FC236}">
                <a16:creationId xmlns:a16="http://schemas.microsoft.com/office/drawing/2014/main" id="{C5DE9E4E-4E4D-46A7-8D85-975244354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227" y="397007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B93EE37-CC90-44EE-BABE-777D40A2D0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40" y="3483791"/>
            <a:ext cx="367200" cy="3672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B54E4E3-BC90-4FAB-AF3C-378E8FCB3B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64" y="3922547"/>
            <a:ext cx="365743" cy="3657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5B32913-D4ED-43C5-9576-81D646CB08C1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785" y="3147563"/>
            <a:ext cx="158216" cy="15821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BFA02A1-3F24-404A-B51D-412EE01174F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97" y="3466100"/>
            <a:ext cx="158400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25F461B-B816-44A5-B5B7-656D8C02764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62" y="3630280"/>
            <a:ext cx="158400" cy="1584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6384713-C9A5-49BF-8827-77E7A55B4A5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32" y="3753600"/>
            <a:ext cx="216000" cy="216000"/>
          </a:xfrm>
          <a:prstGeom prst="rect">
            <a:avLst/>
          </a:prstGeom>
          <a:noFill/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6804B42-3B70-4B51-8C3D-2E96EA5E753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44" y="3947018"/>
            <a:ext cx="158400" cy="158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86C80A6-8011-4C8E-A1AF-8930C5D595A7}"/>
              </a:ext>
            </a:extLst>
          </p:cNvPr>
          <p:cNvSpPr txBox="1"/>
          <p:nvPr/>
        </p:nvSpPr>
        <p:spPr>
          <a:xfrm>
            <a:off x="6130393" y="935075"/>
            <a:ext cx="5570342" cy="19159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«Электростальский колледж»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144008, Московская область г. о. Электросталь ул. Сталеваров д. 19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https://elkollege.ru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https://vk.ru/elkollege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(498) 662-39-11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mo_elkolledzh@mosreg.ru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–73,29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75,56		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74,17 </a:t>
            </a:r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087FBF1-0620-4C7E-9857-21C0E22DB7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232" y="1447741"/>
            <a:ext cx="367200" cy="3672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A930DA3-03E7-4EAA-B1EE-B9A866D845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232" y="1899044"/>
            <a:ext cx="365743" cy="365743"/>
          </a:xfrm>
          <a:prstGeom prst="rect">
            <a:avLst/>
          </a:prstGeom>
        </p:spPr>
      </p:pic>
      <p:pic>
        <p:nvPicPr>
          <p:cNvPr id="30" name="Picture 2" descr="C:\Users\Admin\Downloads\QR-Code (20).png">
            <a:extLst>
              <a:ext uri="{FF2B5EF4-FFF2-40B4-BE49-F238E27FC236}">
                <a16:creationId xmlns:a16="http://schemas.microsoft.com/office/drawing/2014/main" id="{8A4431B9-CA91-4F0B-BC9A-2FC52058D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337" y="1289419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FFFA98E-87D4-4144-BEB3-DA0EED6AA54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337" y="1897663"/>
            <a:ext cx="572662" cy="57266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CC1CFB8-8E10-411F-A908-D09DA5068DD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68" y="1537898"/>
            <a:ext cx="158400" cy="158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92EB23D-6ADA-4F99-BA30-BEF391AD04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181" y="137637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8B63BB7-FF66-416F-9CF9-937DBFE9377E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62181" y="1218154"/>
            <a:ext cx="158216" cy="15821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C8A7ACF-5E56-4A66-8FF0-C33A39DF5F80}"/>
              </a:ext>
            </a:extLst>
          </p:cNvPr>
          <p:cNvSpPr txBox="1"/>
          <p:nvPr/>
        </p:nvSpPr>
        <p:spPr>
          <a:xfrm>
            <a:off x="6147839" y="2897842"/>
            <a:ext cx="5552896" cy="210826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гуманитарно-технологический университет»</a:t>
            </a:r>
            <a:r>
              <a:rPr lang="ru-RU" sz="1400" b="1" dirty="0">
                <a:solidFill>
                  <a:srgbClr val="843C0C"/>
                </a:solidFill>
              </a:rPr>
              <a:t>   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40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142611, Московская область, г. Орехово-Зуево, ул. Зелёная, д. 22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https://www.ggtu.ru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u="sng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https://vk.com/ggtu_official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(496) 425-78-75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mo_ggtu@mosreg.ru </a:t>
            </a:r>
            <a:endParaRPr lang="ru-RU" sz="7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52,87</a:t>
            </a:r>
          </a:p>
        </p:txBody>
      </p:sp>
      <p:pic>
        <p:nvPicPr>
          <p:cNvPr id="38" name="Picture 2" descr="C:\Users\1\Downloads\qrcode (2).png">
            <a:extLst>
              <a:ext uri="{FF2B5EF4-FFF2-40B4-BE49-F238E27FC236}">
                <a16:creationId xmlns:a16="http://schemas.microsoft.com/office/drawing/2014/main" id="{3851A1CD-FC0F-4932-9459-1BF1EBF14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838" y="34322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1\Downloads\qrcode (3).png">
            <a:extLst>
              <a:ext uri="{FF2B5EF4-FFF2-40B4-BE49-F238E27FC236}">
                <a16:creationId xmlns:a16="http://schemas.microsoft.com/office/drawing/2014/main" id="{8E55ECC3-D041-4C6C-982D-AAEB8DBC3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0857" y="402871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4594AE6-5C11-4DB5-8C45-1FBF91BA51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695" y="3544048"/>
            <a:ext cx="367200" cy="3672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F174BE8-9CBE-44DF-9E1B-44973B9B4E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044" y="4037190"/>
            <a:ext cx="365743" cy="36574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119B3D4-DD96-48CF-BD20-3423B87BC429}"/>
              </a:ext>
            </a:extLst>
          </p:cNvPr>
          <p:cNvSpPr txBox="1"/>
          <p:nvPr/>
        </p:nvSpPr>
        <p:spPr>
          <a:xfrm>
            <a:off x="3248829" y="5012296"/>
            <a:ext cx="5763127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социально-гуманитарный университет»</a:t>
            </a:r>
            <a:r>
              <a:rPr lang="ru-RU" sz="1400" b="1" dirty="0">
                <a:solidFill>
                  <a:srgbClr val="843C0C"/>
                </a:solidFill>
              </a:rPr>
              <a:t>    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140411, Московская область, г. Коломна, ул. Зеленая, д. 30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u="sng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https://gukolomna.ru/sveden/common/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u="sng" dirty="0">
                <a:solidFill>
                  <a:srgbClr val="843C0C"/>
                </a:solidFill>
              </a:rPr>
              <a:t>https://vk.ru/gukolomna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(496) 615-13-30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u="sng" dirty="0">
                <a:solidFill>
                  <a:srgbClr val="843C0C"/>
                </a:solidFill>
              </a:rPr>
              <a:t>mo_gsgu@mosreg.ru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</a:t>
            </a:r>
            <a:r>
              <a:rPr lang="ru-RU" sz="1100" dirty="0">
                <a:solidFill>
                  <a:srgbClr val="843C0C"/>
                </a:solidFill>
              </a:rPr>
              <a:t>88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79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 80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B548A31-9D4C-4CBB-858E-05B1CD8B5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30" y="5534215"/>
            <a:ext cx="367200" cy="367200"/>
          </a:xfrm>
          <a:prstGeom prst="rect">
            <a:avLst/>
          </a:prstGeom>
        </p:spPr>
      </p:pic>
      <p:pic>
        <p:nvPicPr>
          <p:cNvPr id="44" name="Picture 4" descr="C:\Users\1\Downloads\qrcode (4).png">
            <a:extLst>
              <a:ext uri="{FF2B5EF4-FFF2-40B4-BE49-F238E27FC236}">
                <a16:creationId xmlns:a16="http://schemas.microsoft.com/office/drawing/2014/main" id="{8785A256-D059-4A7A-94AC-340055947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317" y="54226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268EEA4-506A-45B8-B9B7-0AAA0B3D6C9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08092" y="3424236"/>
            <a:ext cx="158216" cy="15821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F4EB479-E7D3-42F5-96D6-5861131353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74" y="3591409"/>
            <a:ext cx="158400" cy="1584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163684E-A9D4-4F31-B290-DEC84ACC7F5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74" y="376071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A6982A4-D71F-4577-9C7E-8901CD5B0C4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92" y="1663956"/>
            <a:ext cx="216000" cy="216000"/>
          </a:xfrm>
          <a:prstGeom prst="rect">
            <a:avLst/>
          </a:prstGeom>
          <a:noFill/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18CAEF4-832D-4096-AFB5-12EC96DF66A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68" y="1843819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B889766-2467-4594-8BDA-40057B7645F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531" y="5610265"/>
            <a:ext cx="158400" cy="158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CD99EFC-722B-4E40-91A5-8EF54F193D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13" y="5451550"/>
            <a:ext cx="158400" cy="1584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AE3E918-4BA2-48DC-900E-FD3FF8BCA553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301113" y="5293765"/>
            <a:ext cx="158216" cy="158216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BB1DC86-2163-409F-8A6A-122E1B28517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56" name="Рисунок 55" descr="Log1_1_2">
            <a:extLst>
              <a:ext uri="{FF2B5EF4-FFF2-40B4-BE49-F238E27FC236}">
                <a16:creationId xmlns:a16="http://schemas.microsoft.com/office/drawing/2014/main" id="{F7B59D98-EE3F-41DF-8098-123D6F68E8E4}"/>
              </a:ext>
            </a:extLst>
          </p:cNvPr>
          <p:cNvPicPr/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DB4BD507-EDD5-4E76-9B9C-E12344E9BD1C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34708A1A-B181-4DC0-8291-FBAB5AF06CCF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467DA51-2266-4D65-B830-07C69D9D699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74" y="4074718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740495F3-F314-4B73-9E53-BB0D2B80015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274" y="3883864"/>
            <a:ext cx="216000" cy="216000"/>
          </a:xfrm>
          <a:prstGeom prst="rect">
            <a:avLst/>
          </a:prstGeom>
          <a:noFill/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2ABCD6A-7864-41C3-96A4-CDF83C62EAC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3" y="5731554"/>
            <a:ext cx="216000" cy="216000"/>
          </a:xfrm>
          <a:prstGeom prst="rect">
            <a:avLst/>
          </a:prstGeom>
          <a:noFill/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207B093-9EB9-47B8-B15D-805FECFCBF7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501" y="5921942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23F1F0CB-3A04-4E4A-ABC4-2493ABAC16E6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358317" y="6027770"/>
            <a:ext cx="550800" cy="559274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9803EA7-0C65-49CB-96C0-F85D434C48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187" y="6027090"/>
            <a:ext cx="365743" cy="3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8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30F4EC-99C1-4A7E-B008-FB6780835CEB}"/>
              </a:ext>
            </a:extLst>
          </p:cNvPr>
          <p:cNvSpPr txBox="1"/>
          <p:nvPr/>
        </p:nvSpPr>
        <p:spPr>
          <a:xfrm>
            <a:off x="510563" y="930588"/>
            <a:ext cx="5204437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№3»</a:t>
            </a:r>
            <a:r>
              <a:rPr lang="ru-RU" sz="1400" b="1" dirty="0">
                <a:solidFill>
                  <a:srgbClr val="843C0C"/>
                </a:solidFill>
              </a:rPr>
              <a:t>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 : </a:t>
            </a:r>
            <a:r>
              <a:rPr lang="ru-RU" sz="1050" dirty="0">
                <a:solidFill>
                  <a:srgbClr val="843C0C"/>
                </a:solidFill>
              </a:rPr>
              <a:t>141408, Московская область, г.о. Химки, мкр. Планерная, владение 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u="sng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https://basketuor.ru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</a:rPr>
              <a:t>https://vk.ru/public102043446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(495) 793-14-88</a:t>
            </a:r>
            <a:r>
              <a:rPr lang="en-US" sz="1050" dirty="0">
                <a:solidFill>
                  <a:srgbClr val="843C0C"/>
                </a:solidFill>
              </a:rPr>
              <a:t>   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mfks_uor_3@mosreg.ru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77,65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81,33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 81,40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9C61B0-2573-4D9C-A390-348AD977537B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7565" y="1260191"/>
            <a:ext cx="158216" cy="1582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59CF40-5243-441B-BF68-A9102DF64B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65" y="1418499"/>
            <a:ext cx="158400" cy="158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B6BF97-6A15-430C-B489-EEDDA81624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5" y="1576993"/>
            <a:ext cx="158400" cy="158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8BCD82-2EC7-44DF-8C06-CB2D3770CD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47" y="1450855"/>
            <a:ext cx="367200" cy="367200"/>
          </a:xfrm>
          <a:prstGeom prst="rect">
            <a:avLst/>
          </a:prstGeom>
        </p:spPr>
      </p:pic>
      <p:pic>
        <p:nvPicPr>
          <p:cNvPr id="15" name="Picture 4" descr="C:\Users\1\Downloads\qrcode (11).png">
            <a:extLst>
              <a:ext uri="{FF2B5EF4-FFF2-40B4-BE49-F238E27FC236}">
                <a16:creationId xmlns:a16="http://schemas.microsoft.com/office/drawing/2014/main" id="{15EF7F4E-AD4E-4CEA-9D33-70F16BACB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284" y="137131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97B2C16-2207-402D-B379-84A0FE3136F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89" y="1705123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F95799-A279-473B-A433-E5A3EAF6BF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5" y="1890283"/>
            <a:ext cx="158400" cy="158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F77558C-CAAA-497F-B0CB-44C73C00DFF5}"/>
              </a:ext>
            </a:extLst>
          </p:cNvPr>
          <p:cNvSpPr txBox="1"/>
          <p:nvPr/>
        </p:nvSpPr>
        <p:spPr>
          <a:xfrm>
            <a:off x="522595" y="2911993"/>
            <a:ext cx="5215882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№4»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b="0" i="0" dirty="0">
                <a:solidFill>
                  <a:srgbClr val="843C0C"/>
                </a:solidFill>
                <a:effectLst/>
              </a:rPr>
              <a:t>142300, Московская область, г. Чехов, ул. Мира, 9</a:t>
            </a:r>
            <a:br>
              <a:rPr lang="ru-RU" sz="1050" b="0" i="0" dirty="0">
                <a:solidFill>
                  <a:srgbClr val="843C0C"/>
                </a:solidFill>
                <a:effectLst/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https://www.chehuor.ru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https://vk.ru/chehovuor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(496) 726-46-82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mfks_uor_4@mosreg.ru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20,76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22,50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23,14</a:t>
            </a:r>
          </a:p>
          <a:p>
            <a:endParaRPr lang="ru-RU" sz="100" dirty="0">
              <a:solidFill>
                <a:srgbClr val="843C0C"/>
              </a:solidFill>
            </a:endParaRPr>
          </a:p>
          <a:p>
            <a:endParaRPr lang="ru-RU" sz="100" dirty="0">
              <a:solidFill>
                <a:srgbClr val="843C0C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0728427-8596-40D1-BA7C-251C94FCB151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6129" y="3195601"/>
            <a:ext cx="158216" cy="1582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C2A6D36-1CD8-4436-A67F-D4695584F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62" y="3519086"/>
            <a:ext cx="158400" cy="158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1649CD8-CC75-4EDB-949A-46FF362A3C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1" y="3821984"/>
            <a:ext cx="158400" cy="1584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FB3550A-B113-4D6B-8F34-4E260D612D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168" y="3462721"/>
            <a:ext cx="367200" cy="3672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7D5942C-AC8A-48CA-946B-387C71A50B7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625" y="3891613"/>
            <a:ext cx="365743" cy="36574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ED90D5F-13B7-4146-BDD8-4A8A78E34D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17" y="3274709"/>
            <a:ext cx="616904" cy="61690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E72CF58-B788-4028-9289-81CD8067D6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17" y="3936477"/>
            <a:ext cx="613659" cy="61365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2DC8AFF-845F-44A7-B688-F59D0ACBA6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62" y="3360686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558C013-C499-4665-8B53-5ABBD46C74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65" y="3640407"/>
            <a:ext cx="216000" cy="216000"/>
          </a:xfrm>
          <a:prstGeom prst="rect">
            <a:avLst/>
          </a:prstGeom>
          <a:noFill/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915C9D7-56B8-4149-B24B-CE342710E26B}"/>
              </a:ext>
            </a:extLst>
          </p:cNvPr>
          <p:cNvSpPr txBox="1"/>
          <p:nvPr/>
        </p:nvSpPr>
        <p:spPr>
          <a:xfrm>
            <a:off x="6170279" y="941177"/>
            <a:ext cx="5511158" cy="1877437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№5»</a:t>
            </a:r>
            <a:r>
              <a:rPr lang="ru-RU" sz="1400" b="1" dirty="0">
                <a:solidFill>
                  <a:srgbClr val="843C0C"/>
                </a:solidFill>
              </a:rPr>
              <a:t> 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140300, Московская область, г. Егорьевск, ул. Южная, д. 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http://master-saturn.ru/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u="sng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https://vk.com/uor5football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(496) 404-79-14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mfks_uor_5@mosreg.ru</a:t>
            </a:r>
            <a:endParaRPr lang="ru-RU" sz="1050" u="sng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52,45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59,06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13210C5-922B-45F7-915B-8A5D9B278F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399" y="1394122"/>
            <a:ext cx="367200" cy="3672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776CE11-B16F-4656-8EEF-AF434173784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856" y="1952814"/>
            <a:ext cx="365743" cy="365743"/>
          </a:xfrm>
          <a:prstGeom prst="rect">
            <a:avLst/>
          </a:prstGeom>
        </p:spPr>
      </p:pic>
      <p:pic>
        <p:nvPicPr>
          <p:cNvPr id="50" name="Picture 3" descr="C:\Users\1\Downloads\qrcode (10).png">
            <a:extLst>
              <a:ext uri="{FF2B5EF4-FFF2-40B4-BE49-F238E27FC236}">
                <a16:creationId xmlns:a16="http://schemas.microsoft.com/office/drawing/2014/main" id="{50413BEA-1A41-480F-902F-6299876FC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165" y="195281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60117B2F-A166-4C83-B02B-FDB3CDA02B2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657" y="1248390"/>
            <a:ext cx="599817" cy="599817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C656F9C-4829-4801-B044-E0AEFB6FA254}"/>
              </a:ext>
            </a:extLst>
          </p:cNvPr>
          <p:cNvSpPr txBox="1"/>
          <p:nvPr/>
        </p:nvSpPr>
        <p:spPr>
          <a:xfrm>
            <a:off x="6175135" y="2834414"/>
            <a:ext cx="5506302" cy="211596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 г. Бронницы Московской области»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140170, Московская обл., г.о. Бронницы, ул. Красная, д. 5</a:t>
            </a:r>
            <a:r>
              <a:rPr lang="en-US" sz="1050" dirty="0">
                <a:solidFill>
                  <a:srgbClr val="843C0C"/>
                </a:solidFill>
              </a:rPr>
              <a:t>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гуор.рф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https://vk.com/guorbron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466-93-10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</a:t>
            </a:r>
            <a:r>
              <a:rPr lang="ru-RU" sz="1050" dirty="0" err="1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гуор.рф</a:t>
            </a:r>
            <a:r>
              <a:rPr lang="ru-RU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53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51,05		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</a:t>
            </a:r>
            <a:r>
              <a:rPr lang="ru-RU" sz="1200" b="1" dirty="0">
                <a:solidFill>
                  <a:srgbClr val="843C0C"/>
                </a:solidFill>
              </a:rPr>
              <a:t>) – </a:t>
            </a:r>
            <a:r>
              <a:rPr lang="en-US" sz="1100" dirty="0">
                <a:solidFill>
                  <a:srgbClr val="843C0C"/>
                </a:solidFill>
              </a:rPr>
              <a:t>5</a:t>
            </a:r>
            <a:r>
              <a:rPr lang="ru-RU" sz="1100" dirty="0">
                <a:solidFill>
                  <a:srgbClr val="843C0C"/>
                </a:solidFill>
              </a:rPr>
              <a:t>2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15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AEB67243-BCBB-452B-AF70-1CC960223F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28" y="357665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19F23AAF-0CAA-4A11-AF46-45AD8F5F6E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617" y="4102258"/>
            <a:ext cx="365743" cy="365743"/>
          </a:xfrm>
          <a:prstGeom prst="rect">
            <a:avLst/>
          </a:prstGeom>
        </p:spPr>
      </p:pic>
      <p:pic>
        <p:nvPicPr>
          <p:cNvPr id="65" name="Picture 4" descr="C:\Users\Admin\Downloads\QR-Code (32).png">
            <a:extLst>
              <a:ext uri="{FF2B5EF4-FFF2-40B4-BE49-F238E27FC236}">
                <a16:creationId xmlns:a16="http://schemas.microsoft.com/office/drawing/2014/main" id="{C9396F99-9C3D-4D45-B29E-43CC181AE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235" y="341712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5" descr="C:\Users\Admin\Downloads\QR-Code (33).png">
            <a:extLst>
              <a:ext uri="{FF2B5EF4-FFF2-40B4-BE49-F238E27FC236}">
                <a16:creationId xmlns:a16="http://schemas.microsoft.com/office/drawing/2014/main" id="{205F01AC-706A-4CD9-B459-5991D4BDE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1657" y="4043012"/>
            <a:ext cx="575308" cy="57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11000955-4356-4CE9-B1E3-09B9789F79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78" y="3639344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6C0753E6-478B-4F1A-BBD0-F5C1E676938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24562" y="3322217"/>
            <a:ext cx="158216" cy="158216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B3F9CF33-6F76-4A8F-A9E0-D36DBC934E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78" y="3481080"/>
            <a:ext cx="158400" cy="15840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2B2CE467-308A-454F-99A0-784547A88F30}"/>
              </a:ext>
            </a:extLst>
          </p:cNvPr>
          <p:cNvSpPr txBox="1"/>
          <p:nvPr/>
        </p:nvSpPr>
        <p:spPr>
          <a:xfrm>
            <a:off x="1770114" y="4939864"/>
            <a:ext cx="8651772" cy="182357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«Государственное училище (техникум) олимпийского резерва г. Щелково Московской области»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141109,  Московская область г. Щёлково, ул. Молодежная, д 98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https://www.guorschelkovo.ru</a:t>
            </a:r>
            <a:r>
              <a:rPr lang="en-US" sz="1050" dirty="0">
                <a:solidFill>
                  <a:srgbClr val="843C0C"/>
                </a:solidFill>
              </a:rPr>
              <a:t>/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https://vk.com/olymprezerv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 (496) 466-93-10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sport-net@mail.ru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3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</a:t>
            </a:r>
            <a:r>
              <a:rPr lang="ru-RU" sz="1100" dirty="0">
                <a:solidFill>
                  <a:srgbClr val="843C0C"/>
                </a:solidFill>
              </a:rPr>
              <a:t>29,41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26,32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34,48</a:t>
            </a:r>
            <a:endParaRPr lang="ru-RU" sz="800" dirty="0">
              <a:solidFill>
                <a:srgbClr val="843C0C"/>
              </a:solidFill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302AA4E-7FA4-4CC1-A843-EE11CD01CBE2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38149" y="1177812"/>
            <a:ext cx="158216" cy="15821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D8291DB7-DED4-4E55-BBB3-0A4087C357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49" y="1347680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7DB8A1D6-48DB-44C6-8CC1-0FF4F7F2EB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49" y="1501038"/>
            <a:ext cx="158400" cy="158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00D3EC38-AA7D-469F-8410-6E150F9F91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038" y="5383325"/>
            <a:ext cx="367200" cy="3672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3D8AAC0-3CFE-460C-90EE-7F173D186E2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038" y="5951366"/>
            <a:ext cx="365743" cy="365743"/>
          </a:xfrm>
          <a:prstGeom prst="rect">
            <a:avLst/>
          </a:prstGeom>
        </p:spPr>
      </p:pic>
      <p:pic>
        <p:nvPicPr>
          <p:cNvPr id="78" name="Picture 10" descr="C:\Users\Admin\Downloads\QR-Code (44).png">
            <a:extLst>
              <a:ext uri="{FF2B5EF4-FFF2-40B4-BE49-F238E27FC236}">
                <a16:creationId xmlns:a16="http://schemas.microsoft.com/office/drawing/2014/main" id="{5FC1BE9B-BD45-4480-9254-0A6417613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286" y="535429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1" descr="C:\Users\Admin\Downloads\QR-Code (46).png">
            <a:extLst>
              <a:ext uri="{FF2B5EF4-FFF2-40B4-BE49-F238E27FC236}">
                <a16:creationId xmlns:a16="http://schemas.microsoft.com/office/drawing/2014/main" id="{571B6C8C-8C36-4279-9162-3A2BA23CE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553" y="59782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7D015829-09EC-4D95-854B-FC9358D69D9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578" y="3754866"/>
            <a:ext cx="216000" cy="216000"/>
          </a:xfrm>
          <a:prstGeom prst="rect">
            <a:avLst/>
          </a:prstGeom>
          <a:noFill/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87A03E5B-66D3-4EE8-B018-434A214C052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37" y="5866324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CBD59089-B555-416A-B933-C3ECA10BF66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836911" y="5217062"/>
            <a:ext cx="158216" cy="158216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EBDA5FE1-D253-42F5-98D3-EAB7469281D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86" y="3943858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31CBBA8-CC56-47BE-BC8D-D47F13606CA2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60" name="Рисунок 59" descr="Log1_1_2">
            <a:extLst>
              <a:ext uri="{FF2B5EF4-FFF2-40B4-BE49-F238E27FC236}">
                <a16:creationId xmlns:a16="http://schemas.microsoft.com/office/drawing/2014/main" id="{822C75C5-F722-42D1-9299-C9B95C99C677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D8891CF-5138-4FF4-AA16-EC2AB511D93F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A90CEB90-5ECE-4DDB-AB7C-902FD91C948C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1311EC-B9A3-4445-8EFC-4038567E1D3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027284" y="1997378"/>
            <a:ext cx="550800" cy="542326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72BF45DE-4AD8-4409-8833-3F3DA796A84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625" y="1965408"/>
            <a:ext cx="365743" cy="3657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83B487E-0785-4CE5-AB02-FF0D103127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238" y="5380061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1A10B78-3AC7-4EEB-BD3E-D36F1053BB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238" y="5540142"/>
            <a:ext cx="158400" cy="1584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BE57C9F-70E2-4551-A3F0-BB8C86302D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38" y="5652476"/>
            <a:ext cx="216000" cy="216000"/>
          </a:xfrm>
          <a:prstGeom prst="rect">
            <a:avLst/>
          </a:prstGeom>
          <a:noFill/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36F03F9E-6454-4FB7-A734-94A87E156E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86" y="1628860"/>
            <a:ext cx="216000" cy="216000"/>
          </a:xfrm>
          <a:prstGeom prst="rect">
            <a:avLst/>
          </a:prstGeom>
          <a:noFill/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77EFC7D5-F1A9-4CE7-BDB7-78D3BADCAD9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78" y="1830900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16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A095C38-7941-4B24-8A41-4F9C5334E26A}"/>
              </a:ext>
            </a:extLst>
          </p:cNvPr>
          <p:cNvSpPr txBox="1"/>
          <p:nvPr/>
        </p:nvSpPr>
        <p:spPr>
          <a:xfrm>
            <a:off x="488372" y="953698"/>
            <a:ext cx="5243801" cy="207133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имени А.Н. Скрябина»</a:t>
            </a:r>
            <a:r>
              <a:rPr lang="ru-RU" sz="1400" b="1" dirty="0">
                <a:solidFill>
                  <a:srgbClr val="843C0C"/>
                </a:solidFill>
              </a:rPr>
              <a:t>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144000, Московская область, г. Электросталь,   ул. Октябрьская, д.23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http://scryabin-college.ru/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https://vk.com/college_skryabina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575 90-92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mk_skryabincol@mosreg.ru 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3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58,24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59,87	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60,92</a:t>
            </a:r>
            <a:endParaRPr lang="ru-RU" sz="3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F045EA-D479-4703-9F0B-941638677DC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8801" y="1424139"/>
            <a:ext cx="158216" cy="1582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70C701-A48F-4145-96E0-DB19D2EA80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7" y="1740257"/>
            <a:ext cx="158400" cy="158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E539F8-02C2-4175-A77D-AF79962A56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60" y="2070228"/>
            <a:ext cx="158400" cy="158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906010-BFC5-4872-93AE-0052A8F03F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121" y="1597498"/>
            <a:ext cx="367200" cy="367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976F04-7946-4AEE-9E97-9930634D8F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657" y="2107481"/>
            <a:ext cx="365743" cy="365743"/>
          </a:xfrm>
          <a:prstGeom prst="rect">
            <a:avLst/>
          </a:prstGeom>
        </p:spPr>
      </p:pic>
      <p:pic>
        <p:nvPicPr>
          <p:cNvPr id="12" name="Picture 6" descr="C:\Users\Admin\Downloads\QR-Code (24).png">
            <a:extLst>
              <a:ext uri="{FF2B5EF4-FFF2-40B4-BE49-F238E27FC236}">
                <a16:creationId xmlns:a16="http://schemas.microsoft.com/office/drawing/2014/main" id="{9BB36D24-3A10-4A3B-8538-29620EB7B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58" y="148963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Users\Admin\Downloads\QR-Code (25).png">
            <a:extLst>
              <a:ext uri="{FF2B5EF4-FFF2-40B4-BE49-F238E27FC236}">
                <a16:creationId xmlns:a16="http://schemas.microsoft.com/office/drawing/2014/main" id="{664F5268-0297-443C-8EAD-0A878BDEA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58" y="215154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A573120-F91A-427B-852F-74A1080789F4}"/>
              </a:ext>
            </a:extLst>
          </p:cNvPr>
          <p:cNvSpPr txBox="1"/>
          <p:nvPr/>
        </p:nvSpPr>
        <p:spPr>
          <a:xfrm>
            <a:off x="6090843" y="957786"/>
            <a:ext cx="5592395" cy="203902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ГАПОУ МО «Московский областной музыкальный колледж им.  С.С. Прокофьева»</a:t>
            </a:r>
            <a:endParaRPr lang="ru-RU" sz="1400" b="1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cs typeface="Times New Roman" panose="02020603050405020304" pitchFamily="18" charset="0"/>
              </a:rPr>
              <a:t> 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cs typeface="Times New Roman" panose="02020603050405020304" pitchFamily="18" charset="0"/>
              </a:rPr>
              <a:t>: 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141207, Московская область, г. Пушкино, ул. Писаревская, д. 12</a:t>
            </a:r>
          </a:p>
          <a:p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https://www.prokofievcollege.ru</a:t>
            </a:r>
            <a:endParaRPr lang="ru-RU" sz="1050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    </a:t>
            </a:r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: 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https://vk.com/prokofievcollege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 </a:t>
            </a:r>
            <a:endParaRPr lang="ru-RU" sz="1050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   </a:t>
            </a:r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:</a:t>
            </a:r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+7 (495) 993- 41 -60</a:t>
            </a:r>
          </a:p>
          <a:p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   </a:t>
            </a:r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:</a:t>
            </a:r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mk_prokofievcollege@mosreg.ru   </a:t>
            </a:r>
            <a:endParaRPr lang="ru-RU" sz="1050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anose="02020603050405020304" pitchFamily="18" charset="0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  <a:cs typeface="Times New Roman" panose="02020603050405020304" pitchFamily="18" charset="0"/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  <a:cs typeface="Times New Roman" panose="02020603050405020304" pitchFamily="18" charset="0"/>
              </a:rPr>
              <a:t>– 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  <a:cs typeface="Times New Roman" panose="02020603050405020304" pitchFamily="18" charset="0"/>
              </a:rPr>
              <a:t>По слуху </a:t>
            </a:r>
            <a:r>
              <a:rPr lang="ru-RU" sz="1100" dirty="0">
                <a:solidFill>
                  <a:srgbClr val="843C0C"/>
                </a:solidFill>
                <a:cs typeface="Times New Roman" panose="02020603050405020304" pitchFamily="18" charset="0"/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  <a:cs typeface="Times New Roman" panose="02020603050405020304" pitchFamily="18" charset="0"/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  <a:cs typeface="Times New Roman" panose="02020603050405020304" pitchFamily="18" charset="0"/>
              </a:rPr>
              <a:t>– 83,72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B93867-CF10-4C99-B025-79AB5B7EE8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760" y="2095113"/>
            <a:ext cx="382200" cy="40898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F03BD25-DC7D-4AFA-A265-1F79630256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760" y="1622231"/>
            <a:ext cx="343151" cy="367200"/>
          </a:xfrm>
          <a:prstGeom prst="rect">
            <a:avLst/>
          </a:prstGeom>
        </p:spPr>
      </p:pic>
      <p:pic>
        <p:nvPicPr>
          <p:cNvPr id="17" name="Picture 6" descr="C:\Users\Admin\Downloads\QR-Code (34).png">
            <a:extLst>
              <a:ext uri="{FF2B5EF4-FFF2-40B4-BE49-F238E27FC236}">
                <a16:creationId xmlns:a16="http://schemas.microsoft.com/office/drawing/2014/main" id="{6F5DF87B-FA4E-4692-972E-7D1861B58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123" y="1486734"/>
            <a:ext cx="51472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ownloads\QR-Code (35).png">
            <a:extLst>
              <a:ext uri="{FF2B5EF4-FFF2-40B4-BE49-F238E27FC236}">
                <a16:creationId xmlns:a16="http://schemas.microsoft.com/office/drawing/2014/main" id="{CB8AF99C-D36F-4AA2-A9C2-A305A37FA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397" y="2127221"/>
            <a:ext cx="51472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FD1E46C-A306-429B-AD1B-282C621863C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92378" y="1436640"/>
            <a:ext cx="147854" cy="15821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446DAAC-DFAE-4D4B-97A5-5FC8522B2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378" y="1603165"/>
            <a:ext cx="148026" cy="158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BDF876D-AF09-4621-84CB-8F449DDE99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92" y="1757069"/>
            <a:ext cx="148026" cy="1584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669E3FA-E2C7-4C86-8458-8D786E1C7B7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54" y="1581230"/>
            <a:ext cx="148026" cy="158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651C22F-7D7C-49B7-A76E-A9D2891B44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18" y="2076681"/>
            <a:ext cx="158400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887EAEB-DBF2-4F78-99F0-660107119BE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7" y="1869625"/>
            <a:ext cx="216000" cy="216000"/>
          </a:xfrm>
          <a:prstGeom prst="rect">
            <a:avLst/>
          </a:prstGeom>
          <a:noFill/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7F91ABC-4EB4-414E-87B4-4CFA9CB3CEF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276" y="1884279"/>
            <a:ext cx="216000" cy="216000"/>
          </a:xfrm>
          <a:prstGeom prst="rect">
            <a:avLst/>
          </a:prstGeom>
          <a:noFill/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7DD863B-7309-442A-931A-93F77187634E}"/>
              </a:ext>
            </a:extLst>
          </p:cNvPr>
          <p:cNvSpPr txBox="1"/>
          <p:nvPr/>
        </p:nvSpPr>
        <p:spPr>
          <a:xfrm>
            <a:off x="488371" y="3083122"/>
            <a:ext cx="5243801" cy="18620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«1-й Московский областной музыкальный колледж»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140408</a:t>
            </a:r>
            <a:r>
              <a:rPr lang="ru-RU" sz="1050" b="1" dirty="0">
                <a:solidFill>
                  <a:srgbClr val="843C0C"/>
                </a:solidFill>
              </a:rPr>
              <a:t>,</a:t>
            </a:r>
            <a:r>
              <a:rPr lang="ru-RU" sz="1050" dirty="0">
                <a:solidFill>
                  <a:srgbClr val="843C0C"/>
                </a:solidFill>
              </a:rPr>
              <a:t> Московская обл., г. Коломна, 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ул. Малышева, д.24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http://1momk.ru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https://vk.com/club131947947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613-23-48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mk_1momk@mosreg.ru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92,00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90,70</a:t>
            </a:r>
          </a:p>
        </p:txBody>
      </p:sp>
      <p:pic>
        <p:nvPicPr>
          <p:cNvPr id="35" name="Picture 8" descr="C:\Users\Admin\Downloads\QR-Code (26).png">
            <a:extLst>
              <a:ext uri="{FF2B5EF4-FFF2-40B4-BE49-F238E27FC236}">
                <a16:creationId xmlns:a16="http://schemas.microsoft.com/office/drawing/2014/main" id="{4A386019-9DFC-4126-9007-0922037C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523" y="345850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9" descr="C:\Users\Admin\Downloads\QR-Code (27).png">
            <a:extLst>
              <a:ext uri="{FF2B5EF4-FFF2-40B4-BE49-F238E27FC236}">
                <a16:creationId xmlns:a16="http://schemas.microsoft.com/office/drawing/2014/main" id="{2829592C-6470-4B7B-8CEB-09B31338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990" y="40614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42B61D9-A1DB-4F38-81D8-5A9866FE7C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583" y="356012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2AC29C2-1580-48AF-B570-0E3C709F86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360" y="4021636"/>
            <a:ext cx="365743" cy="36574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F59B678-0E22-49B0-8E55-E1BA2D6648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7" y="3684026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9E2E203-85B0-40BF-B7EE-AE725E6CB7C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2" y="3805636"/>
            <a:ext cx="216000" cy="216000"/>
          </a:xfrm>
          <a:prstGeom prst="rect">
            <a:avLst/>
          </a:prstGeom>
          <a:noFill/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A2FEED1-CF12-40B2-9987-A2B10CB05E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2" y="399177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EBC7B014-130D-4701-9138-85DFDADE414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0009" y="3353635"/>
            <a:ext cx="158216" cy="15821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595692B-D200-42F1-9AA2-0EB19EB8F15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7" y="3523728"/>
            <a:ext cx="148026" cy="158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252856A-8C98-40CE-B443-308BED6EE7F8}"/>
              </a:ext>
            </a:extLst>
          </p:cNvPr>
          <p:cNvSpPr txBox="1"/>
          <p:nvPr/>
        </p:nvSpPr>
        <p:spPr>
          <a:xfrm>
            <a:off x="6081705" y="3060039"/>
            <a:ext cx="5592390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Губернский колледж искусств»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141406, Московская область , г.о. Химки ул. Библиотечная,д.10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http://moki.ru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https://vk.ru/id712018902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(495) 570-22-44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mk_director_moki@mosreg.ru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69,33		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69,77</a:t>
            </a:r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48128FF-0440-4EEA-87D3-DE0FCA230B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127" y="3545540"/>
            <a:ext cx="396951" cy="3672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7A2003B-7986-444A-819F-47E3B911A9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922" y="4070971"/>
            <a:ext cx="395376" cy="3657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0185467-E9EE-4254-8F52-7164AE2BD7A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055" y="3304922"/>
            <a:ext cx="612863" cy="56693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ACA74D85-442A-4C11-AA24-A3C34A013A7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055" y="4013252"/>
            <a:ext cx="612862" cy="56692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D5B35113-7C9B-475D-8568-A7C0DB9F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2023" y="3333199"/>
            <a:ext cx="158216" cy="158216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940183AA-D8ED-4CA3-9AF9-88BE3A11542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63" name="Рисунок 62" descr="Log1_1_2">
            <a:extLst>
              <a:ext uri="{FF2B5EF4-FFF2-40B4-BE49-F238E27FC236}">
                <a16:creationId xmlns:a16="http://schemas.microsoft.com/office/drawing/2014/main" id="{69E09F7F-29E5-4E2F-AB5A-419CC8B88A58}"/>
              </a:ext>
            </a:extLst>
          </p:cNvPr>
          <p:cNvPicPr/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73F63C54-3537-48EF-9A3D-6E32EBD59B3A}"/>
              </a:ext>
            </a:extLst>
          </p:cNvPr>
          <p:cNvPicPr/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0D6E94C0-91E3-4769-BF22-0A307ADB45AD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BA79A4E-C22C-4C09-BEEC-84C17E1166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910" y="3972371"/>
            <a:ext cx="171234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D667C41-A856-4741-9344-AA3D4E2B04B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953" y="3784816"/>
            <a:ext cx="2335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B1CABEA-18FA-421D-98EC-F47E0B068C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58" y="3655439"/>
            <a:ext cx="171234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58D1CFC9-3141-489F-A688-29764DB3C18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931" y="3501100"/>
            <a:ext cx="158400" cy="15840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0593C402-685A-47BC-987C-78F3A6AE5357}"/>
              </a:ext>
            </a:extLst>
          </p:cNvPr>
          <p:cNvSpPr txBox="1"/>
          <p:nvPr/>
        </p:nvSpPr>
        <p:spPr>
          <a:xfrm>
            <a:off x="2549685" y="5016460"/>
            <a:ext cx="7064039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НОУ «Классический колледж художественно-эстетического образования и дизайна»</a:t>
            </a: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142611, Московская обл., г. Орехово-Зуево, ул. Пролетарская, д. 5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http://designcollege.narod.ru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https://vk.ru/club4261199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424-69-31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designcollege@yandex.ru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  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–76,47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81,61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A9B3887F-09CC-41FF-B2BB-4A2D2BD796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092" y="5572456"/>
            <a:ext cx="367200" cy="367200"/>
          </a:xfrm>
          <a:prstGeom prst="rect">
            <a:avLst/>
          </a:prstGeom>
        </p:spPr>
      </p:pic>
      <p:pic>
        <p:nvPicPr>
          <p:cNvPr id="70" name="Picture 6" descr="C:\Users\Admin\Downloads\QR-Code (4).png">
            <a:extLst>
              <a:ext uri="{FF2B5EF4-FFF2-40B4-BE49-F238E27FC236}">
                <a16:creationId xmlns:a16="http://schemas.microsoft.com/office/drawing/2014/main" id="{507B2372-94FD-421C-9F68-6D9141F18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900" y="5451050"/>
            <a:ext cx="597848" cy="59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7CBB0D93-A601-4F26-A0B3-D9E1165E5F4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328" y="5464187"/>
            <a:ext cx="158400" cy="1584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02DF427A-4BB6-46B8-B6C0-1526F71187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328" y="5638883"/>
            <a:ext cx="158400" cy="1584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E17DADB7-2287-48A3-A38C-905EE219AC5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94265" y="5297823"/>
            <a:ext cx="158216" cy="15821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BEE8A00E-230A-415C-814C-2EDE43C553E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778" y="5760573"/>
            <a:ext cx="233500" cy="216000"/>
          </a:xfrm>
          <a:prstGeom prst="rect">
            <a:avLst/>
          </a:prstGeom>
          <a:noFill/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DAC12E2-09C5-4C24-B426-AF855954A8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94" y="5947773"/>
            <a:ext cx="171234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5370FE15-FEA2-4AA6-8EFE-DC672D305FF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256" y="61306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E517DFC-2CE9-4159-8B56-EDEF7933D447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855065" y="6120188"/>
            <a:ext cx="597848" cy="59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7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A5FE818-129A-4DFF-B538-73E9C9CA3862}"/>
              </a:ext>
            </a:extLst>
          </p:cNvPr>
          <p:cNvSpPr txBox="1"/>
          <p:nvPr/>
        </p:nvSpPr>
        <p:spPr>
          <a:xfrm>
            <a:off x="480330" y="940830"/>
            <a:ext cx="5246703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 «Техникум экономики и права Московского регионального союза потребительской кооперации»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140009 Московская область, г.,  Люберцы, Комсомольский проспект, д.6.</a:t>
            </a:r>
            <a:r>
              <a:rPr lang="ru-RU" sz="1050" b="1" dirty="0">
                <a:solidFill>
                  <a:srgbClr val="843C0C"/>
                </a:solidFill>
              </a:rPr>
              <a:t>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https://tep-mspk.ru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 : </a:t>
            </a:r>
            <a:r>
              <a:rPr lang="en-US" sz="1050" b="1" u="sng" dirty="0">
                <a:solidFill>
                  <a:srgbClr val="843C0C"/>
                </a:solidFill>
              </a:rPr>
              <a:t>https://vk.ru/pochy_teip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(495) 559-93-50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tep-mspk@yandex.ru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57,06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54,67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62,79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FAD0E6-C63C-4F62-8326-3C994F98E55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5386" y="1436878"/>
            <a:ext cx="158216" cy="1582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CD4DCE-9D4F-4222-95F9-623E162A5F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4" y="1604096"/>
            <a:ext cx="158400" cy="158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0280DC-16E8-448E-8945-EFE5EE901D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4" y="1760758"/>
            <a:ext cx="158400" cy="1584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06DCB6-4039-4070-B581-703D37AA8D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18" y="1783950"/>
            <a:ext cx="367200" cy="367200"/>
          </a:xfrm>
          <a:prstGeom prst="rect">
            <a:avLst/>
          </a:prstGeom>
        </p:spPr>
      </p:pic>
      <p:pic>
        <p:nvPicPr>
          <p:cNvPr id="13" name="Picture 10" descr="C:\Users\Admin\Downloads\QR-Code (18).png">
            <a:extLst>
              <a:ext uri="{FF2B5EF4-FFF2-40B4-BE49-F238E27FC236}">
                <a16:creationId xmlns:a16="http://schemas.microsoft.com/office/drawing/2014/main" id="{376F0969-7AEB-4857-A11E-619A5DEE3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793" y="16043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2DE8CE-499B-4E08-BA0E-B8628C89C8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1" y="206409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78F1B52-60F1-471E-B663-6EDE225501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63" y="1883192"/>
            <a:ext cx="216000" cy="216000"/>
          </a:xfrm>
          <a:prstGeom prst="rect">
            <a:avLst/>
          </a:prstGeom>
          <a:noFill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890DBC-BDFF-4A35-8FBC-9221DA9A07B1}"/>
              </a:ext>
            </a:extLst>
          </p:cNvPr>
          <p:cNvSpPr txBox="1"/>
          <p:nvPr/>
        </p:nvSpPr>
        <p:spPr>
          <a:xfrm>
            <a:off x="469129" y="3079628"/>
            <a:ext cx="525868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ПОУ «Красногорский экономико-правовой техникум»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: </a:t>
            </a:r>
            <a:r>
              <a:rPr lang="ru-RU" sz="1050" dirty="0">
                <a:solidFill>
                  <a:srgbClr val="843C0C"/>
                </a:solidFill>
              </a:rPr>
              <a:t>143400, Московская область, г. Красногорск, ул. Почтовая, д.3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http://pravo-econom.ru/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https://vk.com/public130174708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+7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(495) 781-93-08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krept@mail.ru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77,91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C70AD60-181F-4B55-990E-A5E2DC1E10E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6281" y="3382378"/>
            <a:ext cx="167817" cy="15821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FA0D4FF-56A2-43E7-BDF0-55D73CBB5A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92" y="3540916"/>
            <a:ext cx="168012" cy="158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CCC393B-E9FB-4272-9B80-2E104340AB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8" y="3808478"/>
            <a:ext cx="229107" cy="216000"/>
          </a:xfrm>
          <a:prstGeom prst="rect">
            <a:avLst/>
          </a:prstGeom>
          <a:noFill/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DC9D27D-66C5-4EE0-A97C-11E7523DB2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22" y="3628167"/>
            <a:ext cx="386161" cy="36406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A66E9EB-28DA-40EA-BE3F-4659C7D7751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24" y="4225676"/>
            <a:ext cx="387937" cy="365743"/>
          </a:xfrm>
          <a:prstGeom prst="rect">
            <a:avLst/>
          </a:prstGeom>
        </p:spPr>
      </p:pic>
      <p:pic>
        <p:nvPicPr>
          <p:cNvPr id="26" name="Picture 3" descr="C:\Users\Admin\Downloads\QR-Code (11).png">
            <a:extLst>
              <a:ext uri="{FF2B5EF4-FFF2-40B4-BE49-F238E27FC236}">
                <a16:creationId xmlns:a16="http://schemas.microsoft.com/office/drawing/2014/main" id="{27943555-5877-473B-8514-84BDCBC6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075" y="4232100"/>
            <a:ext cx="584224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46B5574-0AAC-4689-B213-2E7164AE4A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95" y="3686717"/>
            <a:ext cx="158400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55242B9-8470-442E-917A-072716C81C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" y="3994585"/>
            <a:ext cx="158400" cy="158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4473E24-CBB1-4689-A386-003CF6652B26}"/>
              </a:ext>
            </a:extLst>
          </p:cNvPr>
          <p:cNvSpPr txBox="1"/>
          <p:nvPr/>
        </p:nvSpPr>
        <p:spPr>
          <a:xfrm>
            <a:off x="6179663" y="3059713"/>
            <a:ext cx="5497219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«Бизнес-академия экономики и сервиса»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143604, Московская область, г. Волоколамск, ул. Заводская, д. 23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http://www.baesk.ru</a:t>
            </a:r>
            <a:r>
              <a:rPr lang="ru-RU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https://vk.com/club52166664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362-41-48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bizacademy@mail.ru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47,13</a:t>
            </a:r>
          </a:p>
          <a:p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E0EDDF9-5258-4610-AAB9-CB2C118ED09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71665" y="3324057"/>
            <a:ext cx="158216" cy="1582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2F7D7FD-F5B6-420E-BD71-004113750E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65" y="348126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1ECAC72-76B0-463B-85B0-FA67406838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773" y="3633344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91F07D7-8A7B-4090-9DF3-5F4290606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516" y="3549278"/>
            <a:ext cx="367200" cy="3672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D1EA843-D59A-4C0C-ADD2-2C8CFBD62E1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578" y="4024478"/>
            <a:ext cx="365743" cy="365743"/>
          </a:xfrm>
          <a:prstGeom prst="rect">
            <a:avLst/>
          </a:prstGeom>
        </p:spPr>
      </p:pic>
      <p:pic>
        <p:nvPicPr>
          <p:cNvPr id="35" name="Picture 2" descr="C:\Users\Admin\Downloads\QR-Code (36).png">
            <a:extLst>
              <a:ext uri="{FF2B5EF4-FFF2-40B4-BE49-F238E27FC236}">
                <a16:creationId xmlns:a16="http://schemas.microsoft.com/office/drawing/2014/main" id="{B6B0894B-BBFD-463F-B380-CCC61F98F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077" y="340115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\Downloads\QR-Code (37).png">
            <a:extLst>
              <a:ext uri="{FF2B5EF4-FFF2-40B4-BE49-F238E27FC236}">
                <a16:creationId xmlns:a16="http://schemas.microsoft.com/office/drawing/2014/main" id="{46D44A00-C0EB-45ED-8F67-40A5AF926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077" y="404061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9528C48-7686-4328-A702-1EBE30A59DB0}"/>
              </a:ext>
            </a:extLst>
          </p:cNvPr>
          <p:cNvSpPr txBox="1"/>
          <p:nvPr/>
        </p:nvSpPr>
        <p:spPr>
          <a:xfrm>
            <a:off x="6156010" y="916142"/>
            <a:ext cx="5453616" cy="206210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«Колледж инновационных технологий, бизнеса и права «ЛИДЕР»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141102, Московская область, г. Щёлково, Первомайская улица, д. 31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https://vk.com/lidercollege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 : </a:t>
            </a:r>
            <a:r>
              <a:rPr lang="en-US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http://lidercollege.ru/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567-09-18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lidershc@mail.ru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74,42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2DD7C75-FCCA-4EA1-A71D-AD7F89612A3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31006" y="1416209"/>
            <a:ext cx="158400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A83D6FE-C7D0-4930-8BBE-8B0A69CB2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06" y="1569234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3A3CAC2-073D-482C-A9C5-B9F1CC138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06" y="1732138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7D73A10-6193-49E6-936A-BB4714DAF2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973" y="1523338"/>
            <a:ext cx="365743" cy="3672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272B568-5022-4A7E-A675-CFF2BE3AD83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578" y="2011297"/>
            <a:ext cx="365742" cy="36574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F3A1DA8-94D9-4440-AFC0-DD9E40B8026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772" y="1356095"/>
            <a:ext cx="550798" cy="5862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B5A8160-1E12-4182-9B20-63BA1B00E8C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619" y="1994665"/>
            <a:ext cx="550800" cy="58621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7614072-D653-42DF-AA2A-201FE7216A1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4" y="1869009"/>
            <a:ext cx="229107" cy="216000"/>
          </a:xfrm>
          <a:prstGeom prst="rect">
            <a:avLst/>
          </a:prstGeom>
          <a:noFill/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C3F11A54-F268-454E-98D8-C6D31B632C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961" y="3757825"/>
            <a:ext cx="229107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C50CC87-A7BD-45B2-832F-98A2EF4EBF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601" y="2059666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024D22F-D8DB-412B-86A6-D9208F8E22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07" y="3946191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C634A29E-A75F-4852-90D5-ABCD6765324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154146" y="3481268"/>
            <a:ext cx="572887" cy="599328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E11EC51-9C86-421C-829E-76FCCE380A5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54" name="Рисунок 53" descr="Log1_1_2">
            <a:extLst>
              <a:ext uri="{FF2B5EF4-FFF2-40B4-BE49-F238E27FC236}">
                <a16:creationId xmlns:a16="http://schemas.microsoft.com/office/drawing/2014/main" id="{DB7D799C-FC4C-414C-BE4B-2FBDEE843630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87D3F212-8353-48A4-B5FD-DD7F07E6F3B8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1B412C77-02BC-4B56-880C-9826BE1E4B52}"/>
              </a:ext>
            </a:extLst>
          </p:cNvPr>
          <p:cNvSpPr txBox="1"/>
          <p:nvPr/>
        </p:nvSpPr>
        <p:spPr>
          <a:xfrm>
            <a:off x="2292599" y="398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1C5C63F-7A97-4E98-8A0D-C6408D0D5976}"/>
              </a:ext>
            </a:extLst>
          </p:cNvPr>
          <p:cNvSpPr txBox="1"/>
          <p:nvPr/>
        </p:nvSpPr>
        <p:spPr>
          <a:xfrm>
            <a:off x="2526632" y="4992674"/>
            <a:ext cx="7158789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финансово —  юридический институт» (МФЮИ)</a:t>
            </a:r>
            <a:r>
              <a:rPr lang="en-US" sz="1400" dirty="0">
                <a:solidFill>
                  <a:srgbClr val="843C0C"/>
                </a:solidFill>
              </a:rPr>
              <a:t>  </a:t>
            </a:r>
            <a:endParaRPr lang="ru-RU" sz="1400" dirty="0">
              <a:solidFill>
                <a:srgbClr val="843C0C"/>
              </a:solidFill>
            </a:endParaRPr>
          </a:p>
          <a:p>
            <a:r>
              <a:rPr lang="ru-RU" sz="1000" dirty="0">
                <a:solidFill>
                  <a:srgbClr val="843C0C"/>
                </a:solidFill>
              </a:rPr>
              <a:t>  </a:t>
            </a:r>
            <a:r>
              <a:rPr lang="en-US" sz="100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142803, Московская область, г.о. Ступино, г. Ступино, ул. Калинина, д.42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https://www.mfui.ru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</a:rPr>
              <a:t>https://vk.ru/mfua_stupino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(968) 818-96-63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info@mfui.ru </a:t>
            </a:r>
            <a:r>
              <a:rPr lang="ru-RU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- </a:t>
            </a:r>
            <a:r>
              <a:rPr lang="ru-RU" sz="1100" dirty="0">
                <a:solidFill>
                  <a:srgbClr val="843C0C"/>
                </a:solidFill>
              </a:rPr>
              <a:t>55,76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50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 55,17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4A8FC30-5D8C-47A1-894A-A63949E0B57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20477" y="5248635"/>
            <a:ext cx="158216" cy="158216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B852661-2D46-4DB3-9B94-45E9A2EF8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93" y="5401732"/>
            <a:ext cx="158400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25618C93-68B2-4203-9F7B-82E4E55662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64" y="5565763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13C06264-A2D7-41C7-A88C-57D18344F3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58" y="5544956"/>
            <a:ext cx="367200" cy="367200"/>
          </a:xfrm>
          <a:prstGeom prst="rect">
            <a:avLst/>
          </a:prstGeom>
        </p:spPr>
      </p:pic>
      <p:pic>
        <p:nvPicPr>
          <p:cNvPr id="68" name="Picture 6" descr="C:\Users\Admin\Downloads\QR-Code (34).png">
            <a:extLst>
              <a:ext uri="{FF2B5EF4-FFF2-40B4-BE49-F238E27FC236}">
                <a16:creationId xmlns:a16="http://schemas.microsoft.com/office/drawing/2014/main" id="{3E9BE66D-F061-4AD3-B383-52A562FF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62" y="541957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B2B30B-BBDF-44F2-A45A-202EE7B14381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578648" y="2256671"/>
            <a:ext cx="390178" cy="3657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1C5A77-C221-40D6-AEA6-651639E7FFCB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013617" y="2187622"/>
            <a:ext cx="550800" cy="54656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0368186A-95EC-41A0-8C08-2D795F6C1ED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088" y="5694978"/>
            <a:ext cx="229107" cy="216000"/>
          </a:xfrm>
          <a:prstGeom prst="rect">
            <a:avLst/>
          </a:prstGeom>
          <a:noFill/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B512890C-C584-4C14-BE80-CEB67EC377A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575" y="5889990"/>
            <a:ext cx="158400" cy="158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59F067-16F8-4716-8A09-B3728869740C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064662" y="6033596"/>
            <a:ext cx="550800" cy="5508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A900F384-C7D8-4C95-BCA8-F44FBB9AF7E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989" y="6033596"/>
            <a:ext cx="387937" cy="3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57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05CC5E-41D3-427F-A0F1-323ED37468C5}"/>
              </a:ext>
            </a:extLst>
          </p:cNvPr>
          <p:cNvSpPr txBox="1"/>
          <p:nvPr/>
        </p:nvSpPr>
        <p:spPr>
          <a:xfrm>
            <a:off x="3101025" y="4992442"/>
            <a:ext cx="6572364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 «Международный объединенный колледж финансов и управления»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143050, Московская обл., Одинцовский р-н,  г. Голицыно, Петровское шоссе, д. 52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https://mokfu.su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https://vk.com/mokfu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ru-RU" sz="1050" dirty="0">
                <a:solidFill>
                  <a:srgbClr val="843C0C"/>
                </a:solidFill>
              </a:rPr>
              <a:t> +7 (495) 720-01-45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mokfu2015@yandex.ru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83,75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79,68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90,68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F7763-1103-4CF1-88A2-A1FC208A8819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80847" y="5269460"/>
            <a:ext cx="158216" cy="1582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73D2AE-8BE9-4CF1-9E3C-DF2DE3DD3B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63" y="5422069"/>
            <a:ext cx="158400" cy="158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EF9206-618D-4EE8-A1E2-BFAFEECD31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63" y="5584389"/>
            <a:ext cx="158400" cy="158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B69E36-5380-4921-BAC7-123CBFAB39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726" y="5572452"/>
            <a:ext cx="367200" cy="367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03F9A3-783C-488A-95B9-D7E5004259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83" y="6091264"/>
            <a:ext cx="365743" cy="365743"/>
          </a:xfrm>
          <a:prstGeom prst="rect">
            <a:avLst/>
          </a:prstGeom>
        </p:spPr>
      </p:pic>
      <p:pic>
        <p:nvPicPr>
          <p:cNvPr id="12" name="Picture 8" descr="C:\Users\Admin\Downloads\QR-Code (6).png">
            <a:extLst>
              <a:ext uri="{FF2B5EF4-FFF2-40B4-BE49-F238E27FC236}">
                <a16:creationId xmlns:a16="http://schemas.microsoft.com/office/drawing/2014/main" id="{11281F70-375D-4B4D-962C-EA9DB76FD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868" y="544825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Admin\Downloads\QR-Code (7).png">
            <a:extLst>
              <a:ext uri="{FF2B5EF4-FFF2-40B4-BE49-F238E27FC236}">
                <a16:creationId xmlns:a16="http://schemas.microsoft.com/office/drawing/2014/main" id="{26359FFC-3004-4A2A-9CC2-4FDF0CCC4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692" y="61285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606246-3DBF-4A03-B461-65601C839ABC}"/>
              </a:ext>
            </a:extLst>
          </p:cNvPr>
          <p:cNvSpPr txBox="1"/>
          <p:nvPr/>
        </p:nvSpPr>
        <p:spPr>
          <a:xfrm>
            <a:off x="6117701" y="976166"/>
            <a:ext cx="5610335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АНОПОО «Колледж интегрированных технологий»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143002, Московская область, Одинцово, Садовая улица, 3Б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https://kolledzh-odintsovo.ru/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u="sng" dirty="0">
                <a:solidFill>
                  <a:srgbClr val="843C0C"/>
                </a:solidFill>
              </a:rPr>
              <a:t>https://vk.ru/kitodi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(925) 426-32-40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kitcollege@mail.ru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54,12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59,77</a:t>
            </a:r>
          </a:p>
          <a:p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20A0652-61B1-41D3-9512-05F8FF73C1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46" y="1558313"/>
            <a:ext cx="159643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3B09BCB-CEE1-4E7E-A8E5-2D8BF9F08E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561" y="1477691"/>
            <a:ext cx="370081" cy="367200"/>
          </a:xfrm>
          <a:prstGeom prst="rect">
            <a:avLst/>
          </a:prstGeom>
        </p:spPr>
      </p:pic>
      <p:pic>
        <p:nvPicPr>
          <p:cNvPr id="25" name="Picture 7" descr="C:\Users\Admin\Downloads\QR-Code (35).png">
            <a:extLst>
              <a:ext uri="{FF2B5EF4-FFF2-40B4-BE49-F238E27FC236}">
                <a16:creationId xmlns:a16="http://schemas.microsoft.com/office/drawing/2014/main" id="{2626E3EF-60C8-409F-80DD-9A4247C70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192" y="1330472"/>
            <a:ext cx="518455" cy="51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34A9EAD-2393-476B-AE62-C2ED0FC2610B}"/>
              </a:ext>
            </a:extLst>
          </p:cNvPr>
          <p:cNvSpPr txBox="1"/>
          <p:nvPr/>
        </p:nvSpPr>
        <p:spPr>
          <a:xfrm>
            <a:off x="6107079" y="2957608"/>
            <a:ext cx="5634065" cy="204671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колледж информации и технологий»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142103, Московская область,  г. Подольск,  ул. Рощинская, д.22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https://www.anomokit.ru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https://vk.com/anopomokit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 755-59- 41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anomokit@mail.ru 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По зрению </a:t>
            </a:r>
            <a:r>
              <a:rPr lang="ru-RU" sz="1200" dirty="0">
                <a:solidFill>
                  <a:srgbClr val="843C0C"/>
                </a:solidFill>
              </a:rPr>
              <a:t>– 50,59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По слуху – </a:t>
            </a:r>
            <a:r>
              <a:rPr lang="ru-RU" sz="1200" dirty="0">
                <a:solidFill>
                  <a:srgbClr val="843C0C"/>
                </a:solidFill>
              </a:rPr>
              <a:t>56,00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200" dirty="0">
                <a:solidFill>
                  <a:srgbClr val="843C0C"/>
                </a:solidFill>
              </a:rPr>
              <a:t>52,33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FC795A9-428B-478F-A3FE-B399583D23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240" y="3550424"/>
            <a:ext cx="158400" cy="158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783725E-2F47-45E0-8F7E-70B27CFD69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001" y="3468519"/>
            <a:ext cx="367200" cy="3672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B49766D-69A7-47A8-96A2-EE19C312258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691" y="4020762"/>
            <a:ext cx="365743" cy="365743"/>
          </a:xfrm>
          <a:prstGeom prst="rect">
            <a:avLst/>
          </a:prstGeom>
        </p:spPr>
      </p:pic>
      <p:pic>
        <p:nvPicPr>
          <p:cNvPr id="32" name="Picture 4" descr="C:\Users\Admin\Downloads\QR-Code (38).png">
            <a:extLst>
              <a:ext uri="{FF2B5EF4-FFF2-40B4-BE49-F238E27FC236}">
                <a16:creationId xmlns:a16="http://schemas.microsoft.com/office/drawing/2014/main" id="{EB415995-25CC-4CA3-A664-B96FCF8ED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192" y="33338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C:\Users\Admin\Downloads\QR-Code (39).png">
            <a:extLst>
              <a:ext uri="{FF2B5EF4-FFF2-40B4-BE49-F238E27FC236}">
                <a16:creationId xmlns:a16="http://schemas.microsoft.com/office/drawing/2014/main" id="{1660413C-C575-4C10-AE3F-444772433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192" y="405397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7304AA6-20F0-4260-B1C2-01FD3C3C2A86}"/>
              </a:ext>
            </a:extLst>
          </p:cNvPr>
          <p:cNvSpPr txBox="1"/>
          <p:nvPr/>
        </p:nvSpPr>
        <p:spPr>
          <a:xfrm>
            <a:off x="463963" y="2926854"/>
            <a:ext cx="5222228" cy="206210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ФГБПОУ «</a:t>
            </a:r>
            <a:r>
              <a:rPr lang="ru-RU" sz="1400" b="1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Электростальский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медицинский колледж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Федерального </a:t>
            </a:r>
            <a:r>
              <a:rPr lang="ru-RU" sz="1400" b="1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медико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биологического агентства»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144001,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Московская область,  г . Электросталь,  ул. Советская, д. 32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http://el-meduch.ru  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: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https://vk.ru/elmeduh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575-06-64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mk_1momk@mosreg.ru</a:t>
            </a:r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29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61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63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92464A3-7A21-42AE-BAF3-ABF1EFC389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90" y="3653562"/>
            <a:ext cx="367200" cy="3672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B9AEECB-CEA6-4D24-8566-05578B8332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747" y="411450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B46809E-F846-439A-A20A-15EEEC25446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8433" y="3409965"/>
            <a:ext cx="158216" cy="15821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33918E2-5403-4859-8CAC-C023FA808D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17" y="3569452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D7A000E-318B-405D-B5D7-5AB06BE60F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17" y="3734813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B9DDAA0-958D-4C01-BB4C-E3ABE2C7F3D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5976" y="3428767"/>
            <a:ext cx="580096" cy="58009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98B7A8F-C4C6-461C-9C8F-DF9E0522D99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976" y="4114504"/>
            <a:ext cx="580097" cy="580097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F94BE11-23F8-46DC-91DE-14538510136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285" y="5704694"/>
            <a:ext cx="217695" cy="216000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D2712B4F-7826-46E1-ACC7-9946814F6617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63" y="5882599"/>
            <a:ext cx="159643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369EA7D-2834-4974-977C-0E112E8C97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46" y="1396428"/>
            <a:ext cx="158400" cy="1584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EC8213E-D311-49BD-B3B9-771CFEEB9F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240" y="3403560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B7D2656-A368-4177-97D7-74C417C4ED0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65250" y="3252890"/>
            <a:ext cx="158216" cy="15821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A8E7273-F0F9-40C6-8305-F7CD5409323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6546" y="1238639"/>
            <a:ext cx="158216" cy="158216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E7F8280-2D58-40F5-AC14-66445EDDE96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53" name="Рисунок 52" descr="Log1_1_2">
            <a:extLst>
              <a:ext uri="{FF2B5EF4-FFF2-40B4-BE49-F238E27FC236}">
                <a16:creationId xmlns:a16="http://schemas.microsoft.com/office/drawing/2014/main" id="{B2530E73-AC06-4BB4-8EAD-5DE910ECDA0A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3DBCA009-CDC1-4CB9-9F27-57B91DDAA842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B55F13F-2FA1-4DCB-BE6A-8288672F8655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CDD2862-9987-4BAA-B079-3BE271C964A4}"/>
              </a:ext>
            </a:extLst>
          </p:cNvPr>
          <p:cNvSpPr txBox="1"/>
          <p:nvPr/>
        </p:nvSpPr>
        <p:spPr>
          <a:xfrm>
            <a:off x="463963" y="938438"/>
            <a:ext cx="522222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«Московский областной медицинский колледж №1»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129110, г. Москва, ул. Щепкина, 61/2, стр. 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https://mocomk.ru/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https://vk.com/mocomk1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 (495) 631-73-03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mz_momk1_uo@mosreg.ru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88,66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87,81		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89,71</a:t>
            </a:r>
          </a:p>
        </p:txBody>
      </p:sp>
      <p:pic>
        <p:nvPicPr>
          <p:cNvPr id="59" name="Picture 4" descr="C:\Users\Admin\Downloads\QR-Code (22).png">
            <a:extLst>
              <a:ext uri="{FF2B5EF4-FFF2-40B4-BE49-F238E27FC236}">
                <a16:creationId xmlns:a16="http://schemas.microsoft.com/office/drawing/2014/main" id="{84204A36-075A-4E53-B5F8-7DDDD83E4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177" y="1358979"/>
            <a:ext cx="50519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" descr="C:\Users\Admin\Downloads\QR-Code (23).png">
            <a:extLst>
              <a:ext uri="{FF2B5EF4-FFF2-40B4-BE49-F238E27FC236}">
                <a16:creationId xmlns:a16="http://schemas.microsoft.com/office/drawing/2014/main" id="{468C67E8-2B97-4E85-A1C8-88B55B0D5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176" y="1982269"/>
            <a:ext cx="50519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93216B57-FB19-4895-8FB6-6573A03D220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4047" y="1197888"/>
            <a:ext cx="154469" cy="158216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CEBC4FE-901D-4C48-94E0-D15ABC1157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72" y="1360326"/>
            <a:ext cx="14725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84CF6686-16A7-4148-886A-7E0A23DA68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78" y="1525994"/>
            <a:ext cx="136856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611ED1A7-0AD0-4043-8261-CC316B26E1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54" y="149445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45AADDFB-E2F8-45CC-9766-DC3F4F4419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38" y="1955396"/>
            <a:ext cx="365743" cy="3657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7A6E9DA-5339-432C-810C-90EDD9D34C8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33" y="1641206"/>
            <a:ext cx="217695" cy="216000"/>
          </a:xfrm>
          <a:prstGeom prst="rect">
            <a:avLst/>
          </a:prstGeom>
          <a:noFill/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637CEDD-3C05-4922-8936-C2809EA71A2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2" y="1822669"/>
            <a:ext cx="159643" cy="1584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82080C8-C096-428B-9064-DBEB5D159E3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0" y="3865336"/>
            <a:ext cx="217695" cy="216000"/>
          </a:xfrm>
          <a:prstGeom prst="rect">
            <a:avLst/>
          </a:prstGeom>
          <a:noFill/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14B2666-4973-474A-8A0D-E48D5486B6E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7" y="4053971"/>
            <a:ext cx="159643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BA0BC71-2CFC-4678-9591-8064CA1EC25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440" y="3663605"/>
            <a:ext cx="216000" cy="216000"/>
          </a:xfrm>
          <a:prstGeom prst="rect">
            <a:avLst/>
          </a:prstGeom>
          <a:noFill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608D9DE-B38B-427A-AD2F-8664BA1B62BE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17" y="3865336"/>
            <a:ext cx="158400" cy="1584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15E1EA3-DE41-42B9-A575-F3058F3F84C3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240" y="1690304"/>
            <a:ext cx="217695" cy="216000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BCA8FF2-1604-4DB7-ADD3-C5E90FA16DB3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732" y="1883380"/>
            <a:ext cx="159643" cy="158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6D3628-8E7F-4B5D-B1E4-F184AE7BFB5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0972192" y="1923297"/>
            <a:ext cx="518456" cy="5224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1C06B9-C197-45F9-B11A-762B00ADEE7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0424705" y="1962964"/>
            <a:ext cx="365792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7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74C1F7-F9B2-4CB2-A0DA-B66D229B0971}"/>
              </a:ext>
            </a:extLst>
          </p:cNvPr>
          <p:cNvSpPr txBox="1"/>
          <p:nvPr/>
        </p:nvSpPr>
        <p:spPr>
          <a:xfrm>
            <a:off x="488165" y="924922"/>
            <a:ext cx="5226285" cy="18620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СПО «Современный бизнес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</a:t>
            </a:r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142970, Московская область, г. Наро-Фоминск, ул. Ленина, д. 28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https://www.sbk-nf.com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https://vk.com/sbk_nf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343-28-35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sbk.nf@mail.ru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80,23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5CB7D-4ED9-4B65-86CC-745367980C18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616" y="1235033"/>
            <a:ext cx="158216" cy="1582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F87D96-56B4-418A-A62F-F1E8AA8633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8" y="1396524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B925F0-CB4F-4AA6-BD14-AB48D3C9F3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06" y="1549377"/>
            <a:ext cx="158400" cy="158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73A2F-BED3-48A4-945A-077B266560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586" y="1588500"/>
            <a:ext cx="367200" cy="367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025A79-A198-41F7-AE7B-2859A7AE22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133" y="2043974"/>
            <a:ext cx="365743" cy="365743"/>
          </a:xfrm>
          <a:prstGeom prst="rect">
            <a:avLst/>
          </a:prstGeom>
        </p:spPr>
      </p:pic>
      <p:pic>
        <p:nvPicPr>
          <p:cNvPr id="8" name="Picture 7" descr="C:\Users\Admin\Downloads\QR-Code (15).png">
            <a:extLst>
              <a:ext uri="{FF2B5EF4-FFF2-40B4-BE49-F238E27FC236}">
                <a16:creationId xmlns:a16="http://schemas.microsoft.com/office/drawing/2014/main" id="{6E4799EB-5249-4057-85B2-EDE19DBA5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248" y="2025956"/>
            <a:ext cx="599830" cy="5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F4E6CE-D3D9-4564-A94E-9FB0B9E9F4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7" y="1348813"/>
            <a:ext cx="615961" cy="6159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37CA6B-1C3D-4E6D-AA11-557C2CF4112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" y="1855946"/>
            <a:ext cx="158400" cy="158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79B307-6F96-49E9-944A-BEADC0C6088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9" y="1671231"/>
            <a:ext cx="216000" cy="216000"/>
          </a:xfrm>
          <a:prstGeom prst="rect">
            <a:avLst/>
          </a:prstGeom>
          <a:noFill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6B747E7-3B02-4FD8-8D84-534C54E86356}"/>
              </a:ext>
            </a:extLst>
          </p:cNvPr>
          <p:cNvSpPr txBox="1"/>
          <p:nvPr/>
        </p:nvSpPr>
        <p:spPr>
          <a:xfrm>
            <a:off x="6132246" y="947383"/>
            <a:ext cx="5457224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НПОЧУ «Колледж экономики и права»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141100, Московская обл., г. Щелково, ул. Пионерская, д.19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https://newkep.ru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https://vk.com/newkep1993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567-07-61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 err="1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к.е.р</a:t>
            </a:r>
            <a:r>
              <a:rPr lang="ru-RU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82,53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83,72</a:t>
            </a:r>
            <a:endParaRPr lang="ru-RU" sz="1050" dirty="0">
              <a:solidFill>
                <a:srgbClr val="843C0C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9599214-5DFD-40AD-A1C9-782D44C43E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91" y="1535850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6E0C421-6C6E-4B30-A28F-D967E5C503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022" y="2093512"/>
            <a:ext cx="365743" cy="365743"/>
          </a:xfrm>
          <a:prstGeom prst="rect">
            <a:avLst/>
          </a:prstGeom>
        </p:spPr>
      </p:pic>
      <p:pic>
        <p:nvPicPr>
          <p:cNvPr id="29" name="Picture 4" descr="C:\Users\Admin\Downloads\QR-Code (2).png">
            <a:extLst>
              <a:ext uri="{FF2B5EF4-FFF2-40B4-BE49-F238E27FC236}">
                <a16:creationId xmlns:a16="http://schemas.microsoft.com/office/drawing/2014/main" id="{8279210F-F01F-4635-B1AE-7D34AAC70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491" y="143023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C:\Users\Admin\Downloads\QR-Code (3).png">
            <a:extLst>
              <a:ext uri="{FF2B5EF4-FFF2-40B4-BE49-F238E27FC236}">
                <a16:creationId xmlns:a16="http://schemas.microsoft.com/office/drawing/2014/main" id="{DBA527A7-F8B3-44F2-A7D3-2F21001AD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001" y="211615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4F744F0-AA70-4FB8-A87D-E9EFB73C9BBD}"/>
              </a:ext>
            </a:extLst>
          </p:cNvPr>
          <p:cNvSpPr txBox="1"/>
          <p:nvPr/>
        </p:nvSpPr>
        <p:spPr>
          <a:xfrm>
            <a:off x="480248" y="2842138"/>
            <a:ext cx="5234202" cy="20005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  «Международный открытый колледж»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143007, Московская обл., Одинцовский район, г. Одинцово, ул. Молодежная, д. 46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https://college-mok.ru/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https://vk.com/collegemok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(495) 411- 28- 41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college.mok@yandex.ru 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61,18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63,16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65,52</a:t>
            </a:r>
          </a:p>
        </p:txBody>
      </p:sp>
      <p:pic>
        <p:nvPicPr>
          <p:cNvPr id="34" name="Picture 4" descr="C:\Users\Admin\Downloads\QR-Code (31).png">
            <a:extLst>
              <a:ext uri="{FF2B5EF4-FFF2-40B4-BE49-F238E27FC236}">
                <a16:creationId xmlns:a16="http://schemas.microsoft.com/office/drawing/2014/main" id="{A76E9E28-D4E4-4C40-9D2B-46411C79A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078" y="3399276"/>
            <a:ext cx="570485" cy="52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Admin\Downloads\QR-Code (33).png">
            <a:extLst>
              <a:ext uri="{FF2B5EF4-FFF2-40B4-BE49-F238E27FC236}">
                <a16:creationId xmlns:a16="http://schemas.microsoft.com/office/drawing/2014/main" id="{60C75D9B-212B-4548-886D-EAA61ED32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33" y="3994298"/>
            <a:ext cx="570484" cy="52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636E104-1D8E-4DF0-AFCA-5CE477EB8291}"/>
              </a:ext>
            </a:extLst>
          </p:cNvPr>
          <p:cNvSpPr txBox="1"/>
          <p:nvPr/>
        </p:nvSpPr>
        <p:spPr>
          <a:xfrm>
            <a:off x="1218462" y="4862761"/>
            <a:ext cx="9204158" cy="199163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ФГАОУ ВО «Московский государственный институт международных отношений (университет) Министерства иностранных дел Российской Федерации «Одинцовский филиал»</a:t>
            </a:r>
          </a:p>
          <a:p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143007, Московская область, Одинцово, ул. Ново-Спортивная, д.3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https://odin.mgimo.ru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https://vk.ru/odin.mgimo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 (495) 661-71-83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 </a:t>
            </a:r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info@odin.mgimo.ru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%)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– </a:t>
            </a:r>
            <a:r>
              <a:rPr lang="ru-RU" sz="1100" dirty="0">
                <a:solidFill>
                  <a:srgbClr val="843C0C"/>
                </a:solidFill>
              </a:rPr>
              <a:t>61,18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63,16</a:t>
            </a: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56,52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1C05193-ABB9-464B-ABF0-D29CC239EFA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25527" y="5363844"/>
            <a:ext cx="158216" cy="15821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C705EBF-51E9-4460-B7BC-39D1C4EDE3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527" y="5516476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FE02DB2-F8E7-4E9F-AF99-B3C470A2EE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527" y="5668434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CFCC626-D838-49BE-BE9E-3B9460294D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399" y="5595870"/>
            <a:ext cx="367200" cy="367200"/>
          </a:xfrm>
          <a:prstGeom prst="rect">
            <a:avLst/>
          </a:prstGeom>
        </p:spPr>
      </p:pic>
      <p:pic>
        <p:nvPicPr>
          <p:cNvPr id="41" name="Picture 5" descr="C:\Users\1\Downloads\qrcode (12).png">
            <a:extLst>
              <a:ext uri="{FF2B5EF4-FFF2-40B4-BE49-F238E27FC236}">
                <a16:creationId xmlns:a16="http://schemas.microsoft.com/office/drawing/2014/main" id="{AC0B8824-061F-4B1F-8289-9BC1F1854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880" y="5473526"/>
            <a:ext cx="575607" cy="57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FCCFDE5-ED2E-49E7-8DCF-FAF0CA08AD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04" y="6179560"/>
            <a:ext cx="365743" cy="36574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45ACE66E-ED50-4BFD-B4DC-21091D48B4A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76880" y="6170829"/>
            <a:ext cx="575607" cy="57560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94DF095-A0D3-4CA6-9ECA-03A45ACF3944}"/>
              </a:ext>
            </a:extLst>
          </p:cNvPr>
          <p:cNvSpPr txBox="1"/>
          <p:nvPr/>
        </p:nvSpPr>
        <p:spPr>
          <a:xfrm>
            <a:off x="6132246" y="2792274"/>
            <a:ext cx="5469994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Автономная некоммерческая организация профессионального образования «Технико-экономический колледж»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  </a:t>
            </a:r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142116, Московская область, город Подольск, Рабочая ул., д. 13а 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https://tecspo.ru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https://vk.ru/tekspo?ysclid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763-63-63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tec@tecspo.ru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76,00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79,07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1E01192-F146-4C90-B1B1-77A701FC897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16709" y="3277048"/>
            <a:ext cx="158216" cy="15821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186D588-7D63-4DD5-BD5A-3E7806588F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739" y="3437294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CE0800C-EFE1-4ED0-961F-B28B7DEF00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09" y="3583148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E785B27-1777-46E9-8131-03EA5B3AD6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020" y="3602301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9B5F85FE-6DB0-4A80-B6AC-14E076D88BB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835" y="4120719"/>
            <a:ext cx="365743" cy="3657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4E4C117-82B7-44B2-9C5E-E46C2626E07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91661" y="1211170"/>
            <a:ext cx="158216" cy="158216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B9C1498-B78E-49AA-89B5-AC73A8F90F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862" y="1373194"/>
            <a:ext cx="158400" cy="1584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1D0A176-C3F3-477B-BD73-6874530622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65" y="153032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D4EFB9F-10DD-449B-BF4D-980766AF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7464" y="3105119"/>
            <a:ext cx="158216" cy="158216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B550D3D-5253-4E0B-ABE3-2131076E44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02" y="3277048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688F7F31-F06C-494B-BDCC-932965A1EA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3" y="3427366"/>
            <a:ext cx="158400" cy="1584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C501885-2666-4C84-9D18-B7FE838A73C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43" y="5999603"/>
            <a:ext cx="15840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4454A2D-4E48-42E9-B0C6-B940DF44AAF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2" y="3560064"/>
            <a:ext cx="216000" cy="216000"/>
          </a:xfrm>
          <a:prstGeom prst="rect">
            <a:avLst/>
          </a:prstGeom>
          <a:noFill/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FEADBF59-5F9E-4439-9B74-D4D1D47E229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939" y="1844632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17BDDD16-EC94-4C44-869B-07C9A739E97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62" y="1655592"/>
            <a:ext cx="216000" cy="216000"/>
          </a:xfrm>
          <a:prstGeom prst="rect">
            <a:avLst/>
          </a:prstGeom>
          <a:noFill/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804610E-B1E9-4174-A899-1575A0E3D79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913" y="3921654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538A43B-F4B8-43B8-A9C2-4B3C9C3A61F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65" y="3720835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18679D8A-7E76-402A-B59D-874BF57650A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9" y="3752032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F298F73-B34A-48A5-BFA3-EFAD1E20E50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635" y="5791914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C0F7369-6464-485F-8C00-07DA06884AE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771863" y="4085201"/>
            <a:ext cx="556315" cy="54367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3E716F5-A30E-4C94-A76C-396679EF154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771862" y="3443182"/>
            <a:ext cx="507939" cy="511619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368A979-DE21-4490-B99D-30C3DC429CE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71" name="Рисунок 70" descr="Log1_1_2">
            <a:extLst>
              <a:ext uri="{FF2B5EF4-FFF2-40B4-BE49-F238E27FC236}">
                <a16:creationId xmlns:a16="http://schemas.microsoft.com/office/drawing/2014/main" id="{3769934F-A7CB-418F-8A31-BA6A13A1646B}"/>
              </a:ext>
            </a:extLst>
          </p:cNvPr>
          <p:cNvPicPr/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7BCC9858-7B0B-44E8-92B2-61A29BC45345}"/>
              </a:ext>
            </a:extLst>
          </p:cNvPr>
          <p:cNvPicPr/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0886047B-F2DD-4E9F-A339-2555CB257821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01BF38ED-095B-42A9-A375-3A25B44C46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24" y="3464112"/>
            <a:ext cx="367200" cy="3672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8AD5C414-E2F7-43D2-B330-058ADAF02A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49" y="3965354"/>
            <a:ext cx="365743" cy="3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99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4FB291-674E-4E65-B837-34DD997BB764}"/>
              </a:ext>
            </a:extLst>
          </p:cNvPr>
          <p:cNvSpPr txBox="1"/>
          <p:nvPr/>
        </p:nvSpPr>
        <p:spPr>
          <a:xfrm>
            <a:off x="533019" y="922826"/>
            <a:ext cx="5175405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«Гуманитарно - технический колледж «Знание»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   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142100,Московская область, г. Подольск, ул. Комсомольская, д. 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https://gtk-znanie.ru/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https://vk.com/gtk.znanie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ru-RU" sz="1050" dirty="0">
                <a:solidFill>
                  <a:srgbClr val="843C0C"/>
                </a:solidFill>
              </a:rPr>
              <a:t> +7 (926) 396-45-50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Ir-znanie@mail.ru </a:t>
            </a:r>
            <a:r>
              <a:rPr lang="ru-RU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48,24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50,00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54,02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ECE414-5D43-488E-884E-AF608DF6018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57650" y="1196034"/>
            <a:ext cx="158216" cy="1582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73149E-18A2-415D-83B9-117C926BC5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17" y="1357035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4A5283-D64C-4230-8569-DFD3BD4A70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4" y="1503538"/>
            <a:ext cx="158400" cy="158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6DC711-CE0E-46C7-8D4B-0126C72C29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40" y="1391131"/>
            <a:ext cx="367200" cy="367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7CCE15-ED92-4550-9959-DAF4B9550B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162" y="1947556"/>
            <a:ext cx="365743" cy="365743"/>
          </a:xfrm>
          <a:prstGeom prst="rect">
            <a:avLst/>
          </a:prstGeom>
        </p:spPr>
      </p:pic>
      <p:pic>
        <p:nvPicPr>
          <p:cNvPr id="8" name="Picture 8" descr="C:\Users\Admin\Downloads\QR-Code (42).png">
            <a:extLst>
              <a:ext uri="{FF2B5EF4-FFF2-40B4-BE49-F238E27FC236}">
                <a16:creationId xmlns:a16="http://schemas.microsoft.com/office/drawing/2014/main" id="{298F0E10-5038-4FA5-8FC7-F80E70209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379" y="12993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:\Users\Admin\Downloads\QR-Code (43).png">
            <a:extLst>
              <a:ext uri="{FF2B5EF4-FFF2-40B4-BE49-F238E27FC236}">
                <a16:creationId xmlns:a16="http://schemas.microsoft.com/office/drawing/2014/main" id="{2389331B-0E33-4F00-B865-28E1C1BF0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379" y="198840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4AE6DD-7AC5-488E-9A83-EFACBA2CC5D4}"/>
              </a:ext>
            </a:extLst>
          </p:cNvPr>
          <p:cNvSpPr txBox="1"/>
          <p:nvPr/>
        </p:nvSpPr>
        <p:spPr>
          <a:xfrm>
            <a:off x="6142974" y="2914881"/>
            <a:ext cx="556646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«Сергиево — Посадский гуманитарный колледж»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141304,  Московская область, г. Сергиев Посад, Московское шоссе, д. 12а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http://spgkmo.ru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https://vk.com/public212669691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547-29-22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spgk@spgkmo.ru   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60,00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60,53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64,37</a:t>
            </a:r>
          </a:p>
        </p:txBody>
      </p:sp>
      <p:pic>
        <p:nvPicPr>
          <p:cNvPr id="20" name="Picture 6" descr="C:\Users\Admin\Downloads\QR-Code (40).png">
            <a:extLst>
              <a:ext uri="{FF2B5EF4-FFF2-40B4-BE49-F238E27FC236}">
                <a16:creationId xmlns:a16="http://schemas.microsoft.com/office/drawing/2014/main" id="{AABE4525-BB93-4137-8BD4-0EBD1EC06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2248" y="3291405"/>
            <a:ext cx="536732" cy="57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Admin\Downloads\QR-Code (41).png">
            <a:extLst>
              <a:ext uri="{FF2B5EF4-FFF2-40B4-BE49-F238E27FC236}">
                <a16:creationId xmlns:a16="http://schemas.microsoft.com/office/drawing/2014/main" id="{C468A759-49BB-4DE9-8F93-86943734A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187" y="3981035"/>
            <a:ext cx="560764" cy="63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91429F0-9BE8-42AD-8ECE-414972CA06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30" y="3385526"/>
            <a:ext cx="367200" cy="3672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462BE2-AA1B-461D-AE50-7BDFB8680C8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877" y="3936492"/>
            <a:ext cx="365743" cy="36574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308E0B9-9B13-47DC-B9ED-9AB9FDEBD146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451101" y="1715428"/>
            <a:ext cx="158216" cy="15821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DBE6D88-357D-46BD-B71D-AFA1EA18B2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28" y="186835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20ADFF1-7926-4B23-B701-B5F481C2E4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877" y="2033133"/>
            <a:ext cx="158400" cy="1584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2179D91-98C2-4DD1-A5AF-EB7310F996B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61" y="1817588"/>
            <a:ext cx="158400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598EB7-1065-4946-BCF4-B507FDAD01F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88" y="1624685"/>
            <a:ext cx="216000" cy="216000"/>
          </a:xfrm>
          <a:prstGeom prst="rect">
            <a:avLst/>
          </a:prstGeom>
          <a:noFill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F2A1EC4-51C3-4B1A-B62D-611540196D1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07" y="3622914"/>
            <a:ext cx="216000" cy="216000"/>
          </a:xfrm>
          <a:prstGeom prst="rect">
            <a:avLst/>
          </a:prstGeom>
          <a:noFill/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B2B4195-936C-49CF-9A1C-0EEF8B090D7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07" y="3813897"/>
            <a:ext cx="158400" cy="1584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4CEA3E2-BBDB-45E5-8072-45FA03E987F4}"/>
              </a:ext>
            </a:extLst>
          </p:cNvPr>
          <p:cNvSpPr txBox="1"/>
          <p:nvPr/>
        </p:nvSpPr>
        <p:spPr>
          <a:xfrm>
            <a:off x="6142974" y="933784"/>
            <a:ext cx="5525409" cy="184665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ПО «Московский областной гуманитарный открытый колледж»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142970, Московская область, г. о. Серебряные Пруды, пл. Советская д. 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https://www.mogok.ru</a:t>
            </a:r>
            <a:r>
              <a:rPr lang="ru-RU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https://vk.com/mogokru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673-84-64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serebrianyeprudy.mgi@yandex.ru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65,79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68,97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0" dirty="0">
              <a:solidFill>
                <a:srgbClr val="843C0C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2E1A670-885B-4AAE-851E-C7ACCE3199B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40054" y="1221324"/>
            <a:ext cx="158216" cy="15821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99A4C8E-B96E-4B79-87D0-9EA4DCF1FC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88" y="1371275"/>
            <a:ext cx="158400" cy="1584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0744786-5EC9-4891-951B-AA095E726F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88" y="1521226"/>
            <a:ext cx="158400" cy="158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72FCAAF-213B-4742-9691-2B304D2E57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409" y="1407237"/>
            <a:ext cx="367200" cy="3672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A9588CB-7A20-4397-919A-322ADAC165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30" y="1985454"/>
            <a:ext cx="365743" cy="365743"/>
          </a:xfrm>
          <a:prstGeom prst="rect">
            <a:avLst/>
          </a:prstGeom>
        </p:spPr>
      </p:pic>
      <p:pic>
        <p:nvPicPr>
          <p:cNvPr id="37" name="Picture 4" descr="C:\Users\Admin\Downloads\QR-Code (12).png">
            <a:extLst>
              <a:ext uri="{FF2B5EF4-FFF2-40B4-BE49-F238E27FC236}">
                <a16:creationId xmlns:a16="http://schemas.microsoft.com/office/drawing/2014/main" id="{DCBFF785-4C77-4EAE-BE61-90D87215A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470" y="133697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C:\Users\Admin\Downloads\QR-Code (13).png">
            <a:extLst>
              <a:ext uri="{FF2B5EF4-FFF2-40B4-BE49-F238E27FC236}">
                <a16:creationId xmlns:a16="http://schemas.microsoft.com/office/drawing/2014/main" id="{90435FFF-510E-4029-A734-259B699D4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470" y="200617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0DF0167-EA29-4AE7-ACCB-204B4DFA4EC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162" y="164097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CCA2F81-ED16-444B-A86A-15746C63ACC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07" y="1826143"/>
            <a:ext cx="158400" cy="158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CCA09A1-4E4E-443C-BF0D-9F1356A67711}"/>
              </a:ext>
            </a:extLst>
          </p:cNvPr>
          <p:cNvSpPr txBox="1"/>
          <p:nvPr/>
        </p:nvSpPr>
        <p:spPr>
          <a:xfrm>
            <a:off x="527909" y="2788705"/>
            <a:ext cx="5203415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гуманитарно-социальный колледж»</a:t>
            </a:r>
            <a:r>
              <a:rPr lang="ru-RU" sz="1400" b="1" dirty="0">
                <a:solidFill>
                  <a:srgbClr val="843C0C"/>
                </a:solidFill>
              </a:rPr>
              <a:t>    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140079, Московская область, Люберецкий район, п. Красково, ул. Карла Маркса,  117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https://college-gsc.ru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https://vk.ru/mogsc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(495) 501-44-72 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info@college-gsc.ru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endParaRPr lang="ru-RU" sz="13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82,56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C927489-0F54-4A9A-B81A-C1428F8A17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6" y="3583967"/>
            <a:ext cx="158400" cy="1584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D4603C7-CEC5-4F90-9F0E-F70A9BDEE03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89" y="3707909"/>
            <a:ext cx="231628" cy="216000"/>
          </a:xfrm>
          <a:prstGeom prst="rect">
            <a:avLst/>
          </a:prstGeom>
          <a:noFill/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F5C8D8E-C362-43A8-BA61-0300FB08F4C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3" y="3901835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917C87C-EEE1-4853-A5F7-C776284CF7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10" y="3550469"/>
            <a:ext cx="393768" cy="3672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A06C796-1925-4D6C-9747-98AABED88E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4014648"/>
            <a:ext cx="392206" cy="365743"/>
          </a:xfrm>
          <a:prstGeom prst="rect">
            <a:avLst/>
          </a:prstGeom>
        </p:spPr>
      </p:pic>
      <p:pic>
        <p:nvPicPr>
          <p:cNvPr id="47" name="Picture 5" descr="C:\Users\1\Downloads\qrcode (5).png">
            <a:extLst>
              <a:ext uri="{FF2B5EF4-FFF2-40B4-BE49-F238E27FC236}">
                <a16:creationId xmlns:a16="http://schemas.microsoft.com/office/drawing/2014/main" id="{3597F170-BD73-4170-9A33-DD2B15FDA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624" y="3443769"/>
            <a:ext cx="590653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657E106-3233-4382-B77D-A20AB125475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89" y="4055623"/>
            <a:ext cx="624608" cy="582464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62B85C9-C8A9-4FD5-B452-AFDE8425FDF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445" y="3270784"/>
            <a:ext cx="169664" cy="15821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7F92BB3-1E8B-4CA9-AEC3-CD183C7997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28" y="3430612"/>
            <a:ext cx="169861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21910337-8C67-4D9C-A858-F0AC8CE0657A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38572" y="3170737"/>
            <a:ext cx="158216" cy="15821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F7E29DD-294D-41B6-9365-DA6CAF1C5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88" y="3338853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CFBD7081-7F81-4DF2-9E8B-BB114B097D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780" y="3497175"/>
            <a:ext cx="158400" cy="1584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12F31440-1CA2-4A35-8457-24BDC17846FC}"/>
              </a:ext>
            </a:extLst>
          </p:cNvPr>
          <p:cNvSpPr txBox="1"/>
          <p:nvPr/>
        </p:nvSpPr>
        <p:spPr>
          <a:xfrm>
            <a:off x="3330044" y="4876624"/>
            <a:ext cx="5525410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Педагогический Колледж «Мир Знаний»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   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ru-RU" sz="1000" b="1" dirty="0">
                <a:solidFill>
                  <a:srgbClr val="843C0C"/>
                </a:solidFill>
              </a:rPr>
              <a:t>:</a:t>
            </a:r>
            <a:r>
              <a:rPr lang="ru-RU" sz="1000" dirty="0">
                <a:solidFill>
                  <a:srgbClr val="843C0C"/>
                </a:solidFill>
              </a:rPr>
              <a:t> 143422, Московская область, город Красногорск, село Петрово-Дальнее, Суворовская ул., д. 3 </a:t>
            </a: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 : </a:t>
            </a:r>
            <a:r>
              <a:rPr lang="en-US" sz="1000" dirty="0">
                <a:solidFill>
                  <a:srgbClr val="843C0C"/>
                </a:solidFill>
              </a:rPr>
              <a:t>http://college.nou-mirznaniy.ru/</a:t>
            </a:r>
            <a:r>
              <a:rPr lang="ru-RU" sz="1000" b="1" dirty="0">
                <a:solidFill>
                  <a:srgbClr val="843C0C"/>
                </a:solidFill>
              </a:rPr>
              <a:t>      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  : </a:t>
            </a:r>
            <a:r>
              <a:rPr lang="en-US" sz="1000" dirty="0">
                <a:solidFill>
                  <a:srgbClr val="843C0C"/>
                </a:solidFill>
              </a:rPr>
              <a:t>https://vk.ru/college_mirznaniy</a:t>
            </a:r>
            <a:endParaRPr lang="ru-RU" sz="1000" dirty="0">
              <a:solidFill>
                <a:srgbClr val="843C0C"/>
              </a:solidFill>
            </a:endParaRP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 :</a:t>
            </a:r>
            <a:r>
              <a:rPr lang="ru-RU" sz="1000" dirty="0">
                <a:solidFill>
                  <a:srgbClr val="843C0C"/>
                </a:solidFill>
              </a:rPr>
              <a:t> +7 (985) - 727 - 55 – 85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</a:t>
            </a:r>
            <a:r>
              <a:rPr lang="en-US" sz="1000" b="1" dirty="0">
                <a:solidFill>
                  <a:srgbClr val="843C0C"/>
                </a:solidFill>
              </a:rPr>
              <a:t>  </a:t>
            </a:r>
            <a:r>
              <a:rPr lang="ru-RU" sz="1000" b="1" dirty="0">
                <a:solidFill>
                  <a:srgbClr val="843C0C"/>
                </a:solidFill>
              </a:rPr>
              <a:t> : </a:t>
            </a:r>
            <a:r>
              <a:rPr lang="en-US" sz="1000" dirty="0">
                <a:solidFill>
                  <a:srgbClr val="843C0C"/>
                </a:solidFill>
              </a:rPr>
              <a:t>pedkolledzh.mz@mail.ru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28,24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27,63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Общежитие</a:t>
            </a:r>
            <a:endParaRPr lang="ru-RU" sz="16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27,59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2653A07-5A18-4F96-B4FF-74A1384BF7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646" y="5987727"/>
            <a:ext cx="392206" cy="365743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AF884A8-046F-4903-9FE9-321A036873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084" y="5419677"/>
            <a:ext cx="393768" cy="3672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D9CDF780-79C6-48BE-83D2-DC5DBF63294A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241373" y="5924216"/>
            <a:ext cx="538560" cy="5508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F6FBC4EE-3C7A-439D-9E2D-F004CF80D67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241373" y="5324924"/>
            <a:ext cx="538560" cy="5265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F44C054A-2FE4-44F5-BA9D-6C205406C7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325" y="5424387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BC2B770-39A6-4191-B897-557226F6276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619" y="5554980"/>
            <a:ext cx="231628" cy="216000"/>
          </a:xfrm>
          <a:prstGeom prst="rect">
            <a:avLst/>
          </a:prstGeom>
          <a:noFill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CBB9C71B-10C0-45AB-93C8-DF9AE207A3B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1" y="5732295"/>
            <a:ext cx="158400" cy="158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F306E2B5-6033-4B33-9BC7-FBDAFA47F74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437509" y="5107379"/>
            <a:ext cx="158216" cy="15821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E267047C-3CFE-44E9-98B3-34301A79C9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55" y="5270433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666D1AB-2163-4617-9F07-19023C0B1D2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60" name="Рисунок 59" descr="Log1_1_2">
            <a:extLst>
              <a:ext uri="{FF2B5EF4-FFF2-40B4-BE49-F238E27FC236}">
                <a16:creationId xmlns:a16="http://schemas.microsoft.com/office/drawing/2014/main" id="{A79F5F7A-BFD3-4989-B9D4-1C63217D5F43}"/>
              </a:ext>
            </a:extLst>
          </p:cNvPr>
          <p:cNvPicPr/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B73B118F-94AC-4CA3-9AA2-7D8D5C665172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BA3DD8EE-ED3C-44CC-9FD9-DEF32FC0A451}"/>
              </a:ext>
            </a:extLst>
          </p:cNvPr>
          <p:cNvSpPr txBox="1"/>
          <p:nvPr/>
        </p:nvSpPr>
        <p:spPr>
          <a:xfrm>
            <a:off x="2322095" y="86763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880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AAC170-3827-4865-AE0F-45A570915192}"/>
              </a:ext>
            </a:extLst>
          </p:cNvPr>
          <p:cNvSpPr txBox="1"/>
          <p:nvPr/>
        </p:nvSpPr>
        <p:spPr>
          <a:xfrm>
            <a:off x="504899" y="960623"/>
            <a:ext cx="5205834" cy="184665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НОЧУПО «Подольский колледж «Парус»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: </a:t>
            </a:r>
            <a:r>
              <a:rPr lang="ru-RU" sz="1000" dirty="0">
                <a:solidFill>
                  <a:srgbClr val="843C0C"/>
                </a:solidFill>
              </a:rPr>
              <a:t>142100,  Московская обл., г. Подольск, ул. Февральская, д. 65</a:t>
            </a:r>
          </a:p>
          <a:p>
            <a:r>
              <a:rPr lang="en-US" sz="100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https://parus-college.ru/o-kolledzhe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br>
              <a:rPr lang="en-US" sz="1000" dirty="0">
                <a:solidFill>
                  <a:srgbClr val="843C0C"/>
                </a:solidFill>
              </a:rPr>
            </a:br>
            <a:r>
              <a:rPr lang="en-US" sz="100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https://vk.ru/parus</a:t>
            </a:r>
            <a:br>
              <a:rPr lang="ru-RU" sz="1000" dirty="0">
                <a:solidFill>
                  <a:srgbClr val="843C0C"/>
                </a:solidFill>
              </a:rPr>
            </a:br>
            <a:r>
              <a:rPr lang="en-US" sz="100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</a:rPr>
              <a:t>+7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en-US" sz="1000" dirty="0">
                <a:solidFill>
                  <a:srgbClr val="843C0C"/>
                </a:solidFill>
              </a:rPr>
              <a:t>(963) 7</a:t>
            </a:r>
            <a:r>
              <a:rPr lang="ru-RU" sz="1000" dirty="0">
                <a:solidFill>
                  <a:srgbClr val="843C0C"/>
                </a:solidFill>
              </a:rPr>
              <a:t>69</a:t>
            </a:r>
            <a:r>
              <a:rPr lang="en-US" sz="1000" dirty="0">
                <a:solidFill>
                  <a:srgbClr val="843C0C"/>
                </a:solidFill>
              </a:rPr>
              <a:t>-</a:t>
            </a:r>
            <a:r>
              <a:rPr lang="ru-RU" sz="1000" dirty="0">
                <a:solidFill>
                  <a:srgbClr val="843C0C"/>
                </a:solidFill>
              </a:rPr>
              <a:t>95</a:t>
            </a:r>
            <a:r>
              <a:rPr lang="en-US" sz="1000" dirty="0">
                <a:solidFill>
                  <a:srgbClr val="843C0C"/>
                </a:solidFill>
              </a:rPr>
              <a:t>-</a:t>
            </a:r>
            <a:r>
              <a:rPr lang="ru-RU" sz="1000" dirty="0">
                <a:solidFill>
                  <a:srgbClr val="843C0C"/>
                </a:solidFill>
              </a:rPr>
              <a:t>88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   </a:t>
            </a:r>
            <a:r>
              <a:rPr lang="en-US" sz="1000" b="1" dirty="0">
                <a:solidFill>
                  <a:srgbClr val="843C0C"/>
                </a:solidFill>
              </a:rPr>
              <a:t>: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en-US" sz="10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parus_podolsk@rambler.ru</a:t>
            </a:r>
            <a:endParaRPr lang="ru-RU" sz="10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53,33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58,14</a:t>
            </a:r>
          </a:p>
          <a:p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BDC6FB-8AB2-4D5E-AA85-7B097B2D497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0132" y="1203132"/>
            <a:ext cx="158216" cy="1582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503CA1-B5FE-4E18-90C9-2D02C2BD93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48" y="1373894"/>
            <a:ext cx="158400" cy="158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D7FA14-CD02-43CC-8FED-E9589E0848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9" y="1524696"/>
            <a:ext cx="158400" cy="158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31A74B-6163-4972-98D9-3888A947D81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17" y="1369934"/>
            <a:ext cx="367200" cy="367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C067F5-411F-411E-A0B6-2792D8D1C12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96" y="1888929"/>
            <a:ext cx="365743" cy="365743"/>
          </a:xfrm>
          <a:prstGeom prst="rect">
            <a:avLst/>
          </a:prstGeom>
        </p:spPr>
      </p:pic>
      <p:pic>
        <p:nvPicPr>
          <p:cNvPr id="12" name="Picture 2" descr="C:\Users\Admin\Downloads\QR-Code.png">
            <a:extLst>
              <a:ext uri="{FF2B5EF4-FFF2-40B4-BE49-F238E27FC236}">
                <a16:creationId xmlns:a16="http://schemas.microsoft.com/office/drawing/2014/main" id="{C181E78D-BF3B-44B5-93CE-471499C87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355" y="12781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2B756A-6729-4450-9335-EB294FD942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383" y="1920680"/>
            <a:ext cx="595458" cy="5954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62CA07-01C8-4675-8927-5BA68E115C54}"/>
              </a:ext>
            </a:extLst>
          </p:cNvPr>
          <p:cNvSpPr txBox="1"/>
          <p:nvPr/>
        </p:nvSpPr>
        <p:spPr>
          <a:xfrm>
            <a:off x="6216641" y="948147"/>
            <a:ext cx="5470459" cy="1877437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«Серпуховский городской открытый колледж»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142211, Московская обл., г. Серпухов, ул. 1-я Московская, д. 44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http://sgoc.ru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https://vk.ru/public198643188</a:t>
            </a:r>
            <a:br>
              <a:rPr lang="ru-RU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 +7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(496) 776-02-92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 </a:t>
            </a:r>
            <a:r>
              <a:rPr lang="en-US" sz="1100" b="1" dirty="0">
                <a:solidFill>
                  <a:srgbClr val="843C0C"/>
                </a:solidFill>
              </a:rPr>
              <a:t>: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info@sgoc.ru 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80,23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C16E17-AF74-4B14-B6F3-CC456AEDF62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97576" y="1192445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723B15A-6892-4786-960F-C49B30BADE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8" y="1350331"/>
            <a:ext cx="158400" cy="158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C0B7FAB-8F09-4986-9827-A49B3AC82E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824" y="151125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4F5DC8E-C20A-436C-B6E3-99F9E3C192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0832" y="1364232"/>
            <a:ext cx="367200" cy="367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185C2B-D109-41B3-8B5A-2D0F5A1D9A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96" y="1945199"/>
            <a:ext cx="365743" cy="365743"/>
          </a:xfrm>
          <a:prstGeom prst="rect">
            <a:avLst/>
          </a:prstGeom>
        </p:spPr>
      </p:pic>
      <p:pic>
        <p:nvPicPr>
          <p:cNvPr id="20" name="Picture 3" descr="C:\Users\Admin\Downloads\QR-Code (20).png">
            <a:extLst>
              <a:ext uri="{FF2B5EF4-FFF2-40B4-BE49-F238E27FC236}">
                <a16:creationId xmlns:a16="http://schemas.microsoft.com/office/drawing/2014/main" id="{02E35E6F-DDE6-43B4-B1BD-C8C64ED06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647" y="19142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223ADE5-20F8-4A1C-976D-10FDFE950E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335" y="1240053"/>
            <a:ext cx="565425" cy="5654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4ABE90C-4EE6-4D31-A733-B14CD124FBB2}"/>
              </a:ext>
            </a:extLst>
          </p:cNvPr>
          <p:cNvSpPr txBox="1"/>
          <p:nvPr/>
        </p:nvSpPr>
        <p:spPr>
          <a:xfrm>
            <a:off x="453393" y="2899028"/>
            <a:ext cx="5257339" cy="181588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ЧУПО «Краснознаменский городской колледж»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:</a:t>
            </a:r>
            <a:r>
              <a:rPr lang="ru-RU" sz="1000" dirty="0">
                <a:solidFill>
                  <a:srgbClr val="843C0C"/>
                </a:solidFill>
              </a:rPr>
              <a:t> 143090 Московская обл., г. Краснознаменск, ул. Генерала Шлыкова, д. 3</a:t>
            </a: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http://kgk.college</a:t>
            </a:r>
            <a:endParaRPr lang="ru-RU" sz="1000" dirty="0">
              <a:solidFill>
                <a:srgbClr val="843C0C"/>
              </a:solidFill>
            </a:endParaRP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https://vk.com/kgkcollege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:</a:t>
            </a:r>
            <a:r>
              <a:rPr lang="ru-RU" sz="1000" dirty="0">
                <a:solidFill>
                  <a:srgbClr val="843C0C"/>
                </a:solidFill>
              </a:rPr>
              <a:t> +7 (968) 818-96-63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</a:t>
            </a:r>
            <a:r>
              <a:rPr lang="en-US" sz="1000" b="1" dirty="0">
                <a:solidFill>
                  <a:srgbClr val="843C0C"/>
                </a:solidFill>
              </a:rPr>
              <a:t>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kgk.college@yandex.ru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algn="ctr"/>
            <a:endParaRPr lang="ru-RU" sz="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40,00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43,42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 48,28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188F4E8-4DD9-4DC7-BF4F-14F6F92343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2" y="3453707"/>
            <a:ext cx="148164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82B7745-D7A7-46CE-8F7D-D6DC3372149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7" y="3571260"/>
            <a:ext cx="202042" cy="216000"/>
          </a:xfrm>
          <a:prstGeom prst="rect">
            <a:avLst/>
          </a:prstGeom>
          <a:noFill/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DB08E7D-B907-4D93-8B68-D57E08E2486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2" y="3754614"/>
            <a:ext cx="148164" cy="1584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6403B6B-CB6C-4E1E-9A62-3E502D1D40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58" y="3354079"/>
            <a:ext cx="355615" cy="3672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4C3387D-697D-46CF-B0AC-55862D1071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96" y="3853041"/>
            <a:ext cx="342109" cy="365743"/>
          </a:xfrm>
          <a:prstGeom prst="rect">
            <a:avLst/>
          </a:prstGeom>
        </p:spPr>
      </p:pic>
      <p:pic>
        <p:nvPicPr>
          <p:cNvPr id="36" name="Picture 8" descr="C:\Users\Admin\Downloads\QR-Code (25).png">
            <a:extLst>
              <a:ext uri="{FF2B5EF4-FFF2-40B4-BE49-F238E27FC236}">
                <a16:creationId xmlns:a16="http://schemas.microsoft.com/office/drawing/2014/main" id="{D469CD65-7D9A-4496-9B51-EF265958E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356" y="3265430"/>
            <a:ext cx="533486" cy="57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9" descr="C:\Users\Admin\Downloads\QR-Code (26).png">
            <a:extLst>
              <a:ext uri="{FF2B5EF4-FFF2-40B4-BE49-F238E27FC236}">
                <a16:creationId xmlns:a16="http://schemas.microsoft.com/office/drawing/2014/main" id="{05D9D03D-EE3D-4D1E-B621-EB18CEA73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723" y="3913014"/>
            <a:ext cx="520118" cy="55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F451743-32A8-4A78-A57F-43C722B44F4E}"/>
              </a:ext>
            </a:extLst>
          </p:cNvPr>
          <p:cNvSpPr txBox="1"/>
          <p:nvPr/>
        </p:nvSpPr>
        <p:spPr>
          <a:xfrm>
            <a:off x="6232700" y="2892872"/>
            <a:ext cx="5454400" cy="182357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ПООЧУ «Московский кооперативный техникум им. Г.Н.  Альтшуля»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141014, Московская область, г. Мытищи, 3-я Крестьянская ул.,17</a:t>
            </a: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https://mktex.ru/</a:t>
            </a:r>
            <a:endParaRPr lang="ru-RU" sz="1000" dirty="0">
              <a:solidFill>
                <a:srgbClr val="843C0C"/>
              </a:solidFill>
            </a:endParaRP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https://vk.com/public208911005</a:t>
            </a:r>
            <a:endParaRPr lang="ru-RU" sz="1000" dirty="0">
              <a:solidFill>
                <a:srgbClr val="843C0C"/>
              </a:solidFill>
            </a:endParaRPr>
          </a:p>
          <a:p>
            <a:r>
              <a:rPr lang="en-US" sz="1000" b="1" dirty="0">
                <a:solidFill>
                  <a:srgbClr val="843C0C"/>
                </a:solidFill>
              </a:rPr>
              <a:t>     </a:t>
            </a:r>
            <a:r>
              <a:rPr lang="ru-RU" sz="1000" b="1" dirty="0">
                <a:solidFill>
                  <a:srgbClr val="843C0C"/>
                </a:solidFill>
              </a:rPr>
              <a:t>:</a:t>
            </a:r>
            <a:r>
              <a:rPr lang="ru-RU" sz="1000" dirty="0">
                <a:solidFill>
                  <a:srgbClr val="843C0C"/>
                </a:solidFill>
              </a:rPr>
              <a:t> +7 (495) 582-05-71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</a:t>
            </a:r>
            <a:r>
              <a:rPr lang="en-US" sz="1000" b="1" dirty="0">
                <a:solidFill>
                  <a:srgbClr val="843C0C"/>
                </a:solidFill>
              </a:rPr>
              <a:t>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mktex@yandex.ru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82,67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84,88</a:t>
            </a:r>
          </a:p>
          <a:p>
            <a:endParaRPr lang="ru-RU" sz="100" dirty="0">
              <a:solidFill>
                <a:srgbClr val="843C0C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8F2EC20-1ADE-49BF-AEFA-F0DEBC003D5C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329700" y="3124018"/>
            <a:ext cx="153534" cy="15821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5867D41-62B6-4CF5-848D-C4AFC1ECB4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3" y="3287276"/>
            <a:ext cx="153712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D038075-E622-4866-AE10-FA7F485BCF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433" y="3429000"/>
            <a:ext cx="153712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A7865CC-589C-4D0C-BF0F-BCDEF0DB66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265" y="3439575"/>
            <a:ext cx="356333" cy="3672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2904056C-D36E-4CB6-8E2E-6052C1C50F5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31" y="3913981"/>
            <a:ext cx="354919" cy="365743"/>
          </a:xfrm>
          <a:prstGeom prst="rect">
            <a:avLst/>
          </a:prstGeom>
        </p:spPr>
      </p:pic>
      <p:pic>
        <p:nvPicPr>
          <p:cNvPr id="44" name="Picture 8" descr="C:\Users\Admin\Downloads\QR-Code (16).png">
            <a:extLst>
              <a:ext uri="{FF2B5EF4-FFF2-40B4-BE49-F238E27FC236}">
                <a16:creationId xmlns:a16="http://schemas.microsoft.com/office/drawing/2014/main" id="{57AACFF4-9920-41E6-A440-8D7CB8F5E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0947" y="3262279"/>
            <a:ext cx="5345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9" descr="C:\Users\Admin\Downloads\QR-Code (17).png">
            <a:extLst>
              <a:ext uri="{FF2B5EF4-FFF2-40B4-BE49-F238E27FC236}">
                <a16:creationId xmlns:a16="http://schemas.microsoft.com/office/drawing/2014/main" id="{8BB0C836-7724-4020-96C3-E4FA2C0FC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335" y="3918264"/>
            <a:ext cx="5345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EEAA467-C76A-4E9D-8034-037F818143C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43" y="1649606"/>
            <a:ext cx="202042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1AD3F44-07CB-4571-B75B-6E1465B177A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2" y="1827275"/>
            <a:ext cx="148164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86CA88E-2A27-439B-92B3-CD9E3DF4853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885" y="1641921"/>
            <a:ext cx="202042" cy="216000"/>
          </a:xfrm>
          <a:prstGeom prst="rect">
            <a:avLst/>
          </a:prstGeom>
          <a:noFill/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F16EC1DB-DF76-43FA-9DA2-B66F2480C92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824" y="1850444"/>
            <a:ext cx="148164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4E47F7AC-CFD3-4574-814C-BFD3347E9265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446" y="3556242"/>
            <a:ext cx="202042" cy="216000"/>
          </a:xfrm>
          <a:prstGeom prst="rect">
            <a:avLst/>
          </a:prstGeom>
          <a:noFill/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7F3E6DD-1983-4446-9B25-B90F4F42891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26" y="3745140"/>
            <a:ext cx="148164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EA27F1E3-5718-4A8F-9D8C-21330C041F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73" y="3291912"/>
            <a:ext cx="153712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EE3E0F95-0F10-4217-943E-46D75497B04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948" y="3129122"/>
            <a:ext cx="153534" cy="15821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020C978-9B7B-4E67-A56B-9E4563B9C87D}"/>
              </a:ext>
            </a:extLst>
          </p:cNvPr>
          <p:cNvSpPr txBox="1"/>
          <p:nvPr/>
        </p:nvSpPr>
        <p:spPr>
          <a:xfrm>
            <a:off x="3248830" y="4909748"/>
            <a:ext cx="5726728" cy="183127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«Подольский социально — спортивный колледж»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ru-RU" sz="1000" dirty="0">
                <a:solidFill>
                  <a:srgbClr val="843C0C"/>
                </a:solidFill>
              </a:rPr>
              <a:t>142116, Московская область, г. Подольск, ул. Халатова, д. 3</a:t>
            </a:r>
            <a:r>
              <a:rPr lang="en-US" sz="1000" b="1" dirty="0">
                <a:solidFill>
                  <a:srgbClr val="843C0C"/>
                </a:solidFill>
              </a:rPr>
              <a:t> </a:t>
            </a:r>
            <a:endParaRPr lang="ru-RU" sz="1000" b="1" dirty="0">
              <a:solidFill>
                <a:srgbClr val="843C0C"/>
              </a:solidFill>
            </a:endParaRPr>
          </a:p>
          <a:p>
            <a:r>
              <a:rPr lang="en-US" sz="1000" b="1" dirty="0">
                <a:solidFill>
                  <a:srgbClr val="843C0C"/>
                </a:solidFill>
              </a:rPr>
              <a:t>   </a:t>
            </a:r>
            <a:r>
              <a:rPr lang="ru-RU" sz="1000" b="1" dirty="0">
                <a:solidFill>
                  <a:srgbClr val="843C0C"/>
                </a:solidFill>
              </a:rPr>
              <a:t> : </a:t>
            </a:r>
            <a:r>
              <a:rPr lang="en-US" sz="100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https://www.podolsk-ssc.ru</a:t>
            </a:r>
            <a:br>
              <a:rPr lang="en-US" sz="1000" dirty="0">
                <a:solidFill>
                  <a:srgbClr val="843C0C"/>
                </a:solidFill>
              </a:rPr>
            </a:br>
            <a:r>
              <a:rPr lang="en-US" sz="100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https://vk.ru/pssi_pssk</a:t>
            </a:r>
            <a:br>
              <a:rPr lang="ru-RU" sz="1000" dirty="0">
                <a:solidFill>
                  <a:srgbClr val="843C0C"/>
                </a:solidFill>
              </a:rPr>
            </a:br>
            <a:r>
              <a:rPr lang="en-US" sz="100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en-US" sz="1000" dirty="0">
                <a:solidFill>
                  <a:srgbClr val="843C0C"/>
                </a:solidFill>
              </a:rPr>
              <a:t> +7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en-US" sz="1000" dirty="0">
                <a:solidFill>
                  <a:srgbClr val="843C0C"/>
                </a:solidFill>
              </a:rPr>
              <a:t>(496) 763-43-79</a:t>
            </a:r>
            <a:endParaRPr lang="ru-RU" sz="1000" dirty="0">
              <a:solidFill>
                <a:srgbClr val="843C0C"/>
              </a:solidFill>
            </a:endParaRPr>
          </a:p>
          <a:p>
            <a:r>
              <a:rPr lang="en-US" sz="1000" dirty="0">
                <a:solidFill>
                  <a:srgbClr val="843C0C"/>
                </a:solidFill>
              </a:rPr>
              <a:t>    </a:t>
            </a:r>
            <a:r>
              <a:rPr lang="en-US" sz="1000" b="1" dirty="0">
                <a:solidFill>
                  <a:srgbClr val="843C0C"/>
                </a:solidFill>
              </a:rPr>
              <a:t>:</a:t>
            </a:r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en-US" sz="100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pssk18@mail.ru </a:t>
            </a:r>
            <a:endParaRPr lang="ru-RU" sz="1000" dirty="0">
              <a:solidFill>
                <a:srgbClr val="843C0C"/>
              </a:solidFill>
            </a:endParaRPr>
          </a:p>
          <a:p>
            <a:pPr algn="ctr"/>
            <a:r>
              <a:rPr lang="ru-RU" sz="13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52,87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389EF73-C6D0-416D-B28C-A8BEFD1D49B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303079" y="5161739"/>
            <a:ext cx="158216" cy="158216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872C25E-0E2A-4A21-ACF7-C1E9B6B869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987" y="5478355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3259ABB-5953-4B52-9C6B-E1EA97B4BFC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72" y="5776299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E2C7216-A943-4C5E-AD5C-8E5BBC088C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164" y="5344995"/>
            <a:ext cx="367200" cy="3672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66C5E1F-7DAF-4C5B-BFC6-DB3038BFD0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621" y="5840003"/>
            <a:ext cx="365743" cy="365743"/>
          </a:xfrm>
          <a:prstGeom prst="rect">
            <a:avLst/>
          </a:prstGeom>
        </p:spPr>
      </p:pic>
      <p:pic>
        <p:nvPicPr>
          <p:cNvPr id="70" name="Picture 2" descr="C:\Users\Admin\Downloads\QR-Code (29).png">
            <a:extLst>
              <a:ext uri="{FF2B5EF4-FFF2-40B4-BE49-F238E27FC236}">
                <a16:creationId xmlns:a16="http://schemas.microsoft.com/office/drawing/2014/main" id="{034E10D4-D891-4E2A-AA06-F36EDFECB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80" y="524604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7FF42FBD-1915-4A3A-8E4D-E8892FAA83B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80" y="5857750"/>
            <a:ext cx="550800" cy="5508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E441C9DF-5E61-4477-BC87-B8353BDCA0F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66" y="5598527"/>
            <a:ext cx="202042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46230216-079E-4558-B76B-CA633A6C0C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63" y="5319955"/>
            <a:ext cx="153712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F4F6CE1C-F4D6-4F09-BBB1-F7BCD3929742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44959" y="102898"/>
            <a:ext cx="608735" cy="819928"/>
          </a:xfrm>
          <a:prstGeom prst="rect">
            <a:avLst/>
          </a:prstGeom>
        </p:spPr>
      </p:pic>
      <p:pic>
        <p:nvPicPr>
          <p:cNvPr id="75" name="Рисунок 74" descr="Log1_1_2">
            <a:extLst>
              <a:ext uri="{FF2B5EF4-FFF2-40B4-BE49-F238E27FC236}">
                <a16:creationId xmlns:a16="http://schemas.microsoft.com/office/drawing/2014/main" id="{17DC97E8-4A71-4DDE-AF70-1A399B5DBA07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FB1E2FB-DDF6-4303-85D7-D41F091AA361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21193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7F72C7D3-C942-41E8-A05E-3FE400982729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952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ИНФОРМАЦИОННАЯ ДОСКА</a:t>
            </a:r>
            <a:endParaRPr lang="ru-RU" sz="3600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41716" y="2773904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ПЕРЕЧЕНЬ ПРОФЕССИЙ, СПЕЦИАЛЬНОСТЕЙ И НАПРАВЛЕНИЙ ПОДГОТОВКИ, ПО КОТОРЫМ МОГУТ ОБУЧАТЬСЯ ЛИЦА С ИНВАЛИДНОСТЬЮ И ОВЗ В ОБРАЗОВАТЕЛЬНЫХ ОРГАНИЗАЦИЯХ ПРОФЕССИОНАЛЬНОГО ОБРАЗОВАНИЯ,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ПОДВЕДОМСТВЕННЫХ МИНИСТЕРСТВУ ОБРАЗОВАНИЯ МОСКОВСКОЙ ОБЛАСТИ ДЛЯ РАЗЛИЧНЫХ НОЗОЛОГИЙ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icons8-звездочка-50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0" y="2918108"/>
            <a:ext cx="634921" cy="63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BD9EEA-F4E8-4450-8ACD-D84153862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8" name="Рисунок 7" descr="Log1_1_2">
            <a:extLst>
              <a:ext uri="{FF2B5EF4-FFF2-40B4-BE49-F238E27FC236}">
                <a16:creationId xmlns:a16="http://schemas.microsoft.com/office/drawing/2014/main" id="{A092F5C4-6047-4C01-B1F8-39B69841663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C63733-CE4E-4413-9BC2-CB867558C1A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7504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Свиток: вертикальный 42">
            <a:extLst>
              <a:ext uri="{FF2B5EF4-FFF2-40B4-BE49-F238E27FC236}">
                <a16:creationId xmlns:a16="http://schemas.microsoft.com/office/drawing/2014/main" id="{89CD3C6B-EEC0-4E05-A673-854A6FC6A0BC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BA4AE0B-D50B-46C4-AC0C-EFC93D52BA7B}"/>
              </a:ext>
            </a:extLst>
          </p:cNvPr>
          <p:cNvSpPr/>
          <p:nvPr/>
        </p:nvSpPr>
        <p:spPr>
          <a:xfrm>
            <a:off x="6748574" y="4798158"/>
            <a:ext cx="3316509" cy="73692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Эксплуатация и обслуживание многоквартирного дома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190B729-B876-4E86-9CD8-82A1649D9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6" name="Рисунок 25" descr="Log1_1_2">
            <a:extLst>
              <a:ext uri="{FF2B5EF4-FFF2-40B4-BE49-F238E27FC236}">
                <a16:creationId xmlns:a16="http://schemas.microsoft.com/office/drawing/2014/main" id="{BA382FFE-E283-41C2-B3AA-F901731D184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4FF3A3D-EDA5-4C2F-9550-6555594CDE3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виток: вертикальный 2">
            <a:extLst>
              <a:ext uri="{FF2B5EF4-FFF2-40B4-BE49-F238E27FC236}">
                <a16:creationId xmlns:a16="http://schemas.microsoft.com/office/drawing/2014/main" id="{15D90EF5-151F-4156-8F92-9898AE0B1C19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619D51-5A0F-4E9E-9346-0AE27223FB62}"/>
              </a:ext>
            </a:extLst>
          </p:cNvPr>
          <p:cNvSpPr/>
          <p:nvPr/>
        </p:nvSpPr>
        <p:spPr>
          <a:xfrm>
            <a:off x="1783785" y="1696929"/>
            <a:ext cx="3412197" cy="29137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05.02.02 Гидрология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endParaRPr lang="ru-RU" sz="1100" dirty="0"/>
          </a:p>
        </p:txBody>
      </p:sp>
      <p:sp>
        <p:nvSpPr>
          <p:cNvPr id="3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7C6B3C6-5460-4CC2-9604-7D5D75257889}"/>
              </a:ext>
            </a:extLst>
          </p:cNvPr>
          <p:cNvSpPr/>
          <p:nvPr/>
        </p:nvSpPr>
        <p:spPr>
          <a:xfrm>
            <a:off x="1786972" y="2083688"/>
            <a:ext cx="3511154" cy="2726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05.02.03 Метеорология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endParaRPr lang="ru-RU" sz="1100" dirty="0"/>
          </a:p>
        </p:txBody>
      </p:sp>
      <p:sp>
        <p:nvSpPr>
          <p:cNvPr id="3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977CFC0-1D16-41BE-BB42-0AD41FD8ABDF}"/>
              </a:ext>
            </a:extLst>
          </p:cNvPr>
          <p:cNvSpPr/>
          <p:nvPr/>
        </p:nvSpPr>
        <p:spPr>
          <a:xfrm>
            <a:off x="1755393" y="2630478"/>
            <a:ext cx="3511154" cy="59110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07.02.01 Архитектура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  <p:sp>
        <p:nvSpPr>
          <p:cNvPr id="3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5E31007-0EC4-470B-85DA-D9DFB9B114E0}"/>
              </a:ext>
            </a:extLst>
          </p:cNvPr>
          <p:cNvSpPr/>
          <p:nvPr/>
        </p:nvSpPr>
        <p:spPr>
          <a:xfrm>
            <a:off x="1708516" y="3726680"/>
            <a:ext cx="3337477" cy="82771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08.02.01 Строительство и эксплуатация зданий и сооружений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колледж“</a:t>
            </a:r>
            <a:br>
              <a:rPr lang="ru-RU" sz="9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FF644D4-D51D-4861-B513-3CC560550163}"/>
              </a:ext>
            </a:extLst>
          </p:cNvPr>
          <p:cNvSpPr/>
          <p:nvPr/>
        </p:nvSpPr>
        <p:spPr>
          <a:xfrm>
            <a:off x="1708516" y="4994665"/>
            <a:ext cx="3511153" cy="54041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08.02.02 Строительство и эксплуатация инженерных сооружений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</p:txBody>
      </p:sp>
      <p:sp>
        <p:nvSpPr>
          <p:cNvPr id="3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00FEAC2-4550-470B-A46C-21D3BB748774}"/>
              </a:ext>
            </a:extLst>
          </p:cNvPr>
          <p:cNvSpPr/>
          <p:nvPr/>
        </p:nvSpPr>
        <p:spPr>
          <a:xfrm>
            <a:off x="1708516" y="5803990"/>
            <a:ext cx="3176757" cy="37785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08.02.04 Водоснабжение и водоотведение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</p:txBody>
      </p:sp>
      <p:sp>
        <p:nvSpPr>
          <p:cNvPr id="4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BB39789-9D54-46C8-938A-EB2E5D8E05C2}"/>
              </a:ext>
            </a:extLst>
          </p:cNvPr>
          <p:cNvSpPr/>
          <p:nvPr/>
        </p:nvSpPr>
        <p:spPr>
          <a:xfrm>
            <a:off x="6701997" y="1748997"/>
            <a:ext cx="3272068" cy="44937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08.02.05 Строительство и эксплуатация автомобильных дорог и аэродромов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4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7583E8-F63C-4AF1-9709-0814B5A60F74}"/>
              </a:ext>
            </a:extLst>
          </p:cNvPr>
          <p:cNvSpPr/>
          <p:nvPr/>
        </p:nvSpPr>
        <p:spPr>
          <a:xfrm>
            <a:off x="6701997" y="2443702"/>
            <a:ext cx="3272068" cy="77598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08.02.08 Монтаж и эксплуатация оборудования и систем газоснабжения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4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965AD0F-845A-49C0-BB5F-F06C6F156226}"/>
              </a:ext>
            </a:extLst>
          </p:cNvPr>
          <p:cNvSpPr/>
          <p:nvPr/>
        </p:nvSpPr>
        <p:spPr>
          <a:xfrm>
            <a:off x="6748574" y="3726680"/>
            <a:ext cx="3398081" cy="50587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08.02.12 Строительство и эксплуатация автомобильных дорог, аэродромов и городских путей сообщения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CB1EA8-7EF2-4BBC-833E-7240BC25E1C0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59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виток: вертикальный 1">
            <a:extLst>
              <a:ext uri="{FF2B5EF4-FFF2-40B4-BE49-F238E27FC236}">
                <a16:creationId xmlns:a16="http://schemas.microsoft.com/office/drawing/2014/main" id="{6DBFBDAC-C5E4-4344-AA03-26B712DF7262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09.02.06 Сетевое и системное администрирование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"Авиационный техникум имени В.А. Казакова"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"Автомобильно-дорожный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"Егорьевский техникум"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"Дмитровский техникум"   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"Коломенский аграрный колледж имени 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Н.Т. Козлова"                       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"Красногорский колледж"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"Можайский техникум"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"Мытищинский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"Ногинский колледж"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"Орехово-Зуевский железнодорожный колледж имени В.И. Бондаренко"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"Орехово-Зуевский техникум"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 "Подмосковный колледж "Энергия"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"Подмосковный политехнический колледж"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"Раменский дорожно-строительный техникум"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"Раменский колледж" 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ГКПОУ МО  "Сергиево-Посадский СЭТ"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"Физико-технический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"Чеховский техникум"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"Шатурский энергетический техникум"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Электростальский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 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ГОУ ВО МО "Государственный гуманитарно-технологический университет"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"Щелковский колледж"</a:t>
            </a:r>
          </a:p>
        </p:txBody>
      </p:sp>
      <p:sp>
        <p:nvSpPr>
          <p:cNvPr id="3" name="Свиток: вертикальный 2">
            <a:extLst>
              <a:ext uri="{FF2B5EF4-FFF2-40B4-BE49-F238E27FC236}">
                <a16:creationId xmlns:a16="http://schemas.microsoft.com/office/drawing/2014/main" id="{C48A41F1-ABAC-46AA-9F57-F7EDC744516A}"/>
              </a:ext>
            </a:extLst>
          </p:cNvPr>
          <p:cNvSpPr/>
          <p:nvPr/>
        </p:nvSpPr>
        <p:spPr>
          <a:xfrm>
            <a:off x="5721945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E155FF-4025-452D-937A-36549C66B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3C58C3B9-FD92-48D1-AB30-7768CF8B422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487D9F-5FBD-4D7D-8F19-7CC1C14E351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3D265B0-6D0D-4263-A12A-46703BBC09DD}"/>
              </a:ext>
            </a:extLst>
          </p:cNvPr>
          <p:cNvSpPr/>
          <p:nvPr/>
        </p:nvSpPr>
        <p:spPr>
          <a:xfrm>
            <a:off x="6496033" y="2225418"/>
            <a:ext cx="3730752" cy="211840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09.02.07 Информационные системы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программирование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B447645-4FA0-4965-91AE-BB63FF2B7225}"/>
              </a:ext>
            </a:extLst>
          </p:cNvPr>
          <p:cNvSpPr/>
          <p:nvPr/>
        </p:nvSpPr>
        <p:spPr>
          <a:xfrm>
            <a:off x="6638487" y="5085248"/>
            <a:ext cx="3588298" cy="44952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09.02.08 Интеллектуальные интегрированные системы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4F2360-5485-45A3-A1E9-8A2FD2132A6A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896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DE5B2D63-77CC-434C-B5D4-CB67C4F8D1F7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5CF75073-1B4C-4361-834A-ACE356DF6D37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9BA0B9-7C88-4FA9-8F54-468B728971C2}"/>
              </a:ext>
            </a:extLst>
          </p:cNvPr>
          <p:cNvSpPr/>
          <p:nvPr/>
        </p:nvSpPr>
        <p:spPr>
          <a:xfrm>
            <a:off x="1854120" y="6094245"/>
            <a:ext cx="3004414" cy="28257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09.02.09 Веб-разработка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8C45590-171F-4CA3-838D-2B3387F0CEE3}"/>
              </a:ext>
            </a:extLst>
          </p:cNvPr>
          <p:cNvSpPr/>
          <p:nvPr/>
        </p:nvSpPr>
        <p:spPr>
          <a:xfrm>
            <a:off x="1607686" y="2268743"/>
            <a:ext cx="3697699" cy="316115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"Ногинский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колледж им.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6E129C-5805-476B-A0D9-FC0F70F96372}"/>
              </a:ext>
            </a:extLst>
          </p:cNvPr>
          <p:cNvSpPr/>
          <p:nvPr/>
        </p:nvSpPr>
        <p:spPr>
          <a:xfrm>
            <a:off x="6668605" y="2012234"/>
            <a:ext cx="3581164" cy="183708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09.02.12 Техническая эксплуатация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сопровождение информационных систем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  <a:endParaRPr lang="en-US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7916BF1-3B81-405B-979B-B5103DE3E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3" y="27015"/>
            <a:ext cx="608735" cy="819928"/>
          </a:xfrm>
          <a:prstGeom prst="rect">
            <a:avLst/>
          </a:prstGeom>
        </p:spPr>
      </p:pic>
      <p:pic>
        <p:nvPicPr>
          <p:cNvPr id="23" name="Рисунок 22" descr="Log1_1_2">
            <a:extLst>
              <a:ext uri="{FF2B5EF4-FFF2-40B4-BE49-F238E27FC236}">
                <a16:creationId xmlns:a16="http://schemas.microsoft.com/office/drawing/2014/main" id="{37A403DE-4D1D-4CF9-8A2D-3DB1159F112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63" y="65404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C21ABE-2FCC-4F8F-8F0F-769FC951B9F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120" y="11613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43B0D17-DAAE-4A37-B85C-2F84BA82C216}"/>
              </a:ext>
            </a:extLst>
          </p:cNvPr>
          <p:cNvSpPr/>
          <p:nvPr/>
        </p:nvSpPr>
        <p:spPr>
          <a:xfrm>
            <a:off x="6746165" y="4170407"/>
            <a:ext cx="3303271" cy="122895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09.02.13 Интеграция решений с применением технологий искусственного интеллекта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A078185-4828-4A8B-A6D5-3D69D45BC1B6}"/>
              </a:ext>
            </a:extLst>
          </p:cNvPr>
          <p:cNvSpPr/>
          <p:nvPr/>
        </p:nvSpPr>
        <p:spPr>
          <a:xfrm>
            <a:off x="6823725" y="5429896"/>
            <a:ext cx="3426044" cy="84371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10.02.04 Обеспечение информационной безопасности телекоммуникационных систем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8DEE51-B92D-486E-8CEF-62BCD5E949E7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236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виток: вертикальный 14">
            <a:extLst>
              <a:ext uri="{FF2B5EF4-FFF2-40B4-BE49-F238E27FC236}">
                <a16:creationId xmlns:a16="http://schemas.microsoft.com/office/drawing/2014/main" id="{96954FCC-7748-4CC9-A7C0-5E07CA40D275}"/>
              </a:ext>
            </a:extLst>
          </p:cNvPr>
          <p:cNvSpPr/>
          <p:nvPr/>
        </p:nvSpPr>
        <p:spPr>
          <a:xfrm>
            <a:off x="5743751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виток: вертикальный 13">
            <a:extLst>
              <a:ext uri="{FF2B5EF4-FFF2-40B4-BE49-F238E27FC236}">
                <a16:creationId xmlns:a16="http://schemas.microsoft.com/office/drawing/2014/main" id="{9A7D5876-FA30-4116-AE35-A9C3171CD08B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E84A90-8ABF-45FE-B050-17E014E81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3" y="27015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8D62A788-C30C-4B06-86FA-35FB865E971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63" y="65404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09382D-9600-4138-9CC4-69FB594F3EC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120" y="11613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9D8E026-3E5A-40E2-B0B1-553474701A78}"/>
              </a:ext>
            </a:extLst>
          </p:cNvPr>
          <p:cNvSpPr/>
          <p:nvPr/>
        </p:nvSpPr>
        <p:spPr>
          <a:xfrm>
            <a:off x="1714367" y="1910588"/>
            <a:ext cx="3666352" cy="100938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10.02.05 Обеспечение информационной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безопасности автоматизированных систем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23257CE-687A-4990-9688-5378AE981A59}"/>
              </a:ext>
            </a:extLst>
          </p:cNvPr>
          <p:cNvSpPr/>
          <p:nvPr/>
        </p:nvSpPr>
        <p:spPr>
          <a:xfrm>
            <a:off x="1771472" y="3232211"/>
            <a:ext cx="3666352" cy="32338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11.02.07 Радиотехнические информационные системы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AC13249-BD96-4684-98A8-87DCD45D0106}"/>
              </a:ext>
            </a:extLst>
          </p:cNvPr>
          <p:cNvSpPr/>
          <p:nvPr/>
        </p:nvSpPr>
        <p:spPr>
          <a:xfrm>
            <a:off x="1747714" y="3598973"/>
            <a:ext cx="3031933" cy="53771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11.02.13 Твердотельная электроника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EFDC79-2E8F-4836-B2AB-E9DAAA0DADB4}"/>
              </a:ext>
            </a:extLst>
          </p:cNvPr>
          <p:cNvSpPr/>
          <p:nvPr/>
        </p:nvSpPr>
        <p:spPr>
          <a:xfrm>
            <a:off x="1714367" y="3999369"/>
            <a:ext cx="3278207" cy="56716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11.02.15 Инфокоммуникационные сети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связи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b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89DAD06-8AF3-4586-83C7-F0BBD4A04887}"/>
              </a:ext>
            </a:extLst>
          </p:cNvPr>
          <p:cNvSpPr/>
          <p:nvPr/>
        </p:nvSpPr>
        <p:spPr>
          <a:xfrm>
            <a:off x="1641854" y="4815685"/>
            <a:ext cx="3350720" cy="124628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11.02.16 Монтаж, техническое обслуживание и ремонт электронных приборов и устройств 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"Мытищинский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ГАПОУ МО "Подмосковный колледж "Энергия"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"Подмосковный политехнический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"Раменский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"Серпуховский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4A395CF-E7A4-4E35-91D1-7AD5A626B076}"/>
              </a:ext>
            </a:extLst>
          </p:cNvPr>
          <p:cNvSpPr/>
          <p:nvPr/>
        </p:nvSpPr>
        <p:spPr>
          <a:xfrm>
            <a:off x="6793793" y="1811596"/>
            <a:ext cx="3513605" cy="86106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11.02.17 Разработка электронных устройств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C7B2BA9-63BF-4B6B-A7BB-B43F3602A20C}"/>
              </a:ext>
            </a:extLst>
          </p:cNvPr>
          <p:cNvSpPr/>
          <p:nvPr/>
        </p:nvSpPr>
        <p:spPr>
          <a:xfrm>
            <a:off x="6847177" y="2919974"/>
            <a:ext cx="3209680" cy="40996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11.02.19 Квантовые коммуникации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8749E6D-7F97-46AD-9643-0BC5A71CB586}"/>
              </a:ext>
            </a:extLst>
          </p:cNvPr>
          <p:cNvSpPr/>
          <p:nvPr/>
        </p:nvSpPr>
        <p:spPr>
          <a:xfrm>
            <a:off x="6793793" y="3429000"/>
            <a:ext cx="3472513" cy="46730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12.02.01 Авиационные приборы и комплексы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2F8D9D-F1D3-4499-98B6-ED60C488FE2C}"/>
              </a:ext>
            </a:extLst>
          </p:cNvPr>
          <p:cNvSpPr/>
          <p:nvPr/>
        </p:nvSpPr>
        <p:spPr>
          <a:xfrm>
            <a:off x="6793793" y="3926806"/>
            <a:ext cx="3472513" cy="74063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12.02.09 Производство и эксплуатация оптических и оптико – электронных приборов и систем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CD5FC9-B932-4C45-8403-0A55E004A0F7}"/>
              </a:ext>
            </a:extLst>
          </p:cNvPr>
          <p:cNvSpPr txBox="1"/>
          <p:nvPr/>
        </p:nvSpPr>
        <p:spPr>
          <a:xfrm>
            <a:off x="6847177" y="4590051"/>
            <a:ext cx="33814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13.02.02 Теплоснабжение и теплотехническое оборудование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90E2BF-44FC-4D73-83C4-21008220513E}"/>
              </a:ext>
            </a:extLst>
          </p:cNvPr>
          <p:cNvSpPr txBox="1"/>
          <p:nvPr/>
        </p:nvSpPr>
        <p:spPr>
          <a:xfrm>
            <a:off x="6831429" y="5551382"/>
            <a:ext cx="33972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13.02.03 Электрические станции, сети и системы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E4B3A3-AF06-4AA5-9459-AFAF2E731089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20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виток: вертикальный 22">
            <a:extLst>
              <a:ext uri="{FF2B5EF4-FFF2-40B4-BE49-F238E27FC236}">
                <a16:creationId xmlns:a16="http://schemas.microsoft.com/office/drawing/2014/main" id="{7C3F365E-38E7-48D8-AF0F-D68A528B29F8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виток: вертикальный 21">
            <a:extLst>
              <a:ext uri="{FF2B5EF4-FFF2-40B4-BE49-F238E27FC236}">
                <a16:creationId xmlns:a16="http://schemas.microsoft.com/office/drawing/2014/main" id="{04344D5D-87D6-4B7F-BCC6-2AB98FC05D8A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DA9FFBD-3518-4AF4-B883-0F56A2146ADB}"/>
              </a:ext>
            </a:extLst>
          </p:cNvPr>
          <p:cNvSpPr/>
          <p:nvPr/>
        </p:nvSpPr>
        <p:spPr>
          <a:xfrm>
            <a:off x="1750122" y="2381782"/>
            <a:ext cx="3529750" cy="53771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13.02.08 Электроизоляционная, кабельная и кондиционерная техника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90195AD-5035-47BC-867A-14FA4B470234}"/>
              </a:ext>
            </a:extLst>
          </p:cNvPr>
          <p:cNvSpPr/>
          <p:nvPr/>
        </p:nvSpPr>
        <p:spPr>
          <a:xfrm>
            <a:off x="1846952" y="4468217"/>
            <a:ext cx="3520490" cy="81992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48FBCDD-7945-4026-9907-B09B1A1C4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19" name="Рисунок 18" descr="Log1_1_2">
            <a:extLst>
              <a:ext uri="{FF2B5EF4-FFF2-40B4-BE49-F238E27FC236}">
                <a16:creationId xmlns:a16="http://schemas.microsoft.com/office/drawing/2014/main" id="{DD122ED1-1072-4009-B627-341B87AB8DC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B997355-C0FA-4393-8D6B-E9C2FE0800B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9E1DDF3-DD0D-4DEF-BC2C-6C61986D1A3A}"/>
              </a:ext>
            </a:extLst>
          </p:cNvPr>
          <p:cNvSpPr/>
          <p:nvPr/>
        </p:nvSpPr>
        <p:spPr>
          <a:xfrm>
            <a:off x="1654462" y="5290475"/>
            <a:ext cx="3206715" cy="79834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614B794-5DD3-4740-B68C-553007939E02}"/>
              </a:ext>
            </a:extLst>
          </p:cNvPr>
          <p:cNvSpPr/>
          <p:nvPr/>
        </p:nvSpPr>
        <p:spPr>
          <a:xfrm>
            <a:off x="1785268" y="1771721"/>
            <a:ext cx="3388373" cy="53771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13.02.07 Электроснабжение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DDF3E30-B13F-4088-B4D4-3941C532AB37}"/>
              </a:ext>
            </a:extLst>
          </p:cNvPr>
          <p:cNvSpPr/>
          <p:nvPr/>
        </p:nvSpPr>
        <p:spPr>
          <a:xfrm>
            <a:off x="1728373" y="3033477"/>
            <a:ext cx="3607708" cy="10299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13.02.11 Техническая эксплуатация и обслуживание электрического и электромеханического 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"Павлово-Посадский техникум</a:t>
            </a:r>
            <a:r>
              <a:rPr lang="ru-RU" sz="1100" b="1" dirty="0">
                <a:solidFill>
                  <a:srgbClr val="843C0C"/>
                </a:solidFill>
              </a:rPr>
              <a:t>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  <a:b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C351855-99B0-4462-B56B-3F4DA1921B29}"/>
              </a:ext>
            </a:extLst>
          </p:cNvPr>
          <p:cNvSpPr/>
          <p:nvPr/>
        </p:nvSpPr>
        <p:spPr>
          <a:xfrm>
            <a:off x="1777674" y="4385390"/>
            <a:ext cx="3370053" cy="45588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13.02.12 Электрические станции, сети, их релейная защита и автоматизация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FDD4166-F6BD-4C22-AC7B-63255BA1C5E4}"/>
              </a:ext>
            </a:extLst>
          </p:cNvPr>
          <p:cNvSpPr/>
          <p:nvPr/>
        </p:nvSpPr>
        <p:spPr>
          <a:xfrm>
            <a:off x="1682760" y="5097052"/>
            <a:ext cx="3431550" cy="151435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13.02.13 Эксплуатация и обслуживание электрического и электромеханического оборудования ( 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b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56CC951-BA19-4EC3-897A-BDD9C0C9DED5}"/>
              </a:ext>
            </a:extLst>
          </p:cNvPr>
          <p:cNvSpPr/>
          <p:nvPr/>
        </p:nvSpPr>
        <p:spPr>
          <a:xfrm>
            <a:off x="6755949" y="1786935"/>
            <a:ext cx="3662865" cy="50728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15.02.04 Специальные машины и устройства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Коломна"</a:t>
            </a:r>
            <a:br>
              <a:rPr lang="ru-RU" sz="9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E7EA7BE-3A2B-4D7B-BCE9-CF91C2456E7B}"/>
              </a:ext>
            </a:extLst>
          </p:cNvPr>
          <p:cNvSpPr/>
          <p:nvPr/>
        </p:nvSpPr>
        <p:spPr>
          <a:xfrm>
            <a:off x="6755949" y="2279005"/>
            <a:ext cx="3561597" cy="74326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15.02.06 Монтаж, техническая эксплуатация и ремонт холодильно-компрессорных и теплонасосных машин и установок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3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3A6F43B-79FB-44FE-9E85-0DD9F91E3374}"/>
              </a:ext>
            </a:extLst>
          </p:cNvPr>
          <p:cNvSpPr/>
          <p:nvPr/>
        </p:nvSpPr>
        <p:spPr>
          <a:xfrm>
            <a:off x="6713371" y="3335753"/>
            <a:ext cx="3527204" cy="13051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15.02.09 Аддитивные технологии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3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882D2CB-223C-43A9-8537-06AED8F923A4}"/>
              </a:ext>
            </a:extLst>
          </p:cNvPr>
          <p:cNvSpPr/>
          <p:nvPr/>
        </p:nvSpPr>
        <p:spPr>
          <a:xfrm>
            <a:off x="6771579" y="5018537"/>
            <a:ext cx="3410787" cy="53921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15.02.10 Мехатроника и мобильная робототехника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3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872C710-1725-44B6-A6D8-972F1BD4714E}"/>
              </a:ext>
            </a:extLst>
          </p:cNvPr>
          <p:cNvSpPr/>
          <p:nvPr/>
        </p:nvSpPr>
        <p:spPr>
          <a:xfrm>
            <a:off x="6771579" y="5712546"/>
            <a:ext cx="3134204" cy="89886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15.02.12 Монтаж, техническое обслуживание и ремонт промышленного 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7BC11E-70CE-4E63-A080-1C381F51761D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69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виток: вертикальный 18">
            <a:extLst>
              <a:ext uri="{FF2B5EF4-FFF2-40B4-BE49-F238E27FC236}">
                <a16:creationId xmlns:a16="http://schemas.microsoft.com/office/drawing/2014/main" id="{439FFD06-5F94-4F32-8139-2A110B104F92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E5EF3A66-BA71-4743-A0CD-A06B01D10AD2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958DBC-CF36-474B-BF22-47394CDC4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1E4A150E-FB2C-47D6-AF25-53405954B4C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7F782F-905E-45E4-9965-D93106E813C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25FACE7-CCD7-441C-84DB-172CF9388608}"/>
              </a:ext>
            </a:extLst>
          </p:cNvPr>
          <p:cNvSpPr/>
          <p:nvPr/>
        </p:nvSpPr>
        <p:spPr>
          <a:xfrm>
            <a:off x="1838648" y="1803731"/>
            <a:ext cx="3342352" cy="50943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15.02.14 Оснащение средствами автоматизации технологических процессов и производств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"Павлово-Посадский техникум"</a:t>
            </a: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CFE9080-4250-4B0E-B481-DB2EE96CB7E4}"/>
              </a:ext>
            </a:extLst>
          </p:cNvPr>
          <p:cNvSpPr/>
          <p:nvPr/>
        </p:nvSpPr>
        <p:spPr>
          <a:xfrm>
            <a:off x="1821501" y="2661310"/>
            <a:ext cx="3543321" cy="3689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15.02.15 Технология металлообрабатывающего производства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69D500E-C3DC-4C5A-9C9A-02E80D4037FC}"/>
              </a:ext>
            </a:extLst>
          </p:cNvPr>
          <p:cNvSpPr/>
          <p:nvPr/>
        </p:nvSpPr>
        <p:spPr>
          <a:xfrm>
            <a:off x="1734386" y="3401364"/>
            <a:ext cx="3482310" cy="163950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15.02.16 Технология машиностроения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техникум им.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EBD7F38-6CBD-4F79-A920-4339703ED1C4}"/>
              </a:ext>
            </a:extLst>
          </p:cNvPr>
          <p:cNvSpPr/>
          <p:nvPr/>
        </p:nvSpPr>
        <p:spPr>
          <a:xfrm>
            <a:off x="1785268" y="5389011"/>
            <a:ext cx="3579554" cy="87353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15.02.17 Монтаж, техническое обслуживание, эксплуатация и ремонт промышленного 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E02D31E-46CF-42D6-98AE-363B6D15B2D2}"/>
              </a:ext>
            </a:extLst>
          </p:cNvPr>
          <p:cNvSpPr/>
          <p:nvPr/>
        </p:nvSpPr>
        <p:spPr>
          <a:xfrm>
            <a:off x="6844305" y="1848867"/>
            <a:ext cx="3406600" cy="10199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15.02.18 Техническая эксплуатация  и обслуживание роботизированного производства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12EC39F-51CF-4116-94A0-088090B4B3EB}"/>
              </a:ext>
            </a:extLst>
          </p:cNvPr>
          <p:cNvSpPr/>
          <p:nvPr/>
        </p:nvSpPr>
        <p:spPr>
          <a:xfrm>
            <a:off x="6844305" y="3305774"/>
            <a:ext cx="3310926" cy="108709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15.02.19 Сварочное производство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колледж имени В.И. Бондаренко"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3E7B6C5-3158-4169-A06F-EA5D17FD7533}"/>
              </a:ext>
            </a:extLst>
          </p:cNvPr>
          <p:cNvSpPr/>
          <p:nvPr/>
        </p:nvSpPr>
        <p:spPr>
          <a:xfrm>
            <a:off x="6881284" y="4806555"/>
            <a:ext cx="3310926" cy="101922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18.02.12 Технология аналитического контроля химических соединений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DF9C743-7F41-49E7-9595-5ADE50D77940}"/>
              </a:ext>
            </a:extLst>
          </p:cNvPr>
          <p:cNvSpPr/>
          <p:nvPr/>
        </p:nvSpPr>
        <p:spPr>
          <a:xfrm>
            <a:off x="6946785" y="5885091"/>
            <a:ext cx="3179924" cy="53385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19.02.10 Технология продукции общественного питания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59D278-CB83-4CB2-BAC5-E774EE136B45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25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виток: вертикальный 21">
            <a:extLst>
              <a:ext uri="{FF2B5EF4-FFF2-40B4-BE49-F238E27FC236}">
                <a16:creationId xmlns:a16="http://schemas.microsoft.com/office/drawing/2014/main" id="{87694022-A7E1-45CD-93C7-A8C6D3844BDC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35853E37-770A-4778-9779-CE877017CB9E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5F6BF3-3C08-4008-98FA-8BFAE8582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D82A79C2-CA2C-4335-AD4E-26CA45D914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83715E-8756-4F43-98DE-F32C82E0888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CA1999A-78E7-4BCE-B0ED-C93A44A921CB}"/>
              </a:ext>
            </a:extLst>
          </p:cNvPr>
          <p:cNvSpPr/>
          <p:nvPr/>
        </p:nvSpPr>
        <p:spPr>
          <a:xfrm>
            <a:off x="1838206" y="1669486"/>
            <a:ext cx="3599886" cy="65658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19.02.11 Технология продуктов питания из растительного сырья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5AAC2FB-35E4-4D93-B9CC-79F9518711D4}"/>
              </a:ext>
            </a:extLst>
          </p:cNvPr>
          <p:cNvSpPr/>
          <p:nvPr/>
        </p:nvSpPr>
        <p:spPr>
          <a:xfrm>
            <a:off x="1797795" y="2342112"/>
            <a:ext cx="3517411" cy="11234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19.02.12 Технология продуктов питания животного происхождения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FAE0CBA-2913-4E92-9686-BECEB3D65E5B}"/>
              </a:ext>
            </a:extLst>
          </p:cNvPr>
          <p:cNvSpPr/>
          <p:nvPr/>
        </p:nvSpPr>
        <p:spPr>
          <a:xfrm>
            <a:off x="1846952" y="3598755"/>
            <a:ext cx="3517411" cy="54869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19.02.13 Технология продуктов общественного питания массового изготовления и специализированных пищевых продуктов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DB811DE-1479-4A19-944C-69FBD1F8FD9E}"/>
              </a:ext>
            </a:extLst>
          </p:cNvPr>
          <p:cNvSpPr/>
          <p:nvPr/>
        </p:nvSpPr>
        <p:spPr>
          <a:xfrm>
            <a:off x="1866589" y="4379282"/>
            <a:ext cx="3336394" cy="63532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20.02.01 Экологическая безопасность природных комплексов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A313F67-65D0-4884-B76F-9A5A404B1D62}"/>
              </a:ext>
            </a:extLst>
          </p:cNvPr>
          <p:cNvSpPr/>
          <p:nvPr/>
        </p:nvSpPr>
        <p:spPr>
          <a:xfrm>
            <a:off x="1866589" y="5273260"/>
            <a:ext cx="3379821" cy="54869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20.02.02 Защита в чрезвычайных ситуациях</a:t>
            </a: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колледж«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73A3963-A13D-4371-B141-35BEC2CBBABA}"/>
              </a:ext>
            </a:extLst>
          </p:cNvPr>
          <p:cNvSpPr/>
          <p:nvPr/>
        </p:nvSpPr>
        <p:spPr>
          <a:xfrm>
            <a:off x="6827875" y="1714684"/>
            <a:ext cx="2932312" cy="30878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20.02.04 Пожарная безопасность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48592A6-AA6D-45D4-A2C7-62E7BD72E708}"/>
              </a:ext>
            </a:extLst>
          </p:cNvPr>
          <p:cNvSpPr/>
          <p:nvPr/>
        </p:nvSpPr>
        <p:spPr>
          <a:xfrm>
            <a:off x="1848883" y="5952946"/>
            <a:ext cx="3627060" cy="770533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20.02.05 Организация оперативного (экстренного) реагирования в чрезвычайных ситуациях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95C340F-8F0D-4EC4-AB88-C466779BC9AA}"/>
              </a:ext>
            </a:extLst>
          </p:cNvPr>
          <p:cNvSpPr/>
          <p:nvPr/>
        </p:nvSpPr>
        <p:spPr>
          <a:xfrm>
            <a:off x="6743174" y="2850290"/>
            <a:ext cx="3508407" cy="139279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21.02.19 Землеустройство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ГАПОУ МО "Подмосковный колледж "Энергия"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82F990C-0F45-41CF-A93D-66419881274B}"/>
              </a:ext>
            </a:extLst>
          </p:cNvPr>
          <p:cNvSpPr/>
          <p:nvPr/>
        </p:nvSpPr>
        <p:spPr>
          <a:xfrm>
            <a:off x="6798055" y="2059329"/>
            <a:ext cx="3398646" cy="41617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21.02.05 Земельные и имущественные отношения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8442D64-B8BF-47DB-8B28-DE549D850858}"/>
              </a:ext>
            </a:extLst>
          </p:cNvPr>
          <p:cNvSpPr/>
          <p:nvPr/>
        </p:nvSpPr>
        <p:spPr>
          <a:xfrm>
            <a:off x="6817179" y="2423663"/>
            <a:ext cx="3226604" cy="41617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21.02.08 Прикладная геодезия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0E8BCDE-D722-4590-8040-9E8DDADC6D3A}"/>
              </a:ext>
            </a:extLst>
          </p:cNvPr>
          <p:cNvSpPr/>
          <p:nvPr/>
        </p:nvSpPr>
        <p:spPr>
          <a:xfrm>
            <a:off x="6743174" y="4670248"/>
            <a:ext cx="3508407" cy="162831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23.02.01 Организация перевозок и управление на транспорте (по видам транспорта)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2FB75A-2E79-4FEF-9D5D-13AB12AE0FDC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07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5FC11FD8-DB37-44E4-8A78-454EDA9B8D5C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виток: вертикальный 16">
            <a:extLst>
              <a:ext uri="{FF2B5EF4-FFF2-40B4-BE49-F238E27FC236}">
                <a16:creationId xmlns:a16="http://schemas.microsoft.com/office/drawing/2014/main" id="{2147BC3E-C6BA-4A8C-BED2-A34C399EAB3B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D1A55E-A6E7-4C92-AA7E-83A489CB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8C74F2B-DF96-4FD8-8E6A-8284E5DE10B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647A92-F630-43FE-91B2-76F49502CFD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E41377-1364-41FD-9EC1-E993DC8A6127}"/>
              </a:ext>
            </a:extLst>
          </p:cNvPr>
          <p:cNvSpPr/>
          <p:nvPr/>
        </p:nvSpPr>
        <p:spPr>
          <a:xfrm>
            <a:off x="1823930" y="1771673"/>
            <a:ext cx="3399496" cy="71241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23.02.02 Автомобиле- и тракторостроение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87481E-BE2D-4416-ACAD-B0099FABB46C}"/>
              </a:ext>
            </a:extLst>
          </p:cNvPr>
          <p:cNvSpPr/>
          <p:nvPr/>
        </p:nvSpPr>
        <p:spPr>
          <a:xfrm>
            <a:off x="6817787" y="1705836"/>
            <a:ext cx="3493535" cy="60195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23.02.06 Техническая эксплуатация подвижного состава железных дорог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0DC7380-F82C-4D92-A95E-D276347BD612}"/>
              </a:ext>
            </a:extLst>
          </p:cNvPr>
          <p:cNvSpPr/>
          <p:nvPr/>
        </p:nvSpPr>
        <p:spPr>
          <a:xfrm>
            <a:off x="1677402" y="3354736"/>
            <a:ext cx="3746317" cy="247154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23.02.07 Техническое обслуживание и ремонт двигателей, систем и агрегатов автомобилей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ПО "Подольский колледж имени А.В. Никулина"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ГБПОУ МО "Серпуховский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b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C97A7E-4EB3-4FDE-897F-EF8E2B23E063}"/>
              </a:ext>
            </a:extLst>
          </p:cNvPr>
          <p:cNvSpPr/>
          <p:nvPr/>
        </p:nvSpPr>
        <p:spPr>
          <a:xfrm>
            <a:off x="6817787" y="2407178"/>
            <a:ext cx="3254096" cy="48926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25.02.03 Техническая эксплуатация электрифицированных и пилотажно-навигационных комплексов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D39BB98-A2FE-485F-AEF3-D03EA1C00328}"/>
              </a:ext>
            </a:extLst>
          </p:cNvPr>
          <p:cNvSpPr/>
          <p:nvPr/>
        </p:nvSpPr>
        <p:spPr>
          <a:xfrm>
            <a:off x="6759300" y="3249880"/>
            <a:ext cx="3579825" cy="92154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25.02.08 Эксплуатация беспилотных авиационных систем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летчика-космонавта Ю.А. Гагарина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AC5BE45-D016-46D9-99A1-8EF16F0F3412}"/>
              </a:ext>
            </a:extLst>
          </p:cNvPr>
          <p:cNvSpPr/>
          <p:nvPr/>
        </p:nvSpPr>
        <p:spPr>
          <a:xfrm>
            <a:off x="6749867" y="4370206"/>
            <a:ext cx="3638268" cy="67001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25.02.09 Организация воздушных перевозок и авиационных работ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975AD9B-6286-4631-8BB2-B02E01F0493A}"/>
              </a:ext>
            </a:extLst>
          </p:cNvPr>
          <p:cNvSpPr/>
          <p:nvPr/>
        </p:nvSpPr>
        <p:spPr>
          <a:xfrm>
            <a:off x="6759300" y="4880374"/>
            <a:ext cx="3610422" cy="106659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27.02.07 Управление качеством продукции, процессов и услуг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E802F84-0245-4C90-835E-88D7A13D8CBF}"/>
              </a:ext>
            </a:extLst>
          </p:cNvPr>
          <p:cNvSpPr/>
          <p:nvPr/>
        </p:nvSpPr>
        <p:spPr>
          <a:xfrm>
            <a:off x="6693243" y="4527167"/>
            <a:ext cx="3556803" cy="64633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58C42A6-07D1-4672-9687-DE9DA849CBFF}"/>
              </a:ext>
            </a:extLst>
          </p:cNvPr>
          <p:cNvSpPr/>
          <p:nvPr/>
        </p:nvSpPr>
        <p:spPr>
          <a:xfrm>
            <a:off x="6782322" y="5835626"/>
            <a:ext cx="3556803" cy="64633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29.02.10 Конструирование, моделирование и технология изготовления изделий легкой промышленности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A9DE44-1A56-4E45-A180-DED32F5E61FF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649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5FC11FD8-DB37-44E4-8A78-454EDA9B8D5C}"/>
              </a:ext>
            </a:extLst>
          </p:cNvPr>
          <p:cNvSpPr/>
          <p:nvPr/>
        </p:nvSpPr>
        <p:spPr>
          <a:xfrm>
            <a:off x="5763075" y="865648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виток: вертикальный 16">
            <a:extLst>
              <a:ext uri="{FF2B5EF4-FFF2-40B4-BE49-F238E27FC236}">
                <a16:creationId xmlns:a16="http://schemas.microsoft.com/office/drawing/2014/main" id="{2147BC3E-C6BA-4A8C-BED2-A34C399EAB3B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D1A55E-A6E7-4C92-AA7E-83A489CB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8C74F2B-DF96-4FD8-8E6A-8284E5DE10B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647A92-F630-43FE-91B2-76F49502CFD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AC5BE45-D016-46D9-99A1-8EF16F0F3412}"/>
              </a:ext>
            </a:extLst>
          </p:cNvPr>
          <p:cNvSpPr/>
          <p:nvPr/>
        </p:nvSpPr>
        <p:spPr>
          <a:xfrm>
            <a:off x="6775492" y="3019729"/>
            <a:ext cx="3638268" cy="67001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527A7BE-C085-4596-8E5C-942341A9DAF8}"/>
              </a:ext>
            </a:extLst>
          </p:cNvPr>
          <p:cNvSpPr/>
          <p:nvPr/>
        </p:nvSpPr>
        <p:spPr>
          <a:xfrm>
            <a:off x="1846952" y="1660853"/>
            <a:ext cx="3389044" cy="502596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29.02.11 Полиграфическое производство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  <a:p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38B09ED-161C-44A9-B717-2EE4F95F9E38}"/>
              </a:ext>
            </a:extLst>
          </p:cNvPr>
          <p:cNvSpPr/>
          <p:nvPr/>
        </p:nvSpPr>
        <p:spPr>
          <a:xfrm>
            <a:off x="1846952" y="2025787"/>
            <a:ext cx="3298315" cy="31348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31.02.04 Медицинская оптика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7AAEC4C-1861-43BA-A0C4-D8D745AD7F1F}"/>
              </a:ext>
            </a:extLst>
          </p:cNvPr>
          <p:cNvSpPr/>
          <p:nvPr/>
        </p:nvSpPr>
        <p:spPr>
          <a:xfrm>
            <a:off x="1828657" y="2323957"/>
            <a:ext cx="3575097" cy="42463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32.02.01 Медико-профилактическое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4B97E17-2210-472A-822E-696A3FABF5A6}"/>
              </a:ext>
            </a:extLst>
          </p:cNvPr>
          <p:cNvSpPr/>
          <p:nvPr/>
        </p:nvSpPr>
        <p:spPr>
          <a:xfrm>
            <a:off x="1811613" y="2704206"/>
            <a:ext cx="3625514" cy="53171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33.02.01 Фармация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1B3EB97-011B-4084-9B56-995F92EA3A96}"/>
              </a:ext>
            </a:extLst>
          </p:cNvPr>
          <p:cNvSpPr/>
          <p:nvPr/>
        </p:nvSpPr>
        <p:spPr>
          <a:xfrm>
            <a:off x="1792576" y="3235916"/>
            <a:ext cx="3647258" cy="110620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71E7B15-F3C0-474A-8CD3-A1213108A1FE}"/>
              </a:ext>
            </a:extLst>
          </p:cNvPr>
          <p:cNvSpPr/>
          <p:nvPr/>
        </p:nvSpPr>
        <p:spPr>
          <a:xfrm>
            <a:off x="1785268" y="4373300"/>
            <a:ext cx="3647258" cy="61063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35.02.05 Агрономия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A832170-4CF8-4149-A158-4547F3B8E6A1}"/>
              </a:ext>
            </a:extLst>
          </p:cNvPr>
          <p:cNvSpPr/>
          <p:nvPr/>
        </p:nvSpPr>
        <p:spPr>
          <a:xfrm>
            <a:off x="1828657" y="5091194"/>
            <a:ext cx="3647258" cy="6106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35.02.06 Технология производства и переработки сельскохозяйственной продукции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466F633-E430-46E9-9680-0104847D6246}"/>
              </a:ext>
            </a:extLst>
          </p:cNvPr>
          <p:cNvSpPr/>
          <p:nvPr/>
        </p:nvSpPr>
        <p:spPr>
          <a:xfrm>
            <a:off x="1766810" y="5762127"/>
            <a:ext cx="3469186" cy="89211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35.02.08 Электротехнические системы в агропромышленном комплексе (АПК) 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29F8623-F13C-414E-B556-E90E47AEB9FE}"/>
              </a:ext>
            </a:extLst>
          </p:cNvPr>
          <p:cNvSpPr/>
          <p:nvPr/>
        </p:nvSpPr>
        <p:spPr>
          <a:xfrm>
            <a:off x="6743309" y="1852252"/>
            <a:ext cx="3521857" cy="83186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35.02.12 Садово-парковое и ландшафтное строительство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EC75729-6E12-47BF-9CBD-46AC60B4F0EC}"/>
              </a:ext>
            </a:extLst>
          </p:cNvPr>
          <p:cNvSpPr/>
          <p:nvPr/>
        </p:nvSpPr>
        <p:spPr>
          <a:xfrm>
            <a:off x="6743309" y="2946044"/>
            <a:ext cx="3637078" cy="97279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35.02.16 Эксплуатация и ремонт сельскохозяйственной техники и оборудования  </a:t>
            </a:r>
            <a:endParaRPr lang="ru-RU" sz="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br>
              <a:rPr lang="ru-RU" sz="3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2DD3F27-F5EB-431A-A0D7-2010ECD346C6}"/>
              </a:ext>
            </a:extLst>
          </p:cNvPr>
          <p:cNvSpPr/>
          <p:nvPr/>
        </p:nvSpPr>
        <p:spPr>
          <a:xfrm>
            <a:off x="6769141" y="4026098"/>
            <a:ext cx="3585414" cy="7520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35.02.20 Технология производства, первичной переработки и хранения сельскохозяйственной продукции </a:t>
            </a:r>
            <a:r>
              <a:rPr lang="ru-RU" sz="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F6DD94F-9DFA-44E3-B9CA-892261F0A022}"/>
              </a:ext>
            </a:extLst>
          </p:cNvPr>
          <p:cNvSpPr/>
          <p:nvPr/>
        </p:nvSpPr>
        <p:spPr>
          <a:xfrm>
            <a:off x="6793115" y="4926465"/>
            <a:ext cx="3585414" cy="72385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36.02.01 Ветеринария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EEF695F-6AF4-4E4D-B2B1-63A9B19A34DB}"/>
              </a:ext>
            </a:extLst>
          </p:cNvPr>
          <p:cNvSpPr/>
          <p:nvPr/>
        </p:nvSpPr>
        <p:spPr>
          <a:xfrm>
            <a:off x="6856646" y="5858410"/>
            <a:ext cx="3295181" cy="42901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36.02.03 Зоотехния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EBAE40-DF59-43FA-8955-1AE2DAE78510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46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виток: вертикальный 20">
            <a:extLst>
              <a:ext uri="{FF2B5EF4-FFF2-40B4-BE49-F238E27FC236}">
                <a16:creationId xmlns:a16="http://schemas.microsoft.com/office/drawing/2014/main" id="{C7056529-A03F-4808-B508-537FE0DF83AA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38.02.03 Операционная деятельность в логистике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"Автомобильно-дорожный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"Воскресенский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"Егорьевский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"Дмитровский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"Колледж "Подмосковье"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"Коломенский аграрный колледж имени                         Н.Т. Козлова"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"Красногорский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"Мытищинский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"Ногинский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"Подмосковный колледж "Энергия“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"Подмосковный политехнический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"Подольский колледж имени А.В. Никулина"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"Профессиональный колледж "Московия"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"Раменский дорожно-строительный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"Сергиево-Посадский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"Серпуховский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"Ступинский техникум им. А.Т. Туманова"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"Физико-технический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"Чеховский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"Шатурский энергетический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"Щелковский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ГОУ ВО МО "Государственный гуманитарно-технологический университет</a:t>
            </a:r>
            <a:endParaRPr lang="ru-RU" dirty="0">
              <a:latin typeface="Calibri (Основной текст)"/>
            </a:endParaRPr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9E373D3E-B165-4D86-98C9-0D22E188C924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1905B7-EF2B-4951-9853-A98B77C0E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3B79938B-D931-4F25-AEDD-3DA0F9B2DA4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6E0A52-F545-45CA-86F3-6B0113A72CD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7FEDAF0-B8B8-4763-83DA-EA16B4737CFF}"/>
              </a:ext>
            </a:extLst>
          </p:cNvPr>
          <p:cNvSpPr/>
          <p:nvPr/>
        </p:nvSpPr>
        <p:spPr>
          <a:xfrm>
            <a:off x="1785268" y="1721373"/>
            <a:ext cx="3517091" cy="624253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36.02.05 Кинология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6F82620-18F1-4D7C-8D54-9E1D73C09979}"/>
              </a:ext>
            </a:extLst>
          </p:cNvPr>
          <p:cNvSpPr/>
          <p:nvPr/>
        </p:nvSpPr>
        <p:spPr>
          <a:xfrm>
            <a:off x="1623372" y="2981484"/>
            <a:ext cx="3777303" cy="310839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6741EA-90D6-4860-A0FA-97C6AF2BA45E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001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виток: вертикальный 20">
            <a:extLst>
              <a:ext uri="{FF2B5EF4-FFF2-40B4-BE49-F238E27FC236}">
                <a16:creationId xmlns:a16="http://schemas.microsoft.com/office/drawing/2014/main" id="{64988215-2625-4E2B-B0EB-6AC184489234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55955F29-6B05-4EDC-9E90-80594A46D282}"/>
              </a:ext>
            </a:extLst>
          </p:cNvPr>
          <p:cNvSpPr/>
          <p:nvPr/>
        </p:nvSpPr>
        <p:spPr>
          <a:xfrm>
            <a:off x="817072" y="93391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38.02.07 Банковское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"Подольский колледж имени А.В. Никулина"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ГОУ ВО МО "Государственный гуманитарно-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технологический университет"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B10BA-51C8-4FC9-869E-87A3E0063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B497410-69AC-4465-9A75-5E663178E40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A4703B-F1FE-450A-882C-78DCB5731D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9D4B61-A2FB-41F5-8ECB-6C93534C2414}"/>
              </a:ext>
            </a:extLst>
          </p:cNvPr>
          <p:cNvSpPr/>
          <p:nvPr/>
        </p:nvSpPr>
        <p:spPr>
          <a:xfrm>
            <a:off x="1741669" y="1737060"/>
            <a:ext cx="3362414" cy="60858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38.02.04 Коммерция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 МО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DC03F70-A6DE-4CFA-8DC4-3FD08B2D38D5}"/>
              </a:ext>
            </a:extLst>
          </p:cNvPr>
          <p:cNvSpPr/>
          <p:nvPr/>
        </p:nvSpPr>
        <p:spPr>
          <a:xfrm>
            <a:off x="1741669" y="2389843"/>
            <a:ext cx="3442403" cy="54179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38.02.05 Товароведение и экспертиза качества потребительских товаров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7D263EB-6FF2-408C-857F-30547474E8A1}"/>
              </a:ext>
            </a:extLst>
          </p:cNvPr>
          <p:cNvSpPr/>
          <p:nvPr/>
        </p:nvSpPr>
        <p:spPr>
          <a:xfrm>
            <a:off x="1680964" y="2987360"/>
            <a:ext cx="3551144" cy="80166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38.02.06 Финансы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6774FD7-521F-42BD-B1ED-BF972CD54642}"/>
              </a:ext>
            </a:extLst>
          </p:cNvPr>
          <p:cNvSpPr/>
          <p:nvPr/>
        </p:nvSpPr>
        <p:spPr>
          <a:xfrm>
            <a:off x="1741751" y="5385165"/>
            <a:ext cx="3691828" cy="97834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38.02.08 Торговое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F2DFFAF-9980-42EA-9D20-0934BCAD504A}"/>
              </a:ext>
            </a:extLst>
          </p:cNvPr>
          <p:cNvSpPr/>
          <p:nvPr/>
        </p:nvSpPr>
        <p:spPr>
          <a:xfrm>
            <a:off x="6842712" y="1663198"/>
            <a:ext cx="3287245" cy="63673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39.02.01 Социальная работа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595097A-C907-4C83-BAC5-BF6885EF01AF}"/>
              </a:ext>
            </a:extLst>
          </p:cNvPr>
          <p:cNvSpPr/>
          <p:nvPr/>
        </p:nvSpPr>
        <p:spPr>
          <a:xfrm>
            <a:off x="6851004" y="2460758"/>
            <a:ext cx="3447359" cy="63673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40.02.01 Право и организация социального обеспечения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F6F6606-967F-4086-8244-0077B305C9A0}"/>
              </a:ext>
            </a:extLst>
          </p:cNvPr>
          <p:cNvSpPr/>
          <p:nvPr/>
        </p:nvSpPr>
        <p:spPr>
          <a:xfrm>
            <a:off x="6885338" y="3195079"/>
            <a:ext cx="3244619" cy="41760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40.02.02 Правоохранительная деятельность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2C1F789-A128-4280-8277-6A1332710249}"/>
              </a:ext>
            </a:extLst>
          </p:cNvPr>
          <p:cNvSpPr/>
          <p:nvPr/>
        </p:nvSpPr>
        <p:spPr>
          <a:xfrm>
            <a:off x="6802997" y="3954689"/>
            <a:ext cx="3543371" cy="170652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40.02.04  Юриспруденция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DFC31B1-8454-4783-A8A2-06377FF0ADB3}"/>
              </a:ext>
            </a:extLst>
          </p:cNvPr>
          <p:cNvSpPr/>
          <p:nvPr/>
        </p:nvSpPr>
        <p:spPr>
          <a:xfrm>
            <a:off x="6934088" y="6003214"/>
            <a:ext cx="3244619" cy="36029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42.02.01 Реклама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A14219-0EA2-4785-86A7-772F09A2776A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14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виток: вертикальный 20">
            <a:extLst>
              <a:ext uri="{FF2B5EF4-FFF2-40B4-BE49-F238E27FC236}">
                <a16:creationId xmlns:a16="http://schemas.microsoft.com/office/drawing/2014/main" id="{64988215-2625-4E2B-B0EB-6AC184489234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55955F29-6B05-4EDC-9E90-80594A46D282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B10BA-51C8-4FC9-869E-87A3E0063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B497410-69AC-4465-9A75-5E663178E40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A4703B-F1FE-450A-882C-78DCB5731D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77FE136-7429-439F-B92E-47AB5316421C}"/>
              </a:ext>
            </a:extLst>
          </p:cNvPr>
          <p:cNvSpPr/>
          <p:nvPr/>
        </p:nvSpPr>
        <p:spPr>
          <a:xfrm>
            <a:off x="1799373" y="1764964"/>
            <a:ext cx="3550249" cy="53642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43.02.06 Сервис на транспорте (по видам транспорта)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86EB3A-65CA-4F18-BFE6-C879E2B3647F}"/>
              </a:ext>
            </a:extLst>
          </p:cNvPr>
          <p:cNvSpPr/>
          <p:nvPr/>
        </p:nvSpPr>
        <p:spPr>
          <a:xfrm>
            <a:off x="1824381" y="2396572"/>
            <a:ext cx="3329028" cy="47222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43.02.10 Туризм 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"Подмосковье“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D9425EC-2780-4F95-A64A-8ED9A00CCC48}"/>
              </a:ext>
            </a:extLst>
          </p:cNvPr>
          <p:cNvSpPr/>
          <p:nvPr/>
        </p:nvSpPr>
        <p:spPr>
          <a:xfrm>
            <a:off x="1824381" y="2901285"/>
            <a:ext cx="3505359" cy="53642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43.02.13 Технология парикмахерского искусства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2A64960-7EBF-4D04-BFCA-81AD5FE537C3}"/>
              </a:ext>
            </a:extLst>
          </p:cNvPr>
          <p:cNvSpPr/>
          <p:nvPr/>
        </p:nvSpPr>
        <p:spPr>
          <a:xfrm>
            <a:off x="6586139" y="1916155"/>
            <a:ext cx="3425983" cy="770461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43.02.14 Гостиничное дело</a:t>
            </a:r>
          </a:p>
          <a:p>
            <a:br>
              <a:rPr lang="ru-RU" sz="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9771DA-0FD9-4A82-8E60-08ECA0BF68A8}"/>
              </a:ext>
            </a:extLst>
          </p:cNvPr>
          <p:cNvSpPr/>
          <p:nvPr/>
        </p:nvSpPr>
        <p:spPr>
          <a:xfrm>
            <a:off x="1640136" y="3650150"/>
            <a:ext cx="3632800" cy="281603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4D75987-8896-4F1F-932B-94BBE64EF598}"/>
              </a:ext>
            </a:extLst>
          </p:cNvPr>
          <p:cNvSpPr/>
          <p:nvPr/>
        </p:nvSpPr>
        <p:spPr>
          <a:xfrm>
            <a:off x="6509453" y="3122389"/>
            <a:ext cx="3858166" cy="199128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43.02.16 Туризм и гостеприимство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29ABFD-EEC2-4D72-9A55-3B34B520D2A0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131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иток: вертикальный 12">
            <a:extLst>
              <a:ext uri="{FF2B5EF4-FFF2-40B4-BE49-F238E27FC236}">
                <a16:creationId xmlns:a16="http://schemas.microsoft.com/office/drawing/2014/main" id="{E863C591-1944-4E63-8D51-4891B8215A62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B4E6757B-8DAD-4DD4-B263-64F09403B8BE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82A10C-E448-498C-BBE7-D4C93000F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C849EB3C-1322-4614-A71A-25F51D97AF8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A62B80-3635-432E-97E0-ACC60741B22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CD134E4-A71B-45B9-9659-1DF55D8E3B4C}"/>
              </a:ext>
            </a:extLst>
          </p:cNvPr>
          <p:cNvSpPr/>
          <p:nvPr/>
        </p:nvSpPr>
        <p:spPr>
          <a:xfrm>
            <a:off x="1567429" y="1779890"/>
            <a:ext cx="3778213" cy="2189549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43.02.17 Технологии индустрии красоты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4E3E91-A3B1-4810-9CAD-3FAC865F2259}"/>
              </a:ext>
            </a:extLst>
          </p:cNvPr>
          <p:cNvSpPr/>
          <p:nvPr/>
        </p:nvSpPr>
        <p:spPr>
          <a:xfrm>
            <a:off x="1696338" y="4215818"/>
            <a:ext cx="3613611" cy="78445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44.02.01 Дошкольное образование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F043EB6-E892-4B6B-8C65-FC40A6E971E8}"/>
              </a:ext>
            </a:extLst>
          </p:cNvPr>
          <p:cNvSpPr/>
          <p:nvPr/>
        </p:nvSpPr>
        <p:spPr>
          <a:xfrm>
            <a:off x="1696338" y="5176797"/>
            <a:ext cx="3684996" cy="119258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44.02.02 Преподавание в начальных классах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36B2E0A-84E4-4D72-92FA-F44871818F43}"/>
              </a:ext>
            </a:extLst>
          </p:cNvPr>
          <p:cNvSpPr/>
          <p:nvPr/>
        </p:nvSpPr>
        <p:spPr>
          <a:xfrm>
            <a:off x="6692170" y="1779890"/>
            <a:ext cx="3753662" cy="37833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44.02.03 Педагогика дополнительного образования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D67565B-845C-4EC9-9DD8-EC889BDF544E}"/>
              </a:ext>
            </a:extLst>
          </p:cNvPr>
          <p:cNvSpPr/>
          <p:nvPr/>
        </p:nvSpPr>
        <p:spPr>
          <a:xfrm>
            <a:off x="6692170" y="2273935"/>
            <a:ext cx="3535824" cy="60072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44.02.04 Специальное дошкольное образование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EE8029E-E166-4270-81FF-BD16195A214C}"/>
              </a:ext>
            </a:extLst>
          </p:cNvPr>
          <p:cNvSpPr/>
          <p:nvPr/>
        </p:nvSpPr>
        <p:spPr>
          <a:xfrm>
            <a:off x="6707590" y="2712148"/>
            <a:ext cx="3520404" cy="77679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44.02.06 Профессиональное обучение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F1A0DF1-9727-40CF-9787-6B4DB2312122}"/>
              </a:ext>
            </a:extLst>
          </p:cNvPr>
          <p:cNvSpPr/>
          <p:nvPr/>
        </p:nvSpPr>
        <p:spPr>
          <a:xfrm>
            <a:off x="6707590" y="3554611"/>
            <a:ext cx="3753662" cy="1260246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599F164-1CA6-4AE2-A1C6-E285458FA45D}"/>
              </a:ext>
            </a:extLst>
          </p:cNvPr>
          <p:cNvSpPr/>
          <p:nvPr/>
        </p:nvSpPr>
        <p:spPr>
          <a:xfrm>
            <a:off x="6806933" y="5187234"/>
            <a:ext cx="3520404" cy="6761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46.02.02 Обеспечение технологического сопровождения цифровой трансформации документированных сфер деятельности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DBA785-9F14-46C1-BD40-356D4A309ADC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65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виток: вертикальный 18">
            <a:extLst>
              <a:ext uri="{FF2B5EF4-FFF2-40B4-BE49-F238E27FC236}">
                <a16:creationId xmlns:a16="http://schemas.microsoft.com/office/drawing/2014/main" id="{14E6FECC-B8F8-434D-AFD0-2A7AF15AF777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A689E275-FA47-496D-BB08-A7677A8126BD}"/>
              </a:ext>
            </a:extLst>
          </p:cNvPr>
          <p:cNvSpPr/>
          <p:nvPr/>
        </p:nvSpPr>
        <p:spPr>
          <a:xfrm>
            <a:off x="817072" y="93391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A647F4-08F9-412A-82CC-F9812839E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04557AD2-D8C4-4630-93D5-A709D27059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730B2C-5AF2-436A-A786-9F60FA7F3C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0E2994B-AF40-4421-92BE-2FE741F91CD6}"/>
              </a:ext>
            </a:extLst>
          </p:cNvPr>
          <p:cNvSpPr/>
          <p:nvPr/>
        </p:nvSpPr>
        <p:spPr>
          <a:xfrm>
            <a:off x="1766968" y="1776792"/>
            <a:ext cx="3730912" cy="69987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49.02.01 Физическая культура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Училище (техникум) олимпийского резерва №3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02AA4B-FFD5-45BD-B7EF-CA5A3BDB043C}"/>
              </a:ext>
            </a:extLst>
          </p:cNvPr>
          <p:cNvSpPr/>
          <p:nvPr/>
        </p:nvSpPr>
        <p:spPr>
          <a:xfrm>
            <a:off x="1794848" y="2722316"/>
            <a:ext cx="3482574" cy="34002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53.02.01 Музыкальное образование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E96A274-2B2D-4C82-83FA-BC9751279791}"/>
              </a:ext>
            </a:extLst>
          </p:cNvPr>
          <p:cNvSpPr/>
          <p:nvPr/>
        </p:nvSpPr>
        <p:spPr>
          <a:xfrm>
            <a:off x="1715248" y="3387077"/>
            <a:ext cx="3641773" cy="156378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54.02.01 Дизайн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3C72191-264D-43BC-A971-5BD1768851DD}"/>
              </a:ext>
            </a:extLst>
          </p:cNvPr>
          <p:cNvSpPr/>
          <p:nvPr/>
        </p:nvSpPr>
        <p:spPr>
          <a:xfrm>
            <a:off x="1785268" y="5249567"/>
            <a:ext cx="3268938" cy="6117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54.02.02 Декоративно-прикладное искусство и народные промыслы (по видам)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C661DC-E352-4D64-9284-FFB337641C73}"/>
              </a:ext>
            </a:extLst>
          </p:cNvPr>
          <p:cNvSpPr/>
          <p:nvPr/>
        </p:nvSpPr>
        <p:spPr>
          <a:xfrm>
            <a:off x="1794848" y="5973733"/>
            <a:ext cx="3580160" cy="57058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54.02.06 Изобразительное искусство и черчение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A379659-3D56-4ADF-ACD1-7E446900A585}"/>
              </a:ext>
            </a:extLst>
          </p:cNvPr>
          <p:cNvSpPr/>
          <p:nvPr/>
        </p:nvSpPr>
        <p:spPr>
          <a:xfrm>
            <a:off x="6804868" y="1668198"/>
            <a:ext cx="3894025" cy="81992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08.01.24 Мастер столярно-плотничных, паркетных и стекольных работ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8F37EF6-8272-41E1-ACC0-29F477A38115}"/>
              </a:ext>
            </a:extLst>
          </p:cNvPr>
          <p:cNvSpPr/>
          <p:nvPr/>
        </p:nvSpPr>
        <p:spPr>
          <a:xfrm>
            <a:off x="6804868" y="2676646"/>
            <a:ext cx="3490288" cy="52722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08.01.27 Мастер общестроительных работ </a:t>
            </a:r>
          </a:p>
          <a:p>
            <a:br>
              <a:rPr lang="ru-RU" sz="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32D762D-88AB-4F36-A7B7-E6E35770D97A}"/>
              </a:ext>
            </a:extLst>
          </p:cNvPr>
          <p:cNvSpPr/>
          <p:nvPr/>
        </p:nvSpPr>
        <p:spPr>
          <a:xfrm>
            <a:off x="6804868" y="3392388"/>
            <a:ext cx="3488885" cy="87878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08.01.28 Мастер отделочных, строительных и декоративных работ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3BC766-BD70-4F00-A343-D0951FF8A175}"/>
              </a:ext>
            </a:extLst>
          </p:cNvPr>
          <p:cNvSpPr/>
          <p:nvPr/>
        </p:nvSpPr>
        <p:spPr>
          <a:xfrm>
            <a:off x="6804869" y="4455924"/>
            <a:ext cx="3488885" cy="71523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08.01.29 Мастер по ремонту и обслуживанию инженерных систем жилищно-коммунального хозяйства</a:t>
            </a:r>
          </a:p>
          <a:p>
            <a:br>
              <a:rPr lang="ru-RU" sz="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БПОУ МО  "Колледж "Коломна"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5C57C7C-7CD2-4A6C-B837-D221CBED9C39}"/>
              </a:ext>
            </a:extLst>
          </p:cNvPr>
          <p:cNvSpPr/>
          <p:nvPr/>
        </p:nvSpPr>
        <p:spPr>
          <a:xfrm>
            <a:off x="6804869" y="5321921"/>
            <a:ext cx="3031605" cy="60469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08.01.31 Электромонтажник электрических сетей и электрооборудования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2635D59-0FCE-4B77-AA13-578669A31BD4}"/>
              </a:ext>
            </a:extLst>
          </p:cNvPr>
          <p:cNvSpPr/>
          <p:nvPr/>
        </p:nvSpPr>
        <p:spPr>
          <a:xfrm>
            <a:off x="6804869" y="5973733"/>
            <a:ext cx="3311259" cy="60469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08.01.31 Электромонтажник электрических сетей и электрооборудования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333370-20A0-41C5-927C-AB49A1160403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12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виток: вертикальный 16">
            <a:extLst>
              <a:ext uri="{FF2B5EF4-FFF2-40B4-BE49-F238E27FC236}">
                <a16:creationId xmlns:a16="http://schemas.microsoft.com/office/drawing/2014/main" id="{06E52938-B914-4607-B6EE-53FB4B5F134D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виток: вертикальный 15">
            <a:extLst>
              <a:ext uri="{FF2B5EF4-FFF2-40B4-BE49-F238E27FC236}">
                <a16:creationId xmlns:a16="http://schemas.microsoft.com/office/drawing/2014/main" id="{895E5A13-DED6-41D0-BB21-F28A4E3E0BF7}"/>
              </a:ext>
            </a:extLst>
          </p:cNvPr>
          <p:cNvSpPr/>
          <p:nvPr/>
        </p:nvSpPr>
        <p:spPr>
          <a:xfrm>
            <a:off x="817072" y="904565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4CBB67-94CF-4CFD-946A-9EC5A828C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56938CB0-0783-4F0C-9266-8CFEF71DF58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CAF6BC-DE4E-49B7-B1AC-1311CA6D203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7D8A30B-19CB-471E-8780-61F9DDFA1591}"/>
              </a:ext>
            </a:extLst>
          </p:cNvPr>
          <p:cNvSpPr/>
          <p:nvPr/>
        </p:nvSpPr>
        <p:spPr>
          <a:xfrm>
            <a:off x="1508522" y="2219517"/>
            <a:ext cx="3749462" cy="312291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информационных систем и ресурсов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2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494B68-D372-423F-AB2F-84913C4831D5}"/>
              </a:ext>
            </a:extLst>
          </p:cNvPr>
          <p:cNvSpPr/>
          <p:nvPr/>
        </p:nvSpPr>
        <p:spPr>
          <a:xfrm>
            <a:off x="1713455" y="5773524"/>
            <a:ext cx="3544529" cy="84669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09.01.04  Наладчик аппаратных и программных средств инфокоммуникационных систем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6A97EDA-A4A9-4AE9-A40A-F072E1011558}"/>
              </a:ext>
            </a:extLst>
          </p:cNvPr>
          <p:cNvSpPr/>
          <p:nvPr/>
        </p:nvSpPr>
        <p:spPr>
          <a:xfrm>
            <a:off x="6625831" y="1767454"/>
            <a:ext cx="3602895" cy="60125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12.01.09 Мастер по изготовлению и сборке деталей и узлов оптических и оптико-электронных приборов и систем  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6418A0E-1C94-4013-A531-54970F299462}"/>
              </a:ext>
            </a:extLst>
          </p:cNvPr>
          <p:cNvSpPr/>
          <p:nvPr/>
        </p:nvSpPr>
        <p:spPr>
          <a:xfrm>
            <a:off x="6625309" y="2648661"/>
            <a:ext cx="3720983" cy="111956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13.01.10 Электромонтер по ремонту и обслуживанию электрооборудования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BE8E709-72FE-41D5-9857-65C12509E9E4}"/>
              </a:ext>
            </a:extLst>
          </p:cNvPr>
          <p:cNvSpPr/>
          <p:nvPr/>
        </p:nvSpPr>
        <p:spPr>
          <a:xfrm>
            <a:off x="6660199" y="4126999"/>
            <a:ext cx="3651205" cy="1405849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15.01.05 Сварщик (ручной и частично механизированной сварки (наплавки)</a:t>
            </a:r>
          </a:p>
          <a:p>
            <a:br>
              <a:rPr lang="ru-RU" sz="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"ГАПОУ МО 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30E780C-E4E1-4751-83D7-FF2FCC5B3CA2}"/>
              </a:ext>
            </a:extLst>
          </p:cNvPr>
          <p:cNvSpPr/>
          <p:nvPr/>
        </p:nvSpPr>
        <p:spPr>
          <a:xfrm>
            <a:off x="6742873" y="5638420"/>
            <a:ext cx="3485853" cy="44643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15.01.36 Дефектоскопист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EAE180-623A-4AFF-B56B-FBD4E0258F33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57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виток: вертикальный 15">
            <a:extLst>
              <a:ext uri="{FF2B5EF4-FFF2-40B4-BE49-F238E27FC236}">
                <a16:creationId xmlns:a16="http://schemas.microsoft.com/office/drawing/2014/main" id="{AAC9E086-57EC-445F-866F-320B1D190487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14" name="Свиток: вертикальный 13">
            <a:extLst>
              <a:ext uri="{FF2B5EF4-FFF2-40B4-BE49-F238E27FC236}">
                <a16:creationId xmlns:a16="http://schemas.microsoft.com/office/drawing/2014/main" id="{010F3FBC-75DE-467F-AAB2-E063B2FAF33C}"/>
              </a:ext>
            </a:extLst>
          </p:cNvPr>
          <p:cNvSpPr/>
          <p:nvPr/>
        </p:nvSpPr>
        <p:spPr>
          <a:xfrm>
            <a:off x="817072" y="941733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82469-5BD9-4E19-B4CD-4C32CE4B2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7BB04AD8-A97D-4AE6-BBEB-CA89C25466D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146BBD-D9CE-4CF1-B930-6D2E49EA910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0CF7468-5462-46FC-B1CF-E27ED40233B0}"/>
              </a:ext>
            </a:extLst>
          </p:cNvPr>
          <p:cNvSpPr/>
          <p:nvPr/>
        </p:nvSpPr>
        <p:spPr>
          <a:xfrm>
            <a:off x="1625242" y="1773869"/>
            <a:ext cx="3720983" cy="173825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 Мастер слесарных работ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DE774D7-B306-44EC-9BD6-1F9E03A4581D}"/>
              </a:ext>
            </a:extLst>
          </p:cNvPr>
          <p:cNvSpPr/>
          <p:nvPr/>
        </p:nvSpPr>
        <p:spPr>
          <a:xfrm>
            <a:off x="1652980" y="3649357"/>
            <a:ext cx="3750358" cy="133627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15.01.38 Оператор-наладчик металлообрабатывающих станков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A9BB72E-445C-48C3-90C8-74724D5AA168}"/>
              </a:ext>
            </a:extLst>
          </p:cNvPr>
          <p:cNvSpPr/>
          <p:nvPr/>
        </p:nvSpPr>
        <p:spPr>
          <a:xfrm>
            <a:off x="1695841" y="4953731"/>
            <a:ext cx="3733391" cy="78578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18.01.34 Лаборант по контролю качества сырья, реактивов, промежуточных продуктов, готовой продукции, отходов производства (по отраслям)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E560736-7887-459A-BD82-8832C8AEC6F3}"/>
              </a:ext>
            </a:extLst>
          </p:cNvPr>
          <p:cNvSpPr/>
          <p:nvPr/>
        </p:nvSpPr>
        <p:spPr>
          <a:xfrm>
            <a:off x="1695841" y="5783079"/>
            <a:ext cx="3697472" cy="88837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19.01.18 Аппаратчик-оператор производства продуктов питания из растительного сырья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летчика-космонавта Ю.А. Гагарина"</a:t>
            </a:r>
          </a:p>
        </p:txBody>
      </p:sp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E2F364-5DC0-42C5-BB8C-92884F18C741}"/>
              </a:ext>
            </a:extLst>
          </p:cNvPr>
          <p:cNvSpPr/>
          <p:nvPr/>
        </p:nvSpPr>
        <p:spPr>
          <a:xfrm>
            <a:off x="6579206" y="2119206"/>
            <a:ext cx="3640856" cy="221284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 и обслуживанию автомобилей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427D3B4-3702-4D5A-AE9B-D86FC8E99CD9}"/>
              </a:ext>
            </a:extLst>
          </p:cNvPr>
          <p:cNvSpPr/>
          <p:nvPr/>
        </p:nvSpPr>
        <p:spPr>
          <a:xfrm>
            <a:off x="6704315" y="4805207"/>
            <a:ext cx="3635001" cy="97787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29.01.04 Художник по костюму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39D109D-6945-4065-BF09-30A0FF5BC92A}"/>
              </a:ext>
            </a:extLst>
          </p:cNvPr>
          <p:cNvSpPr/>
          <p:nvPr/>
        </p:nvSpPr>
        <p:spPr>
          <a:xfrm>
            <a:off x="6751501" y="5662169"/>
            <a:ext cx="3589040" cy="67855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29.01.33 Мастер по изготовлению швейных изделий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ECCD3A-A0E0-4EF7-89C5-6C49445363C5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040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виток: вертикальный 14">
            <a:extLst>
              <a:ext uri="{FF2B5EF4-FFF2-40B4-BE49-F238E27FC236}">
                <a16:creationId xmlns:a16="http://schemas.microsoft.com/office/drawing/2014/main" id="{3952639E-08D2-4B36-B830-B2A6699BE025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виток: вертикальный 12">
            <a:extLst>
              <a:ext uri="{FF2B5EF4-FFF2-40B4-BE49-F238E27FC236}">
                <a16:creationId xmlns:a16="http://schemas.microsoft.com/office/drawing/2014/main" id="{93CB1A1A-E692-4EDC-A98E-09BA200AC741}"/>
              </a:ext>
            </a:extLst>
          </p:cNvPr>
          <p:cNvSpPr/>
          <p:nvPr/>
        </p:nvSpPr>
        <p:spPr>
          <a:xfrm>
            <a:off x="817072" y="941733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6A115C-EA89-483A-A17C-715F56EC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CD728B19-7C55-4C4F-B1CD-BF4AA2717E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D28E79-A023-4DB4-A53D-DCF0CEA61D0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595F4E0-A7B7-415B-9681-5A0CA0AC634A}"/>
              </a:ext>
            </a:extLst>
          </p:cNvPr>
          <p:cNvSpPr/>
          <p:nvPr/>
        </p:nvSpPr>
        <p:spPr>
          <a:xfrm>
            <a:off x="1728844" y="1666871"/>
            <a:ext cx="3589040" cy="60619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35.01.15 Мастер по ремонту и обслуживанию электрооборудования в сельском  хозяйстве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2867927-735A-45FD-AFD1-732E5326101C}"/>
              </a:ext>
            </a:extLst>
          </p:cNvPr>
          <p:cNvSpPr/>
          <p:nvPr/>
        </p:nvSpPr>
        <p:spPr>
          <a:xfrm>
            <a:off x="1743183" y="2325081"/>
            <a:ext cx="3673209" cy="49982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35.01.27  Мастер сельскохозяйственного производства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C58B88B-F16F-40BC-88C7-B0806F81E8A8}"/>
              </a:ext>
            </a:extLst>
          </p:cNvPr>
          <p:cNvSpPr/>
          <p:nvPr/>
        </p:nvSpPr>
        <p:spPr>
          <a:xfrm>
            <a:off x="1728844" y="2824901"/>
            <a:ext cx="3432978" cy="67574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35.01.28 Мастер столярного и мебельного производства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E36A8B7-FDDF-488A-8348-87BDDAE3D163}"/>
              </a:ext>
            </a:extLst>
          </p:cNvPr>
          <p:cNvSpPr/>
          <p:nvPr/>
        </p:nvSpPr>
        <p:spPr>
          <a:xfrm>
            <a:off x="1555488" y="3818144"/>
            <a:ext cx="3278672" cy="263366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BAA872-72AB-4B23-B20F-F7C7BD8AA1C6}"/>
              </a:ext>
            </a:extLst>
          </p:cNvPr>
          <p:cNvSpPr/>
          <p:nvPr/>
        </p:nvSpPr>
        <p:spPr>
          <a:xfrm>
            <a:off x="6606067" y="1835939"/>
            <a:ext cx="3756328" cy="1519883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F6667E-9112-4395-8780-59E5432FF526}"/>
              </a:ext>
            </a:extLst>
          </p:cNvPr>
          <p:cNvSpPr txBox="1"/>
          <p:nvPr/>
        </p:nvSpPr>
        <p:spPr>
          <a:xfrm>
            <a:off x="3048000" y="3399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5310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17470" y="24752"/>
            <a:ext cx="7005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</a:t>
            </a:r>
            <a:r>
              <a:rPr lang="en-US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СПЕЦИАЛЬНОСТЕЙ</a:t>
            </a:r>
            <a:r>
              <a:rPr lang="en-US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br>
              <a:rPr lang="en-US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3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18" y="3490620"/>
            <a:ext cx="609604" cy="60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628" y="2668731"/>
            <a:ext cx="732648" cy="7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345146" y="3471308"/>
            <a:ext cx="3245455" cy="466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</a:t>
            </a: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61984" y="4116582"/>
            <a:ext cx="3185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информационных систем и ресурсов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18173" y="1046183"/>
            <a:ext cx="49169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Поварское и кондитерское дело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151571" y="1753353"/>
            <a:ext cx="3429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  <a:endParaRPr lang="ru-RU" sz="14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18173" y="2491480"/>
            <a:ext cx="4124966" cy="441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52721" y="4559500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90 000 руб.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05873" y="5180389"/>
            <a:ext cx="10061059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Системный</a:t>
            </a:r>
            <a:r>
              <a:rPr lang="ru-RU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администратор</a:t>
            </a:r>
            <a:r>
              <a:rPr lang="ru-RU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843C0C"/>
                </a:solidFill>
              </a:rPr>
              <a:t>— это специалист, который настраивает и защищает IT-инфраструктуру компании. Он обеспечивает стабильную работу серверов, сетей и компьютеров, чтобы бизнес-процессы не останавливались.</a:t>
            </a:r>
          </a:p>
          <a:p>
            <a:pPr algn="just"/>
            <a:endParaRPr lang="ru-RU" sz="17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51631" y="4984896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САМАЯ ПОПУЛЯРНАЯ В МОСКОВСКОЙ ОБЛАСТИ СПЕЦИАЛЬНОСТЬ – </a:t>
            </a:r>
            <a:r>
              <a:rPr lang="ru-RU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Сетевое и системное администрирование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5147" y="1425789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60 000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45146" y="2243732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55839" y="3067704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90 000 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17001" y="4597009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20623" y="1402906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60 000 руб.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20623" y="2066553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60 000 руб.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76760" y="3875534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65 000 руб.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20622" y="2926422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90 000 руб.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14EB5C3-5B40-49AD-AF3D-26D862F36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5" name="Рисунок 44" descr="Log1_1_2">
            <a:extLst>
              <a:ext uri="{FF2B5EF4-FFF2-40B4-BE49-F238E27FC236}">
                <a16:creationId xmlns:a16="http://schemas.microsoft.com/office/drawing/2014/main" id="{A990416C-A6FF-4033-8268-B3CC2EDC495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3BA5FF7-FE7A-4765-AF2B-9C22332D626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E46A9A8-7674-4122-8C4C-0DFCB1CA3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68" y="1861622"/>
            <a:ext cx="566524" cy="56652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1C9875D-0DD8-482E-8E1B-455373278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18" y="1276242"/>
            <a:ext cx="627013" cy="627013"/>
          </a:xfrm>
          <a:prstGeom prst="rect">
            <a:avLst/>
          </a:prstGeom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12ED6B3-EC51-4FC7-858F-6135A9062F2E}"/>
              </a:ext>
            </a:extLst>
          </p:cNvPr>
          <p:cNvSpPr/>
          <p:nvPr/>
        </p:nvSpPr>
        <p:spPr>
          <a:xfrm>
            <a:off x="2317001" y="866964"/>
            <a:ext cx="40434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C71F513-0C8E-4304-B4B0-3CC33C855532}"/>
              </a:ext>
            </a:extLst>
          </p:cNvPr>
          <p:cNvSpPr/>
          <p:nvPr/>
        </p:nvSpPr>
        <p:spPr>
          <a:xfrm>
            <a:off x="2271014" y="1716880"/>
            <a:ext cx="3302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22700A-AB53-4C27-8D18-75E1FF9105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296" y="2021521"/>
            <a:ext cx="596954" cy="5969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E1AC44-6C64-4027-8420-2B54758D2F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26" y="4250737"/>
            <a:ext cx="616540" cy="6165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DA4283C-604B-4D5F-8AFA-864FD79911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15" y="1084967"/>
            <a:ext cx="680629" cy="68062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4A3D285E-2514-44BA-A502-C173A04A8E0E}"/>
              </a:ext>
            </a:extLst>
          </p:cNvPr>
          <p:cNvSpPr txBox="1"/>
          <p:nvPr/>
        </p:nvSpPr>
        <p:spPr>
          <a:xfrm>
            <a:off x="7253452" y="3891049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1A80526B-806E-4776-8BCC-FF2AB792B855}"/>
              </a:ext>
            </a:extLst>
          </p:cNvPr>
          <p:cNvSpPr/>
          <p:nvPr/>
        </p:nvSpPr>
        <p:spPr>
          <a:xfrm>
            <a:off x="2317001" y="2581260"/>
            <a:ext cx="3627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AF656F90-CBCE-4A76-BE87-1698D61E95CB}"/>
              </a:ext>
            </a:extLst>
          </p:cNvPr>
          <p:cNvSpPr/>
          <p:nvPr/>
        </p:nvSpPr>
        <p:spPr>
          <a:xfrm>
            <a:off x="7167298" y="3324462"/>
            <a:ext cx="3627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23.02.01 Организация перевозок и управление на транспорте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509F455-A844-44FD-B2DB-ECBF2E398F25}"/>
              </a:ext>
            </a:extLst>
          </p:cNvPr>
          <p:cNvSpPr/>
          <p:nvPr/>
        </p:nvSpPr>
        <p:spPr>
          <a:xfrm>
            <a:off x="7220622" y="4262113"/>
            <a:ext cx="3245455" cy="268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 Мастер слесарных работ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A350D03-6A9F-445C-97C6-3511338C24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256" y="4200849"/>
            <a:ext cx="716315" cy="716315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EFAD311-1159-47FE-A471-29D1F2E8EBB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22" y="3386000"/>
            <a:ext cx="732648" cy="7326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5AFBE5-312B-4141-99CD-8A471EEA93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218" y="2557002"/>
            <a:ext cx="667376" cy="66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315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11158"/>
            <a:ext cx="12161814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sz="3200" dirty="0">
              <a:solidFill>
                <a:srgbClr val="843C0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5301" y="291911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91270" y="3615697"/>
            <a:ext cx="51348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Знание серверных операционных систем </a:t>
            </a:r>
            <a:r>
              <a:rPr lang="ru-RU" sz="1400" dirty="0">
                <a:solidFill>
                  <a:srgbClr val="843C0C"/>
                </a:solidFill>
              </a:rPr>
              <a:t>(Linux, Windows Server) и сетевого оборудования, умение настраивать службы, маршрутизацию, коммутацию и виртуализацию (VMware, Hyper-V, KVM).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Владение инструментами автоматизации и управления конфигурациями </a:t>
            </a:r>
            <a:r>
              <a:rPr lang="ru-RU" sz="1400" dirty="0">
                <a:solidFill>
                  <a:srgbClr val="843C0C"/>
                </a:solidFill>
              </a:rPr>
              <a:t>(Ansible, Terraform, PowerShell, Bash) для развертывания инфраструктуры как кода (IaC).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26147" y="3615697"/>
            <a:ext cx="56571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Навыки обеспечения информационной безопасности</a:t>
            </a:r>
            <a:r>
              <a:rPr lang="ru-RU" sz="1400" dirty="0">
                <a:solidFill>
                  <a:srgbClr val="843C0C"/>
                </a:solidFill>
              </a:rPr>
              <a:t>: настройка межсетевых экранов (Firewall), систем обнаружения вторжений (IDS/IPS), контроль доступа и шифрование каналов связи.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Навыки администрирования баз данных и систем хранения данных</a:t>
            </a:r>
            <a:r>
              <a:rPr lang="ru-RU" sz="1400" dirty="0">
                <a:solidFill>
                  <a:srgbClr val="843C0C"/>
                </a:solidFill>
              </a:rPr>
              <a:t>, включая настройку отказоустойчивых кластеров, резервное копирование и восстановление информации.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0" y="6258496"/>
            <a:ext cx="14608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69276" y="5545812"/>
            <a:ext cx="30695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"Автомобильно-дорожный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"Дмитровский техникум"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"Коломенский аграрный колледж имени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Н.Т. Козлова"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br>
              <a:rPr lang="ru-RU" sz="1000" b="1" dirty="0">
                <a:solidFill>
                  <a:srgbClr val="843C0C"/>
                </a:solidFill>
              </a:rPr>
            </a:br>
            <a:endParaRPr lang="ru-RU" sz="1000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53D4E2B-2FD0-49D5-A709-E41F6D001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21" y="984312"/>
            <a:ext cx="725862" cy="7258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248E800-3637-4732-838A-CBA167F303B2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796EFE0-430C-4572-918F-91518ACF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DDE3B366-73A7-4D23-A38D-391B16B896B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ED806EC-8178-475E-9DB2-DBD79ACDC5B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1CFBEC4-F0B9-48A6-89E8-31525B14635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334" y="5639678"/>
            <a:ext cx="474777" cy="474777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699A6F6-1DCF-404F-95A0-E136F2D35C8C}"/>
              </a:ext>
            </a:extLst>
          </p:cNvPr>
          <p:cNvCxnSpPr/>
          <p:nvPr/>
        </p:nvCxnSpPr>
        <p:spPr>
          <a:xfrm>
            <a:off x="139801" y="556594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709F397-665E-46FC-8BD1-337DEBAB6293}"/>
              </a:ext>
            </a:extLst>
          </p:cNvPr>
          <p:cNvSpPr/>
          <p:nvPr/>
        </p:nvSpPr>
        <p:spPr>
          <a:xfrm>
            <a:off x="2317001" y="866964"/>
            <a:ext cx="4043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C30C8A2-C49F-4CDA-9807-0FA47C038959}"/>
              </a:ext>
            </a:extLst>
          </p:cNvPr>
          <p:cNvSpPr/>
          <p:nvPr/>
        </p:nvSpPr>
        <p:spPr>
          <a:xfrm>
            <a:off x="2229666" y="1027750"/>
            <a:ext cx="8674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4E28FEC-F06F-4762-A79A-9DFB413BE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70" y="2024559"/>
            <a:ext cx="1208563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solidFill>
                  <a:srgbClr val="843C0C"/>
                </a:solidFill>
              </a:rPr>
              <a:t>   Специальность «Сетевое и системное администрирование» направлена на подготовку специалистов, которые обеспечивают стабильную работу IT‑инфраструктуры организации — от отдельных компьютеров и серверов до крупных сетей и средств защиты информации.</a:t>
            </a:r>
            <a:endParaRPr kumimoji="0" lang="ru-RU" altLang="ru-RU" sz="1800" i="0" u="none" strike="noStrike" cap="none" normalizeH="0" baseline="0" dirty="0">
              <a:ln>
                <a:noFill/>
              </a:ln>
              <a:solidFill>
                <a:srgbClr val="843C0C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080C7A-A4FF-4A6F-BAAE-933FCFDEC311}"/>
              </a:ext>
            </a:extLst>
          </p:cNvPr>
          <p:cNvSpPr txBox="1"/>
          <p:nvPr/>
        </p:nvSpPr>
        <p:spPr>
          <a:xfrm>
            <a:off x="3967267" y="5531132"/>
            <a:ext cx="3244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"Мытищинский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железнодорожный колледж имени В.И. Бондаренко"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техникум"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30D8FC-69FE-4941-A08E-BEF07E06B519}"/>
              </a:ext>
            </a:extLst>
          </p:cNvPr>
          <p:cNvSpPr txBox="1"/>
          <p:nvPr/>
        </p:nvSpPr>
        <p:spPr>
          <a:xfrm>
            <a:off x="6965855" y="5550610"/>
            <a:ext cx="27047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 "Сергиево-Посадский СЭТ"</a:t>
            </a:r>
          </a:p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9287AA-25E7-4F96-B502-7FA25698953E}"/>
              </a:ext>
            </a:extLst>
          </p:cNvPr>
          <p:cNvSpPr txBox="1"/>
          <p:nvPr/>
        </p:nvSpPr>
        <p:spPr>
          <a:xfrm>
            <a:off x="9300411" y="5550610"/>
            <a:ext cx="302847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  <a:endParaRPr lang="ru-RU" sz="1000" dirty="0"/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"Чеховский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"Шатурский энергетический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"Электростальский 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"Щелковский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1219626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964777"/>
            <a:ext cx="12192000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42978" y="3238438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21679" y="3869464"/>
            <a:ext cx="599669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Организация мультимодальных перевозок</a:t>
            </a:r>
            <a:r>
              <a:rPr lang="ru-RU" sz="1400" dirty="0">
                <a:solidFill>
                  <a:srgbClr val="843C0C"/>
                </a:solidFill>
              </a:rPr>
              <a:t>: разработка и оптимизация сложных маршрутов, управление доставкой сборных, негабаритных и температурных грузов.</a:t>
            </a:r>
            <a:br>
              <a:rPr lang="ru-RU" sz="1600" dirty="0"/>
            </a:br>
            <a:br>
              <a:rPr lang="ru-RU" sz="1600" dirty="0">
                <a:solidFill>
                  <a:srgbClr val="843C0C"/>
                </a:solidFill>
                <a:latin typeface="Google Sans"/>
              </a:rPr>
            </a:b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98116" y="3500165"/>
            <a:ext cx="54095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Контроль безопасности и документации</a:t>
            </a:r>
            <a:r>
              <a:rPr lang="ru-RU" sz="1400" dirty="0">
                <a:solidFill>
                  <a:srgbClr val="843C0C"/>
                </a:solidFill>
              </a:rPr>
              <a:t>: строгое соблюдение правил перевозки опасных грузов (ADR), ведение товарно-транспортной документации (ТТН, CMR) и работа в системах обязательной маркировки (например, «Честный знак»).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79642" y="6154317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142794" y="5528572"/>
            <a:ext cx="32830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колледж«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042598-BD14-4554-869D-41E5317929F7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7563A5E-1832-4B5A-9DD4-48FD072E7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1733916F-59D1-458E-9B11-E99F97875C7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7AD260C-385F-42B5-BC1B-F46B81E4257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4158391-DDE4-4A74-B2E6-7307F7AD0CA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164" y="5592447"/>
            <a:ext cx="474777" cy="474777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BDC5C0C3-1B44-49D5-AF8F-EA45810745FE}"/>
              </a:ext>
            </a:extLst>
          </p:cNvPr>
          <p:cNvCxnSpPr/>
          <p:nvPr/>
        </p:nvCxnSpPr>
        <p:spPr>
          <a:xfrm>
            <a:off x="139801" y="556594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B67469E-7178-4706-BA09-E86B74E48A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69" y="1031944"/>
            <a:ext cx="735557" cy="73555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E84CD37-9F3F-4A41-94BB-0B1A5911A7B2}"/>
              </a:ext>
            </a:extLst>
          </p:cNvPr>
          <p:cNvSpPr txBox="1"/>
          <p:nvPr/>
        </p:nvSpPr>
        <p:spPr>
          <a:xfrm>
            <a:off x="84864" y="1979512"/>
            <a:ext cx="11420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843C0C"/>
                </a:solidFill>
              </a:rPr>
              <a:t>   Специальность «Операционная деятельность в логистике»  направлена на подготовку операционных логистов — специалистов, которые управляют движением материальных потоков «на земле»: организуют перевозки, работу складов, документооборот и контроль грузов, чтобы доставка была своевременной, а издержки — минимальными.</a:t>
            </a:r>
            <a:endParaRPr lang="ru-RU" dirty="0">
              <a:solidFill>
                <a:srgbClr val="843C0C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770F3E-6302-41D2-B62A-44E21AF842FF}"/>
              </a:ext>
            </a:extLst>
          </p:cNvPr>
          <p:cNvSpPr txBox="1"/>
          <p:nvPr/>
        </p:nvSpPr>
        <p:spPr>
          <a:xfrm>
            <a:off x="79065" y="4722843"/>
            <a:ext cx="5996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Управление складской логистикой</a:t>
            </a:r>
            <a:r>
              <a:rPr lang="ru-RU" sz="1400" dirty="0">
                <a:solidFill>
                  <a:srgbClr val="843C0C"/>
                </a:solidFill>
              </a:rPr>
              <a:t>: планирование топологии склада, адресное хранение, расчет грузооборота и координация работы смен.</a:t>
            </a:r>
            <a:br>
              <a:rPr lang="ru-RU" sz="1600" dirty="0">
                <a:solidFill>
                  <a:srgbClr val="843C0C"/>
                </a:solidFill>
              </a:rPr>
            </a:br>
            <a:br>
              <a:rPr lang="ru-RU" sz="1600" dirty="0">
                <a:solidFill>
                  <a:srgbClr val="843C0C"/>
                </a:solidFill>
                <a:latin typeface="Google Sans"/>
              </a:rPr>
            </a:br>
            <a:endParaRPr lang="ru-RU" sz="16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E0389DB-FC61-488B-B913-34209613AE01}"/>
              </a:ext>
            </a:extLst>
          </p:cNvPr>
          <p:cNvSpPr/>
          <p:nvPr/>
        </p:nvSpPr>
        <p:spPr>
          <a:xfrm>
            <a:off x="6095999" y="4457271"/>
            <a:ext cx="54095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Высокая скорость принятия решений</a:t>
            </a:r>
            <a:r>
              <a:rPr lang="ru-RU" sz="1400" dirty="0">
                <a:solidFill>
                  <a:srgbClr val="843C0C"/>
                </a:solidFill>
              </a:rPr>
              <a:t>: умение работать в режиме многозадачности при возникновении сбоев в цепочке поставок, минимизируя простои и поддерживая стабильно высокий уровень клиентского сервиса.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02A678-6690-4149-B085-27C709AF7C15}"/>
              </a:ext>
            </a:extLst>
          </p:cNvPr>
          <p:cNvSpPr txBox="1"/>
          <p:nvPr/>
        </p:nvSpPr>
        <p:spPr>
          <a:xfrm>
            <a:off x="955189" y="5568028"/>
            <a:ext cx="2456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ABA54E-E142-4B58-B0E8-DA9C195EF24B}"/>
              </a:ext>
            </a:extLst>
          </p:cNvPr>
          <p:cNvSpPr txBox="1"/>
          <p:nvPr/>
        </p:nvSpPr>
        <p:spPr>
          <a:xfrm>
            <a:off x="6371921" y="5568028"/>
            <a:ext cx="34288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Туманова«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8A28AB-2B7F-4E19-9C32-17B0EF6B50D3}"/>
              </a:ext>
            </a:extLst>
          </p:cNvPr>
          <p:cNvSpPr txBox="1"/>
          <p:nvPr/>
        </p:nvSpPr>
        <p:spPr>
          <a:xfrm>
            <a:off x="9595303" y="5569691"/>
            <a:ext cx="328301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техникум«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264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22045"/>
            <a:ext cx="12161814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53127" y="296696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3429000"/>
            <a:ext cx="51348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Владение языками программирования</a:t>
            </a:r>
            <a:r>
              <a:rPr lang="ru-RU" sz="1400" dirty="0">
                <a:solidFill>
                  <a:srgbClr val="843C0C"/>
                </a:solidFill>
              </a:rPr>
              <a:t>: разработка высоконагруженных сервисов и приложений на Python, Java, C# или Go с применением принципов чистого кода и объектно-ориентированного проектирования.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Управление данными</a:t>
            </a:r>
            <a:r>
              <a:rPr lang="ru-RU" sz="1400" dirty="0">
                <a:solidFill>
                  <a:srgbClr val="843C0C"/>
                </a:solidFill>
              </a:rPr>
              <a:t>: глубокое владение реляционными (PostgreSQL, MySQL) и нереляционными (Redis, MongoDB) базами данных, проектирование схем, оптимизация сложных SQL-запросов и настройка репликации.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85866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46680" y="5565947"/>
            <a:ext cx="42248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593538E-D5C0-4C09-A36D-E198A539D6F7}"/>
              </a:ext>
            </a:extLst>
          </p:cNvPr>
          <p:cNvCxnSpPr/>
          <p:nvPr/>
        </p:nvCxnSpPr>
        <p:spPr>
          <a:xfrm>
            <a:off x="139801" y="556594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7B901A1-304E-4F72-A7C1-DD5803B6D0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0E83F3C-4D08-4F1A-AA0A-0B49D3B02794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080E4DC-B58E-4FD4-93DA-0F8C87788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8" name="Рисунок 27" descr="Log1_1_2">
            <a:extLst>
              <a:ext uri="{FF2B5EF4-FFF2-40B4-BE49-F238E27FC236}">
                <a16:creationId xmlns:a16="http://schemas.microsoft.com/office/drawing/2014/main" id="{288255C6-9B4A-4B77-9517-B774BE193A0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A0090BB-2425-4E64-A93A-64DE1EEB51B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4" descr="C:\Users\Admin\Downloads\free-icon-system-administration-14114537.png">
            <a:extLst>
              <a:ext uri="{FF2B5EF4-FFF2-40B4-BE49-F238E27FC236}">
                <a16:creationId xmlns:a16="http://schemas.microsoft.com/office/drawing/2014/main" id="{091C4756-D365-4A0B-9162-0F9E99A83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8" y="971166"/>
            <a:ext cx="785045" cy="78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8ED931F-8DEE-4C4A-9682-81C885C2E487}"/>
              </a:ext>
            </a:extLst>
          </p:cNvPr>
          <p:cNvSpPr txBox="1"/>
          <p:nvPr/>
        </p:nvSpPr>
        <p:spPr>
          <a:xfrm>
            <a:off x="150031" y="1833006"/>
            <a:ext cx="115198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843C0C"/>
                </a:solidFill>
              </a:rPr>
              <a:t>  Специальность «Разработка и управление программным обеспечением» направлена на подготовку программистов и специалистов по управлению разработкой ПО — практиков, которые не просто пишут код, а ведут программный продукт через весь его жизненный цикл: от идеи и проектирования до внедрения, тестирования, поддержки и развития.</a:t>
            </a:r>
            <a:endParaRPr lang="ru-RU" dirty="0">
              <a:solidFill>
                <a:srgbClr val="843C0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0BA41-3034-41EB-8C5D-C5AAFA8584F2}"/>
              </a:ext>
            </a:extLst>
          </p:cNvPr>
          <p:cNvSpPr txBox="1"/>
          <p:nvPr/>
        </p:nvSpPr>
        <p:spPr>
          <a:xfrm>
            <a:off x="5785339" y="3429000"/>
            <a:ext cx="57585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Обеспечение качества и безопасности</a:t>
            </a:r>
            <a:r>
              <a:rPr lang="ru-RU" sz="1400" dirty="0">
                <a:solidFill>
                  <a:srgbClr val="843C0C"/>
                </a:solidFill>
              </a:rPr>
              <a:t>: написание модульных, интеграционных и сквозных тестов (TDD, Pytest, Jest), применение техник безопасного программирования (OWASP Top 10) и проведение аудита кода.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Организация процесса разработки</a:t>
            </a:r>
            <a:r>
              <a:rPr lang="ru-RU" sz="1400" dirty="0">
                <a:solidFill>
                  <a:srgbClr val="843C0C"/>
                </a:solidFill>
              </a:rPr>
              <a:t>: применение гибких методологий (Agile, Scrum, Kanban), управление бэклогом продукта, проведение код-ревью и наставничество младших разработчиков.</a:t>
            </a:r>
          </a:p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6FFAD6-802C-4265-899C-AD22C95045DA}"/>
              </a:ext>
            </a:extLst>
          </p:cNvPr>
          <p:cNvSpPr txBox="1"/>
          <p:nvPr/>
        </p:nvSpPr>
        <p:spPr>
          <a:xfrm>
            <a:off x="5392371" y="5565946"/>
            <a:ext cx="32369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"Павлово-Посадский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"Сергиево-Посадский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колледж им. А.Т. Туманова"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DA189A-37FB-4FDF-92D3-94F27E149962}"/>
              </a:ext>
            </a:extLst>
          </p:cNvPr>
          <p:cNvSpPr txBox="1"/>
          <p:nvPr/>
        </p:nvSpPr>
        <p:spPr>
          <a:xfrm>
            <a:off x="8875252" y="5529238"/>
            <a:ext cx="33997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</p:spTree>
    <p:extLst>
      <p:ext uri="{BB962C8B-B14F-4D97-AF65-F5344CB8AC3E}">
        <p14:creationId xmlns:p14="http://schemas.microsoft.com/office/powerpoint/2010/main" val="1672685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954690"/>
            <a:ext cx="12161814" cy="729812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77738" y="300899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6074" y="3603353"/>
            <a:ext cx="54095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Ведение бухгалтерского и налогового учета:</a:t>
            </a:r>
            <a:r>
              <a:rPr lang="ru-RU" sz="1400" dirty="0">
                <a:solidFill>
                  <a:srgbClr val="843C0C"/>
                </a:solidFill>
              </a:rPr>
              <a:t> формирование и обработка первичной документации, расчет и начисление заработной платы, формирование финансового результата и закрытие отчетных периодов.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609834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31067F-D632-4C86-BE08-B152BC1E031F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E7CF8BB-872B-45C4-988C-93C82F80D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772A5E45-453D-40F1-BBC2-848DBF17096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28879B-B9E5-462D-A038-E5B8246949F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1D1BC598-40E3-43AD-AC55-A8E2198B90B5}"/>
              </a:ext>
            </a:extLst>
          </p:cNvPr>
          <p:cNvCxnSpPr/>
          <p:nvPr/>
        </p:nvCxnSpPr>
        <p:spPr>
          <a:xfrm>
            <a:off x="0" y="5426066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4231BCE-B736-4C6D-B916-0EBE8806E2E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pic>
        <p:nvPicPr>
          <p:cNvPr id="17" name="Picture 6" descr="C:\Users\Admin\Downloads\free-icon-edit-11536124.png">
            <a:extLst>
              <a:ext uri="{FF2B5EF4-FFF2-40B4-BE49-F238E27FC236}">
                <a16:creationId xmlns:a16="http://schemas.microsoft.com/office/drawing/2014/main" id="{AFFB8C7A-26BA-4B34-8BC5-B3DF498AE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38" y="984989"/>
            <a:ext cx="669214" cy="66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63D4C82-AA21-4046-8D1C-A194496B38A4}"/>
              </a:ext>
            </a:extLst>
          </p:cNvPr>
          <p:cNvSpPr txBox="1"/>
          <p:nvPr/>
        </p:nvSpPr>
        <p:spPr>
          <a:xfrm>
            <a:off x="94694" y="1798051"/>
            <a:ext cx="119724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843C0C"/>
                </a:solidFill>
              </a:rPr>
              <a:t>   Специальность «Экономика и бухгалтерский учёт (по отраслям)» направлена на подготовку бухгалтеров и специалистов экономического профиля, которые ведут учёт, формируют отчётность, рассчитывают налоги и анализируют финансово‑хозяйственную деятельность организации — чтобы бизнес понимал, сколько заработал, где теряет деньги и как эффективнее распоряжаться ресурсами.</a:t>
            </a:r>
            <a:endParaRPr lang="ru-RU" dirty="0">
              <a:solidFill>
                <a:srgbClr val="843C0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157F60-1B86-4AA8-9881-6EF65E60C8EB}"/>
              </a:ext>
            </a:extLst>
          </p:cNvPr>
          <p:cNvSpPr txBox="1"/>
          <p:nvPr/>
        </p:nvSpPr>
        <p:spPr>
          <a:xfrm>
            <a:off x="336074" y="4531098"/>
            <a:ext cx="513487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 Работа с конфигурациями 1С:</a:t>
            </a:r>
            <a:r>
              <a:rPr lang="ru-RU" sz="1400" dirty="0">
                <a:solidFill>
                  <a:srgbClr val="843C0C"/>
                </a:solidFill>
              </a:rPr>
              <a:t> свободное владение «1С:Бухгалтерия 8», «1С:Зарплата и управление персоналом (ЗУП)» и «1С:Управление торговлей (УТ)» для автоматизации учета.</a:t>
            </a:r>
          </a:p>
          <a:p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44F220-BF2C-4908-8DC5-15F7F2EF4B36}"/>
              </a:ext>
            </a:extLst>
          </p:cNvPr>
          <p:cNvSpPr txBox="1"/>
          <p:nvPr/>
        </p:nvSpPr>
        <p:spPr>
          <a:xfrm>
            <a:off x="5647244" y="3786689"/>
            <a:ext cx="63326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Налоговое планирование и отчетность:</a:t>
            </a:r>
            <a:r>
              <a:rPr lang="ru-RU" sz="1400" dirty="0">
                <a:solidFill>
                  <a:srgbClr val="843C0C"/>
                </a:solidFill>
              </a:rPr>
              <a:t> расчет налогов (НДС, налог на прибыль, УСН), формирование и сдача полного пакета регламентированной отчетности в ФНС, СФР и Росстат через системы электронного документооборота (ЭДО).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2471F9-73AD-45C8-822B-B30957A3EE20}"/>
              </a:ext>
            </a:extLst>
          </p:cNvPr>
          <p:cNvSpPr txBox="1"/>
          <p:nvPr/>
        </p:nvSpPr>
        <p:spPr>
          <a:xfrm>
            <a:off x="5651255" y="4603270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Знание законодательства:</a:t>
            </a:r>
            <a:r>
              <a:rPr lang="ru-RU" sz="1400" dirty="0">
                <a:solidFill>
                  <a:srgbClr val="843C0C"/>
                </a:solidFill>
              </a:rPr>
              <a:t> глубокое понимание и применение норм Налогового кодекса РФ, федеральных стандартов бухгалтерского учета (ФСБУ) и актуального налогового законодательства.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8282D0-FB28-4226-9DE9-F5EBDB832460}"/>
              </a:ext>
            </a:extLst>
          </p:cNvPr>
          <p:cNvSpPr txBox="1"/>
          <p:nvPr/>
        </p:nvSpPr>
        <p:spPr>
          <a:xfrm>
            <a:off x="1469211" y="5413070"/>
            <a:ext cx="47802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38415C4-E9CD-481C-AC5B-8C328B6F6373}"/>
              </a:ext>
            </a:extLst>
          </p:cNvPr>
          <p:cNvSpPr txBox="1"/>
          <p:nvPr/>
        </p:nvSpPr>
        <p:spPr>
          <a:xfrm>
            <a:off x="6249500" y="5413070"/>
            <a:ext cx="42488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</p:spTree>
    <p:extLst>
      <p:ext uri="{BB962C8B-B14F-4D97-AF65-F5344CB8AC3E}">
        <p14:creationId xmlns:p14="http://schemas.microsoft.com/office/powerpoint/2010/main" val="20407919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0" y="926086"/>
            <a:ext cx="12161814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информационных систем и ресурсов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522209" y="2979295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794194" y="3799452"/>
            <a:ext cx="5134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Владение офисными пакетами:</a:t>
            </a:r>
            <a:r>
              <a:rPr lang="ru-RU" sz="1400" dirty="0">
                <a:solidFill>
                  <a:srgbClr val="843C0C"/>
                </a:solidFill>
              </a:rPr>
              <a:t> продвинутые навыки работы с MS Excel (сортировка, фильтры, формулы ВПР/VLOOKUP, сводные таблицы) и Google Таблицами.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84689" y="3572426"/>
            <a:ext cx="54095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корпоративными системами:</a:t>
            </a:r>
            <a:r>
              <a:rPr lang="ru-RU" sz="1400" dirty="0">
                <a:solidFill>
                  <a:srgbClr val="843C0C"/>
                </a:solidFill>
              </a:rPr>
              <a:t> уверенное владение CRM (например, Битрикс24, amoCRM), ERP (1С:Предприятие, SAP) и базами данных для ввода, поиска и редактирования информации.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6087944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616EBB-A5D6-4789-A348-489EA325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0" name="Рисунок 19" descr="Log1_1_2">
            <a:extLst>
              <a:ext uri="{FF2B5EF4-FFF2-40B4-BE49-F238E27FC236}">
                <a16:creationId xmlns:a16="http://schemas.microsoft.com/office/drawing/2014/main" id="{CE28B531-4E92-47B6-8D12-5BB959C4DFE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E29E542-68F9-4469-864E-5B789651325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E00CCF5-020E-4BEB-8C07-BF0D79E44CF3}"/>
              </a:ext>
            </a:extLst>
          </p:cNvPr>
          <p:cNvCxnSpPr/>
          <p:nvPr/>
        </p:nvCxnSpPr>
        <p:spPr>
          <a:xfrm>
            <a:off x="0" y="5399413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C2D8E20-31EC-4F39-BEBF-471DBD45841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7A495A1-8171-4D61-ACDC-371CF72C0D17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B32008-5732-473C-9CB6-45398F2C8C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606" y="981417"/>
            <a:ext cx="671651" cy="67165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4C726AC-C3AF-4FDB-934D-54F9F5ABE042}"/>
              </a:ext>
            </a:extLst>
          </p:cNvPr>
          <p:cNvSpPr txBox="1"/>
          <p:nvPr/>
        </p:nvSpPr>
        <p:spPr>
          <a:xfrm>
            <a:off x="51606" y="1952084"/>
            <a:ext cx="121618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43C0C"/>
                </a:solidFill>
              </a:rPr>
              <a:t>   Специальность «Оператор информационных систем и ресурсов» направлена на подготовку специалистов, которые обеспечивают ввод, обработку, хранение, передачу и защиту цифровых данных, а также техническую поддержку пользователей и базовое обслуживание ИТ‑инфраструктуры.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60F207-0CB0-4B20-ACC4-DFC9FD2DE93E}"/>
              </a:ext>
            </a:extLst>
          </p:cNvPr>
          <p:cNvSpPr txBox="1"/>
          <p:nvPr/>
        </p:nvSpPr>
        <p:spPr>
          <a:xfrm>
            <a:off x="384689" y="4475375"/>
            <a:ext cx="4993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Высокая скорость печати и обработки данных:</a:t>
            </a:r>
            <a:r>
              <a:rPr lang="ru-RU" sz="1400" dirty="0">
                <a:solidFill>
                  <a:srgbClr val="843C0C"/>
                </a:solidFill>
              </a:rPr>
              <a:t> безошибочный ввод больших объемов текстовой и числовой информации, работа с разноформатными таблицами.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B6B43C-4EC2-40E9-8FFF-A1DA371BF76F}"/>
              </a:ext>
            </a:extLst>
          </p:cNvPr>
          <p:cNvSpPr txBox="1"/>
          <p:nvPr/>
        </p:nvSpPr>
        <p:spPr>
          <a:xfrm>
            <a:off x="5839773" y="4683917"/>
            <a:ext cx="61238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ЭДО и CMS:</a:t>
            </a:r>
            <a:r>
              <a:rPr lang="ru-RU" sz="1400" dirty="0">
                <a:solidFill>
                  <a:srgbClr val="843C0C"/>
                </a:solidFill>
              </a:rPr>
              <a:t> администрирование контента на внутренних порталах и сайтах, обработка заявок в системах электронного документооборота.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824697-07C0-44C8-9361-8EAFB458895D}"/>
              </a:ext>
            </a:extLst>
          </p:cNvPr>
          <p:cNvSpPr txBox="1"/>
          <p:nvPr/>
        </p:nvSpPr>
        <p:spPr>
          <a:xfrm>
            <a:off x="1594257" y="5399413"/>
            <a:ext cx="49932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7EB4A64-1521-43DC-B17B-CAB536E4C8CC}"/>
              </a:ext>
            </a:extLst>
          </p:cNvPr>
          <p:cNvSpPr txBox="1"/>
          <p:nvPr/>
        </p:nvSpPr>
        <p:spPr>
          <a:xfrm>
            <a:off x="6829721" y="5435226"/>
            <a:ext cx="6123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368773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21076"/>
            <a:ext cx="12161814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Поварское и кондитерское дело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77443" y="3092002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31538" y="3906823"/>
            <a:ext cx="513487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Организация рабочего места:</a:t>
            </a:r>
            <a:r>
              <a:rPr lang="ru-RU" sz="1400" dirty="0">
                <a:solidFill>
                  <a:srgbClr val="843C0C"/>
                </a:solidFill>
              </a:rPr>
              <a:t> строгое соблюдение системы </a:t>
            </a:r>
            <a:r>
              <a:rPr lang="ru-RU" sz="1400" i="1" dirty="0">
                <a:solidFill>
                  <a:srgbClr val="843C0C"/>
                </a:solidFill>
              </a:rPr>
              <a:t>mise en place</a:t>
            </a:r>
            <a:r>
              <a:rPr lang="ru-RU" sz="1400" dirty="0">
                <a:solidFill>
                  <a:srgbClr val="843C0C"/>
                </a:solidFill>
              </a:rPr>
              <a:t> (подготовка и организация ингредиентов до начала смены), планирование технологических процессов для синхронной отдачи блюд.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45" y="3858749"/>
            <a:ext cx="54095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Приготовление блюд сложного ассортимента:</a:t>
            </a:r>
            <a:r>
              <a:rPr lang="ru-RU" sz="1400" dirty="0">
                <a:solidFill>
                  <a:srgbClr val="843C0C"/>
                </a:solidFill>
              </a:rPr>
              <a:t> создание авторских соусов, работа с тестом (дрожжевым, слоеным, песочным), приготовление мясных и рыбных полуфабрикатов высокой степени готовности.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16522" y="6095667"/>
            <a:ext cx="1302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3474F72-DA07-41A1-8FB5-C8772B10F226}"/>
              </a:ext>
            </a:extLst>
          </p:cNvPr>
          <p:cNvCxnSpPr/>
          <p:nvPr/>
        </p:nvCxnSpPr>
        <p:spPr>
          <a:xfrm>
            <a:off x="0" y="544576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AF016C9-CFC4-4C01-A92B-EFE64496F1C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089C772-C8AC-4151-9771-EB2CA5BFE897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AB51648-82C5-49B3-9793-4915EA733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9" name="Рисунок 28" descr="Log1_1_2">
            <a:extLst>
              <a:ext uri="{FF2B5EF4-FFF2-40B4-BE49-F238E27FC236}">
                <a16:creationId xmlns:a16="http://schemas.microsoft.com/office/drawing/2014/main" id="{873EC786-BECC-44D1-878F-7DD1DB5A91F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00DD4BF-0B97-4BB4-B108-26A1F866BD5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EBCB5-210C-4B28-995D-A227A4BE48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7" y="898223"/>
            <a:ext cx="862662" cy="8626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B502652-D793-4D16-B03F-D1A57C6E8A56}"/>
              </a:ext>
            </a:extLst>
          </p:cNvPr>
          <p:cNvSpPr txBox="1"/>
          <p:nvPr/>
        </p:nvSpPr>
        <p:spPr>
          <a:xfrm>
            <a:off x="139700" y="1909088"/>
            <a:ext cx="116487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43C0C"/>
                </a:solidFill>
              </a:rPr>
              <a:t>   Специальность «Поварское и кондитерское дело» направлена на подготовку специалистов по приготовлению блюд и кондитерских изделий, которые умеют работать на профессиональной кухне, соблюдать технологические стандарты, творчески оформлять подачу и управлять производственными процессами в заведениях общественного питания.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23D327-0F50-4186-94AF-D54AC41799CB}"/>
              </a:ext>
            </a:extLst>
          </p:cNvPr>
          <p:cNvSpPr txBox="1"/>
          <p:nvPr/>
        </p:nvSpPr>
        <p:spPr>
          <a:xfrm>
            <a:off x="139700" y="4747135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Кондитерское мастерство:</a:t>
            </a:r>
            <a:r>
              <a:rPr lang="ru-RU" sz="1400" dirty="0">
                <a:solidFill>
                  <a:srgbClr val="843C0C"/>
                </a:solidFill>
              </a:rPr>
              <a:t> темперирование шоколада, изготовление сложных кремов и муссов, работа с изомальтом и карамелью, выпечка мелкоштучных изделий и праздничных тортов.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831F22-F529-4AE1-95CC-872C57B38EBC}"/>
              </a:ext>
            </a:extLst>
          </p:cNvPr>
          <p:cNvSpPr txBox="1"/>
          <p:nvPr/>
        </p:nvSpPr>
        <p:spPr>
          <a:xfrm>
            <a:off x="5964093" y="4754917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Скорость и выносливость:</a:t>
            </a:r>
            <a:r>
              <a:rPr lang="ru-RU" sz="1400" dirty="0">
                <a:solidFill>
                  <a:srgbClr val="843C0C"/>
                </a:solidFill>
              </a:rPr>
              <a:t> умение работать на высоких темпах при полной посадке, сохраняя стабильное качество подачи и соблюдая технологию приготовления.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2A7E5E-733E-4C6B-A765-B17F20728B69}"/>
              </a:ext>
            </a:extLst>
          </p:cNvPr>
          <p:cNvSpPr txBox="1"/>
          <p:nvPr/>
        </p:nvSpPr>
        <p:spPr>
          <a:xfrm>
            <a:off x="1785268" y="5450011"/>
            <a:ext cx="39597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333B70-8D6A-4071-BDA7-DB8F261B6BD1}"/>
              </a:ext>
            </a:extLst>
          </p:cNvPr>
          <p:cNvSpPr txBox="1"/>
          <p:nvPr/>
        </p:nvSpPr>
        <p:spPr>
          <a:xfrm>
            <a:off x="6849508" y="5467561"/>
            <a:ext cx="336404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553921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96507"/>
            <a:ext cx="12161814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  <a:endParaRPr lang="ru-RU" sz="28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67405" y="3243021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878193"/>
            <a:ext cx="54095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Кондитерское искусство:</a:t>
            </a:r>
            <a:r>
              <a:rPr lang="ru-RU" sz="1400" dirty="0">
                <a:solidFill>
                  <a:srgbClr val="843C0C"/>
                </a:solidFill>
              </a:rPr>
              <a:t> изготовление сложных муссовых и бисквитных тортов, работа с шоколадом (темперирование, отливка), приготовление заварного, сдобного и слоеного теста, создание авторских десертов.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2445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6376586-7291-4124-AD5A-CBDB6148B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55DB5215-02E0-48BD-83EC-84D85B1A1FA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9F8095D-5851-4678-8547-829744E1A9D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E0349BF-A784-4AE3-AF5E-06C3E5536CF8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EE0B674-BE56-4EC1-B668-E8BF1A44AE8B}"/>
              </a:ext>
            </a:extLst>
          </p:cNvPr>
          <p:cNvCxnSpPr/>
          <p:nvPr/>
        </p:nvCxnSpPr>
        <p:spPr>
          <a:xfrm>
            <a:off x="15093" y="551453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34FBFF9-CAAD-469D-A1B0-F3A47B8F0A4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1AABFD7-7EF3-4D66-8AA5-D74C6E2A0E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811" y="1107024"/>
            <a:ext cx="647320" cy="647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FF0B359-233A-40E2-9D74-5C4DF0776E17}"/>
              </a:ext>
            </a:extLst>
          </p:cNvPr>
          <p:cNvSpPr txBox="1"/>
          <p:nvPr/>
        </p:nvSpPr>
        <p:spPr>
          <a:xfrm>
            <a:off x="139701" y="1914881"/>
            <a:ext cx="119279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43C0C"/>
                </a:solidFill>
              </a:rPr>
              <a:t>   Профессия «Повар, кондитер» направлена на подготовку квалифицированных рабочих — универсальных специалистов, которые умеют и готовить основные блюда, и создавать кондитерские изделия и десерт сделать так, чтобы он был не просто сладким, а красивым, сбалансированным и запоминающимся.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F2DB0A-2BFB-40B9-87B8-24A95F38DBD3}"/>
              </a:ext>
            </a:extLst>
          </p:cNvPr>
          <p:cNvSpPr txBox="1"/>
          <p:nvPr/>
        </p:nvSpPr>
        <p:spPr>
          <a:xfrm>
            <a:off x="139701" y="4739967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Поварское мастерство:</a:t>
            </a:r>
            <a:r>
              <a:rPr lang="ru-RU" sz="1400" dirty="0">
                <a:solidFill>
                  <a:srgbClr val="843C0C"/>
                </a:solidFill>
              </a:rPr>
              <a:t> приготовление горячих и холодных закусок, соусов, сложных гарниров и блюд из мяса, рыбы и птицы, требующих длительной термической обработки.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2FBA8CC-88CA-45AC-AFF8-ADF49002CCFB}"/>
              </a:ext>
            </a:extLst>
          </p:cNvPr>
          <p:cNvSpPr txBox="1"/>
          <p:nvPr/>
        </p:nvSpPr>
        <p:spPr>
          <a:xfrm>
            <a:off x="5954835" y="4159802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Точность рецептур и расчетов:</a:t>
            </a:r>
            <a:r>
              <a:rPr lang="ru-RU" sz="1400" dirty="0">
                <a:solidFill>
                  <a:srgbClr val="843C0C"/>
                </a:solidFill>
              </a:rPr>
              <a:t> строгое соблюдение граммовок, расчет себестоимости (фудкоста) десертов, масштабирование рецептов и минимизация отходов.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CC46F4-0ED2-4736-BCBD-226F1E0D339B}"/>
              </a:ext>
            </a:extLst>
          </p:cNvPr>
          <p:cNvSpPr txBox="1"/>
          <p:nvPr/>
        </p:nvSpPr>
        <p:spPr>
          <a:xfrm>
            <a:off x="5970210" y="4791523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Скорость и многозадачность:</a:t>
            </a:r>
            <a:r>
              <a:rPr lang="ru-RU" sz="1400" dirty="0">
                <a:solidFill>
                  <a:srgbClr val="843C0C"/>
                </a:solidFill>
              </a:rPr>
              <a:t> умение синхронно вести несколько технологических процессов (например, выпечку бисквита, варку крема и сборку торта) в условиях жесткого тайминга.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74CA21-7FA8-47FD-AE0F-5B24E1E45668}"/>
              </a:ext>
            </a:extLst>
          </p:cNvPr>
          <p:cNvSpPr txBox="1"/>
          <p:nvPr/>
        </p:nvSpPr>
        <p:spPr>
          <a:xfrm>
            <a:off x="1716811" y="5514538"/>
            <a:ext cx="60974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425149-E831-44B1-8935-9C424D71BD6E}"/>
              </a:ext>
            </a:extLst>
          </p:cNvPr>
          <p:cNvSpPr txBox="1"/>
          <p:nvPr/>
        </p:nvSpPr>
        <p:spPr>
          <a:xfrm>
            <a:off x="5770082" y="5545835"/>
            <a:ext cx="60974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</p:spTree>
    <p:extLst>
      <p:ext uri="{BB962C8B-B14F-4D97-AF65-F5344CB8AC3E}">
        <p14:creationId xmlns:p14="http://schemas.microsoft.com/office/powerpoint/2010/main" val="4280840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996418"/>
            <a:ext cx="12192000" cy="672379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ru-RU" sz="24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55649" y="276090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42F549-CB74-447C-8766-B927BF5449B3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AF87681-F3CA-4D4A-8B2C-8E92A9E2C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02746B8A-8206-4B2E-894E-568BDD91AE3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9DD2CE9-B954-403C-95A2-2A4D1638A64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1CA0EAC-E8CD-441B-90B0-CF94DE842167}"/>
              </a:ext>
            </a:extLst>
          </p:cNvPr>
          <p:cNvCxnSpPr/>
          <p:nvPr/>
        </p:nvCxnSpPr>
        <p:spPr>
          <a:xfrm>
            <a:off x="0" y="5421999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55F0E31-E3E8-4901-94DE-6E11C8F0947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CA8E0B5-ACEC-420A-8790-4B86ADC13357}"/>
              </a:ext>
            </a:extLst>
          </p:cNvPr>
          <p:cNvSpPr txBox="1"/>
          <p:nvPr/>
        </p:nvSpPr>
        <p:spPr>
          <a:xfrm>
            <a:off x="32445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1DBDB27-C66D-4FD6-8515-8F900F9242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84" y="1002383"/>
            <a:ext cx="730933" cy="70644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C8D37A1-20DF-483C-99B9-72DAB6C662A8}"/>
              </a:ext>
            </a:extLst>
          </p:cNvPr>
          <p:cNvSpPr txBox="1"/>
          <p:nvPr/>
        </p:nvSpPr>
        <p:spPr>
          <a:xfrm>
            <a:off x="1672389" y="1145872"/>
            <a:ext cx="9433169" cy="44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7A550E-3827-4825-9657-7F7BC2985C54}"/>
              </a:ext>
            </a:extLst>
          </p:cNvPr>
          <p:cNvSpPr txBox="1"/>
          <p:nvPr/>
        </p:nvSpPr>
        <p:spPr>
          <a:xfrm>
            <a:off x="170463" y="1791231"/>
            <a:ext cx="118510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43C0C"/>
                </a:solidFill>
              </a:rPr>
              <a:t>   Профессия «Мастер по ремонту и обслуживанию автомобилей» направлена на подготовку квалифицированных рабочих, которые выполняют техническое обслуживание и ремонт автомобилей, диагностируют неисправности и восстанавливают работоспособность узлов и систем.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34A9B5-A01D-4019-B9A0-CDF0279216F7}"/>
              </a:ext>
            </a:extLst>
          </p:cNvPr>
          <p:cNvSpPr txBox="1"/>
          <p:nvPr/>
        </p:nvSpPr>
        <p:spPr>
          <a:xfrm>
            <a:off x="290934" y="3343420"/>
            <a:ext cx="58005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Компьютерная диагностика.</a:t>
            </a:r>
            <a:r>
              <a:rPr lang="ru-RU" sz="1400" dirty="0">
                <a:solidFill>
                  <a:srgbClr val="843C0C"/>
                </a:solidFill>
              </a:rPr>
              <a:t> Умение работать со сканерами и дилерским программным обеспечением для считывания ошибок из электронных блоков управления (ЭБУ), анализа данных с датчиков и проведения адаптации узлов.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B9D8A1-43FA-4924-A4BA-3B73C67B9FF4}"/>
              </a:ext>
            </a:extLst>
          </p:cNvPr>
          <p:cNvSpPr txBox="1"/>
          <p:nvPr/>
        </p:nvSpPr>
        <p:spPr>
          <a:xfrm>
            <a:off x="323949" y="4390602"/>
            <a:ext cx="56174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Слесарные и агрегатные работы.</a:t>
            </a:r>
            <a:r>
              <a:rPr lang="ru-RU" sz="1400" dirty="0">
                <a:solidFill>
                  <a:srgbClr val="843C0C"/>
                </a:solidFill>
              </a:rPr>
              <a:t> Навык ремонта и восстановления ключевых механических узлов: двигателей внутреннего сгорания, коробок передач (МКПП, АКПП, вариаторов), рулевых реек, тормозных систем и элементов подвески.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760740-A07C-4DA2-8DC2-9B3882F852C4}"/>
              </a:ext>
            </a:extLst>
          </p:cNvPr>
          <p:cNvSpPr txBox="1"/>
          <p:nvPr/>
        </p:nvSpPr>
        <p:spPr>
          <a:xfrm>
            <a:off x="6030206" y="3335374"/>
            <a:ext cx="59913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Автоэлектрика и работа с электроникой.</a:t>
            </a:r>
            <a:r>
              <a:rPr lang="ru-RU" sz="1400" dirty="0">
                <a:solidFill>
                  <a:srgbClr val="843C0C"/>
                </a:solidFill>
              </a:rPr>
              <a:t> Умение читать электрические схемы, находить обрывы и короткие замыкания, диагностировать датчики и исполнительные механизмы, а также программировать блоки управления.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5CCE0E-1A00-4B9D-B7FA-292B2CCD8B14}"/>
              </a:ext>
            </a:extLst>
          </p:cNvPr>
          <p:cNvSpPr txBox="1"/>
          <p:nvPr/>
        </p:nvSpPr>
        <p:spPr>
          <a:xfrm>
            <a:off x="6063103" y="4270078"/>
            <a:ext cx="592553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Технические знания и работа с документацией.</a:t>
            </a:r>
            <a:r>
              <a:rPr lang="ru-RU" sz="1400" dirty="0">
                <a:solidFill>
                  <a:srgbClr val="843C0C"/>
                </a:solidFill>
              </a:rPr>
              <a:t> Глубокое понимание устройства современных автомобилей, знание регламентов технического обслуживания (ТО) и умение быстро находить необходимую информацию в электронных базах данных и сервисных мануалах производителей.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0AF31BA-EA45-4AB6-B566-54745E18E239}"/>
              </a:ext>
            </a:extLst>
          </p:cNvPr>
          <p:cNvSpPr txBox="1"/>
          <p:nvPr/>
        </p:nvSpPr>
        <p:spPr>
          <a:xfrm>
            <a:off x="2240671" y="5515412"/>
            <a:ext cx="514671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CBBCE11-1CEF-4E2B-904F-4F8A5DF2DC55}"/>
              </a:ext>
            </a:extLst>
          </p:cNvPr>
          <p:cNvSpPr txBox="1"/>
          <p:nvPr/>
        </p:nvSpPr>
        <p:spPr>
          <a:xfrm>
            <a:off x="7575964" y="5516404"/>
            <a:ext cx="61018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9281681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-8622" y="910162"/>
            <a:ext cx="12192000" cy="872763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                            </a:t>
            </a:r>
            <a:r>
              <a:rPr lang="ru-RU" sz="28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23.02.01 Организация перевозок и управление на транспорте</a:t>
            </a:r>
            <a:endParaRPr lang="ru-RU" sz="2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328924" y="2876681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090A25F8-A6CF-4E1D-8E73-E411775D9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96C29F6-69A2-47E1-9937-5D2DD40451EA}"/>
              </a:ext>
            </a:extLst>
          </p:cNvPr>
          <p:cNvCxnSpPr/>
          <p:nvPr/>
        </p:nvCxnSpPr>
        <p:spPr>
          <a:xfrm>
            <a:off x="-8622" y="5487620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766FFB2-7677-416A-A23A-FECC823DF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6" name="Рисунок 25" descr="Log1_1_2">
            <a:extLst>
              <a:ext uri="{FF2B5EF4-FFF2-40B4-BE49-F238E27FC236}">
                <a16:creationId xmlns:a16="http://schemas.microsoft.com/office/drawing/2014/main" id="{E1FDB3F3-B018-4E80-9B6D-0403513D851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526DF2F-35D5-4FC1-9BA8-0CF4AF1FFDD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B5432E3-CA16-4CAE-89AF-A85F423DAC2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5066016D-FB1D-4A6C-A018-75A419FE3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79" y="3707060"/>
            <a:ext cx="600742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Проектирование логистических схем:</a:t>
            </a:r>
            <a:r>
              <a:rPr lang="ru-RU" sz="1400" dirty="0">
                <a:solidFill>
                  <a:srgbClr val="843C0C"/>
                </a:solidFill>
              </a:rPr>
              <a:t> разработка оптимальных маршрутов для автомобильных, мультимодальных и международных перевозок.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37CEF6D-C7FB-4061-ABCF-5B81D9B2D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09" y="949085"/>
            <a:ext cx="777918" cy="77791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65000D4-F3F9-46C8-8632-E773DDF6D0CD}"/>
              </a:ext>
            </a:extLst>
          </p:cNvPr>
          <p:cNvSpPr txBox="1"/>
          <p:nvPr/>
        </p:nvSpPr>
        <p:spPr>
          <a:xfrm>
            <a:off x="147440" y="1803366"/>
            <a:ext cx="118971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43C0C"/>
                </a:solidFill>
              </a:rPr>
              <a:t>   Специальность «Организация перевозок и управление на транспорте» направлена на подготовку техников, которые организуют и контролируют перевозочный процесс — грузовой и пассажирский, — управляют работой транспорта, обеспечивают безопасность движения и эффективность логистики.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C7D9B4-4865-465A-A4CA-6243481FA897}"/>
              </a:ext>
            </a:extLst>
          </p:cNvPr>
          <p:cNvSpPr txBox="1"/>
          <p:nvPr/>
        </p:nvSpPr>
        <p:spPr>
          <a:xfrm>
            <a:off x="26629" y="4455285"/>
            <a:ext cx="6427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Документальное сопровождение:</a:t>
            </a:r>
            <a:r>
              <a:rPr lang="ru-RU" sz="1400" dirty="0">
                <a:solidFill>
                  <a:srgbClr val="843C0C"/>
                </a:solidFill>
              </a:rPr>
              <a:t> оформление транспортных накладных (ТТН, CMR), таможенных деклараций и страхование грузов.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22F2C6C-5E6A-45E3-8C98-6535F0D24FFA}"/>
              </a:ext>
            </a:extLst>
          </p:cNvPr>
          <p:cNvSpPr txBox="1"/>
          <p:nvPr/>
        </p:nvSpPr>
        <p:spPr>
          <a:xfrm>
            <a:off x="6083019" y="3752253"/>
            <a:ext cx="62154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ИТ-системами:</a:t>
            </a:r>
            <a:r>
              <a:rPr lang="ru-RU" sz="1400" dirty="0">
                <a:solidFill>
                  <a:srgbClr val="843C0C"/>
                </a:solidFill>
              </a:rPr>
              <a:t> владение программами управления транспортом (TMS) и системами GPS/ГЛОНАСС-мониторинга.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A4EF06-A5B1-44E1-AB4B-54C6946878DA}"/>
              </a:ext>
            </a:extLst>
          </p:cNvPr>
          <p:cNvSpPr txBox="1"/>
          <p:nvPr/>
        </p:nvSpPr>
        <p:spPr>
          <a:xfrm>
            <a:off x="6083019" y="4466449"/>
            <a:ext cx="5712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Кризис-менеджмент:</a:t>
            </a:r>
            <a:r>
              <a:rPr lang="ru-RU" sz="1400" dirty="0">
                <a:solidFill>
                  <a:srgbClr val="843C0C"/>
                </a:solidFill>
              </a:rPr>
              <a:t> оперативное решение нештатных ситуаций (поломки, задержки на границе) и перестройка маршрутов.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B7A415-BE42-4972-A500-0BB18889825A}"/>
              </a:ext>
            </a:extLst>
          </p:cNvPr>
          <p:cNvSpPr txBox="1"/>
          <p:nvPr/>
        </p:nvSpPr>
        <p:spPr>
          <a:xfrm>
            <a:off x="1751748" y="5578720"/>
            <a:ext cx="36409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"Подмосковье“</a:t>
            </a:r>
            <a:br>
              <a:rPr lang="en-US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4E045F-4462-4222-945E-46F565B4DC31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76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32684"/>
            <a:ext cx="12192000" cy="744233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</a:t>
            </a:r>
            <a:r>
              <a:rPr lang="en-US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ru-RU" sz="28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 Мастер слесарных работ</a:t>
            </a:r>
            <a:endParaRPr lang="ru-RU" sz="2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97087" y="2949373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0C20EDA-04AB-487C-B8D9-1DC16BA5E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6A101600-3052-43B7-8565-3DE39B13C4F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BFFCFB2-8DDD-47A9-93DC-742FF0E6667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BFF8C9E-5298-41AF-8F04-18D8D597A83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586E1DC-317E-4713-A8BC-F31AEDB926D5}"/>
              </a:ext>
            </a:extLst>
          </p:cNvPr>
          <p:cNvSpPr txBox="1"/>
          <p:nvPr/>
        </p:nvSpPr>
        <p:spPr>
          <a:xfrm>
            <a:off x="32445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61C8AAE-89AA-4321-A1D8-C7A45501B425}"/>
              </a:ext>
            </a:extLst>
          </p:cNvPr>
          <p:cNvCxnSpPr/>
          <p:nvPr/>
        </p:nvCxnSpPr>
        <p:spPr>
          <a:xfrm>
            <a:off x="0" y="550622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BE70587-03D7-4007-8B23-2C1738949D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52" y="980672"/>
            <a:ext cx="796799" cy="79679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2E03780-B035-47C0-BA83-A6BC45D31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11" y="2058380"/>
            <a:ext cx="119867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solidFill>
                  <a:srgbClr val="843C0C"/>
                </a:solidFill>
              </a:rPr>
              <a:t>   Профессия «Мастер слесарных работ» направлена на подготовку квалифицированных рабочих, которые выполняют слесарную обработку деталей, собирают, регулируют и ремонтируют узлы, механизмы и оборудование. </a:t>
            </a:r>
            <a:endParaRPr kumimoji="0" lang="ru-RU" altLang="ru-RU" sz="1800" i="0" u="none" strike="noStrike" cap="none" normalizeH="0" baseline="0" dirty="0">
              <a:ln>
                <a:noFill/>
              </a:ln>
              <a:solidFill>
                <a:srgbClr val="843C0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A83C39-E6A3-4A5C-B567-099B8DB88204}"/>
              </a:ext>
            </a:extLst>
          </p:cNvPr>
          <p:cNvSpPr txBox="1"/>
          <p:nvPr/>
        </p:nvSpPr>
        <p:spPr>
          <a:xfrm>
            <a:off x="290934" y="3661723"/>
            <a:ext cx="6101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чертежами и технической документацией.</a:t>
            </a:r>
            <a:r>
              <a:rPr lang="ru-RU" sz="1400" dirty="0">
                <a:solidFill>
                  <a:srgbClr val="843C0C"/>
                </a:solidFill>
              </a:rPr>
              <a:t> Умение читать инженерные схемы, эскизы и спецификации, точно определять допуски, посадки и последовательность сборки деталей.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DA5B94-555C-4305-967C-674CFD9EB955}"/>
              </a:ext>
            </a:extLst>
          </p:cNvPr>
          <p:cNvSpPr txBox="1"/>
          <p:nvPr/>
        </p:nvSpPr>
        <p:spPr>
          <a:xfrm>
            <a:off x="290934" y="4585999"/>
            <a:ext cx="61018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Механическая обработка материалов.</a:t>
            </a:r>
            <a:r>
              <a:rPr lang="ru-RU" sz="1400" dirty="0">
                <a:solidFill>
                  <a:srgbClr val="843C0C"/>
                </a:solidFill>
              </a:rPr>
              <a:t> Владение ручным (напильники, ножовки, зубила) и станочным (токарным, фрезерным, сверлильным) инструментом для резки, опиливания, сверления и нарезания резьбы с высокой точностью.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8117F1A-F801-4212-9446-C422C4B80E27}"/>
              </a:ext>
            </a:extLst>
          </p:cNvPr>
          <p:cNvSpPr txBox="1"/>
          <p:nvPr/>
        </p:nvSpPr>
        <p:spPr>
          <a:xfrm>
            <a:off x="6311689" y="3703702"/>
            <a:ext cx="6101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Сборка, подгонка и ремонт узлов.</a:t>
            </a:r>
            <a:r>
              <a:rPr lang="ru-RU" sz="1400" dirty="0">
                <a:solidFill>
                  <a:srgbClr val="843C0C"/>
                </a:solidFill>
              </a:rPr>
              <a:t> Навык точной стыковки деталей, устранения дефектов, притирки поверхностей, а также диагностики неисправностей и восстановления работоспособности механизмов.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2D1A28-FC7A-4241-A71D-37B0F6B36B28}"/>
              </a:ext>
            </a:extLst>
          </p:cNvPr>
          <p:cNvSpPr txBox="1"/>
          <p:nvPr/>
        </p:nvSpPr>
        <p:spPr>
          <a:xfrm>
            <a:off x="6311689" y="4585998"/>
            <a:ext cx="56695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Контрольно-измерительные операции.</a:t>
            </a:r>
            <a:r>
              <a:rPr lang="ru-RU" sz="1400" dirty="0">
                <a:solidFill>
                  <a:srgbClr val="843C0C"/>
                </a:solidFill>
              </a:rPr>
              <a:t> Умение пользоваться штангенциркулями, микрометрами, калибрами и другими измерительными приборами для проверки соответствия готовых изделий заданным параметрам.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5910A06-2D24-4B9F-8A4F-3E020A6B2B1C}"/>
              </a:ext>
            </a:extLst>
          </p:cNvPr>
          <p:cNvSpPr txBox="1"/>
          <p:nvPr/>
        </p:nvSpPr>
        <p:spPr>
          <a:xfrm>
            <a:off x="1628891" y="5644382"/>
            <a:ext cx="385750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103BD2-A768-47F8-85B2-5F9564E8CA8E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4CFCBC-F1E4-4ECE-B95E-3DD648226B2B}"/>
              </a:ext>
            </a:extLst>
          </p:cNvPr>
          <p:cNvSpPr txBox="1"/>
          <p:nvPr/>
        </p:nvSpPr>
        <p:spPr>
          <a:xfrm>
            <a:off x="5151182" y="5654638"/>
            <a:ext cx="6208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16866719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685297" y="107683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Picture 6" descr="C:\Users\Admin\Desktop\logo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042" y="1419819"/>
            <a:ext cx="1247648" cy="31191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80" y="5874320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 descr="C:\Users\Admin\Desktop\logo-a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048" y="3537427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ogo-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132" y="2469718"/>
            <a:ext cx="1398749" cy="463872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317" y="3397212"/>
            <a:ext cx="633591" cy="568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1" descr="C:\Users\Admin\Desktop\VMK3.png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996" y="4857559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Admin\Desktop\logo (6)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1" y="6093153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1\Downloads\logo-_3_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181" y="2531440"/>
            <a:ext cx="1184421" cy="28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esktop\25_let_a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00" y="4910115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Рисунок 37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D38B373-164C-4A41-BEA3-DA954CEC28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39" name="Рисунок 38" descr="Log1_1_2">
            <a:extLst>
              <a:ext uri="{FF2B5EF4-FFF2-40B4-BE49-F238E27FC236}">
                <a16:creationId xmlns:a16="http://schemas.microsoft.com/office/drawing/2014/main" id="{0C268CB2-ECD0-46E0-9FD1-A891A551264C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Рисунок 3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D5F3902-791B-46F6-9D46-959207980A85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1BD6264-DE0B-422C-9B2C-83D77400AC45}"/>
              </a:ext>
            </a:extLst>
          </p:cNvPr>
          <p:cNvSpPr/>
          <p:nvPr/>
        </p:nvSpPr>
        <p:spPr>
          <a:xfrm>
            <a:off x="6200457" y="107683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"Дубненский завод коммутационной техники"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"Промтех - Дубна"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"Дмитров эко"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"Сбербанк России" Среднерусский банк Сбербанка России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"Опытно-конструкторское бюро "АСТРОН"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"ФМ Ложистик Восток"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"Шереметьево Хэндлинг"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"Атлас парк отель"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"Визит-Тур"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3086116-410B-47F0-8233-A6FC11B3E6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3391F-E436-43EE-88E4-678D6557B8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82424" y="5662116"/>
            <a:ext cx="1183911" cy="49789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A96BBE1C-E849-44B1-A61B-A97A015EB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686" y="1292263"/>
            <a:ext cx="1394542" cy="49789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D52466A-1326-4886-AFAA-F1AB57265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601" y="3228911"/>
            <a:ext cx="989113" cy="52752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F341BEE1-DF7B-4FE6-8A0A-C5A7BC1E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304" y="2402687"/>
            <a:ext cx="658107" cy="65810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Вакансия Инженер-исследователь, в компании ОКБ АСТРОН">
            <a:extLst>
              <a:ext uri="{FF2B5EF4-FFF2-40B4-BE49-F238E27FC236}">
                <a16:creationId xmlns:a16="http://schemas.microsoft.com/office/drawing/2014/main" id="{274B2903-E3F9-4126-892C-9E5CEF0AD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34" y="6005435"/>
            <a:ext cx="1545759" cy="30915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icture background">
            <a:extLst>
              <a:ext uri="{FF2B5EF4-FFF2-40B4-BE49-F238E27FC236}">
                <a16:creationId xmlns:a16="http://schemas.microsoft.com/office/drawing/2014/main" id="{D9603D59-9BFC-46F1-A912-B1E3842B9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188" y="1207633"/>
            <a:ext cx="1782011" cy="74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icture background">
            <a:extLst>
              <a:ext uri="{FF2B5EF4-FFF2-40B4-BE49-F238E27FC236}">
                <a16:creationId xmlns:a16="http://schemas.microsoft.com/office/drawing/2014/main" id="{CD85C39F-942E-4F66-81D4-4889498A4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511" y="2345478"/>
            <a:ext cx="1398749" cy="3309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Логотип  «АТЛАС ПАРК ОТЕЛЬ»">
            <a:extLst>
              <a:ext uri="{FF2B5EF4-FFF2-40B4-BE49-F238E27FC236}">
                <a16:creationId xmlns:a16="http://schemas.microsoft.com/office/drawing/2014/main" id="{2AC2BED8-A034-4CC3-A6AF-B73A230FA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457" y="4633152"/>
            <a:ext cx="123825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Турфирма Визит-тур в Минске, турагентство Визит-тур">
            <a:extLst>
              <a:ext uri="{FF2B5EF4-FFF2-40B4-BE49-F238E27FC236}">
                <a16:creationId xmlns:a16="http://schemas.microsoft.com/office/drawing/2014/main" id="{21A40D30-B073-4D54-AF90-287FEF92A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304" y="3228911"/>
            <a:ext cx="686328" cy="6863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F34531F-9932-41A0-9DDE-860ADB3FD965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42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43F78C1-2B34-4291-8CD3-2996105C4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D8AA01DB-CA47-4235-8431-BEAE4E8B82B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E441945-4BCD-4131-99CA-B5F53B9DDEA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B79EC40-C685-4647-8436-A45C5474BE0F}"/>
              </a:ext>
            </a:extLst>
          </p:cNvPr>
          <p:cNvSpPr/>
          <p:nvPr/>
        </p:nvSpPr>
        <p:spPr>
          <a:xfrm>
            <a:off x="1779454" y="1037492"/>
            <a:ext cx="4316546" cy="5542101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 Разработка и управление программным обеспечением</a:t>
            </a: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«КМ СОФТ»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«СХЗ»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«ОТС»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«СЭЙЛ СОФТ»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ООО «Компьютерный мир»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«Многофункциональный центр предоставления государственных и муниципальных услуг г.о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Люберцы Московской области»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ДМУП «Информационный центр»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ОАК ЛАЗ им.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П.А.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Воронина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9657227-0514-4F47-8889-6A107A40C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676" y="2030561"/>
            <a:ext cx="873465" cy="4908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336D2190-E7D9-41E7-B94B-C3084C0D5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11" y="1981645"/>
            <a:ext cx="589545" cy="58870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A4240AD8-13C6-44EB-8FAB-18B762E1F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165" y="2641186"/>
            <a:ext cx="876849" cy="50895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D984672E-AA98-4B21-84DB-95AFEC556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61" y="2835922"/>
            <a:ext cx="589545" cy="58954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Гринатом - Циклопедия">
            <a:extLst>
              <a:ext uri="{FF2B5EF4-FFF2-40B4-BE49-F238E27FC236}">
                <a16:creationId xmlns:a16="http://schemas.microsoft.com/office/drawing/2014/main" id="{6F258B7F-62D7-41EF-B23B-081166B1C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306" y="3914554"/>
            <a:ext cx="792741" cy="4674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692517-692E-4AFF-9035-29059164E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1867" y="6227785"/>
            <a:ext cx="1651750" cy="2643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1D0F19-4A1E-4CBF-83C1-FC92159A26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0984" y="1037492"/>
            <a:ext cx="1040883" cy="473129"/>
          </a:xfrm>
          <a:prstGeom prst="rect">
            <a:avLst/>
          </a:prstGeom>
        </p:spPr>
      </p:pic>
      <p:pic>
        <p:nvPicPr>
          <p:cNvPr id="3090" name="Picture 18" descr="Системный софт">
            <a:extLst>
              <a:ext uri="{FF2B5EF4-FFF2-40B4-BE49-F238E27FC236}">
                <a16:creationId xmlns:a16="http://schemas.microsoft.com/office/drawing/2014/main" id="{E6CAFBE6-662D-4594-A559-B4FB35B31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546" y="6098207"/>
            <a:ext cx="792741" cy="43888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&quot;Компьютерный Мир&quot;, Санкт-Петербург - &quot;а вы встречали магазин, в котором никто не хочет ничего продать? (+ фото)&quot; отзывы">
            <a:extLst>
              <a:ext uri="{FF2B5EF4-FFF2-40B4-BE49-F238E27FC236}">
                <a16:creationId xmlns:a16="http://schemas.microsoft.com/office/drawing/2014/main" id="{CB633862-D601-4CE4-928D-1778B98F1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11" y="3853907"/>
            <a:ext cx="696206" cy="58870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C42D0E-8850-48F0-BB9A-A2ED7333ED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30411" y="4889153"/>
            <a:ext cx="591625" cy="591625"/>
          </a:xfrm>
          <a:prstGeom prst="rect">
            <a:avLst/>
          </a:prstGeom>
        </p:spPr>
      </p:pic>
      <p:pic>
        <p:nvPicPr>
          <p:cNvPr id="3094" name="Picture 22">
            <a:extLst>
              <a:ext uri="{FF2B5EF4-FFF2-40B4-BE49-F238E27FC236}">
                <a16:creationId xmlns:a16="http://schemas.microsoft.com/office/drawing/2014/main" id="{2956F94F-3548-4B7A-9361-7D72F78C0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306" y="5340628"/>
            <a:ext cx="490873" cy="4908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>
            <a:extLst>
              <a:ext uri="{FF2B5EF4-FFF2-40B4-BE49-F238E27FC236}">
                <a16:creationId xmlns:a16="http://schemas.microsoft.com/office/drawing/2014/main" id="{DE1F5956-A19B-4122-9D29-E648E7033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189" y="3076990"/>
            <a:ext cx="475161" cy="54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ED57FC-CC90-48FA-8B19-9F5150ECD99F}"/>
              </a:ext>
            </a:extLst>
          </p:cNvPr>
          <p:cNvSpPr/>
          <p:nvPr/>
        </p:nvSpPr>
        <p:spPr>
          <a:xfrm>
            <a:off x="6332964" y="1037492"/>
            <a:ext cx="4316546" cy="5542101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i="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23.02.01 Организация перевозок и управление на транспорте</a:t>
            </a: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ИП Волкова Л.С., ООО "</a:t>
            </a:r>
            <a:r>
              <a:rPr lang="ru-RU" sz="1600" i="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Servus</a:t>
            </a: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"Орион"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ЗАО "Аграрное"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"ПП Шелк"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"Рахмановский шелковый комбинат"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 Вкусно-и точка"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АО "Мособлгаз" "Восток"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Филиал ГУП МО "МосОблВодоканал"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"Павлово-Посадские коммунальные системы"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ЖКХ "Вохна"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"МАК"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 Бест-Сервис"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"УК Броницкого ГХ"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3AF570-7723-4FFE-BE1E-2E29ADE5D7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62691" y="1133628"/>
            <a:ext cx="1239430" cy="376993"/>
          </a:xfrm>
          <a:prstGeom prst="rect">
            <a:avLst/>
          </a:prstGeom>
        </p:spPr>
      </p:pic>
      <p:pic>
        <p:nvPicPr>
          <p:cNvPr id="3100" name="Picture 28">
            <a:extLst>
              <a:ext uri="{FF2B5EF4-FFF2-40B4-BE49-F238E27FC236}">
                <a16:creationId xmlns:a16="http://schemas.microsoft.com/office/drawing/2014/main" id="{9BF07C5E-2E34-4040-B3D8-9C9036F06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299" y="2130717"/>
            <a:ext cx="1813402" cy="16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Picture background">
            <a:extLst>
              <a:ext uri="{FF2B5EF4-FFF2-40B4-BE49-F238E27FC236}">
                <a16:creationId xmlns:a16="http://schemas.microsoft.com/office/drawing/2014/main" id="{122A2B21-1D46-4B88-8162-7BC9060F9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606" y="2602952"/>
            <a:ext cx="1284800" cy="128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Picture background">
            <a:extLst>
              <a:ext uri="{FF2B5EF4-FFF2-40B4-BE49-F238E27FC236}">
                <a16:creationId xmlns:a16="http://schemas.microsoft.com/office/drawing/2014/main" id="{313053ED-92B9-4BC8-96E1-809AF793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265" y="2521434"/>
            <a:ext cx="751869" cy="7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8" name="Picture 36" descr="Picture background">
            <a:extLst>
              <a:ext uri="{FF2B5EF4-FFF2-40B4-BE49-F238E27FC236}">
                <a16:creationId xmlns:a16="http://schemas.microsoft.com/office/drawing/2014/main" id="{C0F688E1-00B9-4E56-A29D-B238AE03F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751" y="3565305"/>
            <a:ext cx="644895" cy="64489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0" name="Picture 38" descr="Picture background">
            <a:extLst>
              <a:ext uri="{FF2B5EF4-FFF2-40B4-BE49-F238E27FC236}">
                <a16:creationId xmlns:a16="http://schemas.microsoft.com/office/drawing/2014/main" id="{F5AF56E0-8856-4AB5-9AF3-0BAE37D90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337" y="4848032"/>
            <a:ext cx="956735" cy="63274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E76FE76-A1AE-4366-91E5-1D2F5E2DF99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431237" y="5184965"/>
            <a:ext cx="981309" cy="966211"/>
          </a:xfrm>
          <a:prstGeom prst="rect">
            <a:avLst/>
          </a:prstGeom>
        </p:spPr>
      </p:pic>
      <p:pic>
        <p:nvPicPr>
          <p:cNvPr id="3116" name="Picture 44" descr="Picture background">
            <a:extLst>
              <a:ext uri="{FF2B5EF4-FFF2-40B4-BE49-F238E27FC236}">
                <a16:creationId xmlns:a16="http://schemas.microsoft.com/office/drawing/2014/main" id="{CA65F9FA-DB21-4CE0-9E8F-6B0CDB78E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843" y="5652602"/>
            <a:ext cx="632747" cy="6327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994014C-691B-498F-AB39-0FA8569423BB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0B4FCB2-2BC2-485E-855C-4FAF1F5F17D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432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6BE61FA-79B6-4653-A020-361FDD3E607B}"/>
              </a:ext>
            </a:extLst>
          </p:cNvPr>
          <p:cNvSpPr/>
          <p:nvPr/>
        </p:nvSpPr>
        <p:spPr>
          <a:xfrm>
            <a:off x="1621927" y="99428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09.01.03  Оператор информационных систем и ресурсов</a:t>
            </a:r>
          </a:p>
          <a:p>
            <a:pPr algn="ctr"/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"НПК "КБМ"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"Коломенский завод"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"ДГХ"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"ЛЭНЖИ"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"Архбум-Упак"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КГО МООО ВОИ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"Спектр"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Коломенский РПС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"МФЦ городского округа Воскресенск Московской области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"УКС"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Бочкари - Раменское</a:t>
            </a: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F689B7-C624-4335-AA42-FF89D29B9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539" y="1020657"/>
            <a:ext cx="929053" cy="918214"/>
          </a:xfrm>
          <a:prstGeom prst="rect">
            <a:avLst/>
          </a:prstGeom>
        </p:spPr>
      </p:pic>
      <p:pic>
        <p:nvPicPr>
          <p:cNvPr id="4102" name="Picture 6" descr="Picture background">
            <a:extLst>
              <a:ext uri="{FF2B5EF4-FFF2-40B4-BE49-F238E27FC236}">
                <a16:creationId xmlns:a16="http://schemas.microsoft.com/office/drawing/2014/main" id="{92F9163A-ACC2-42C7-93C4-CF4DCFEF7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167" y="1179360"/>
            <a:ext cx="600808" cy="60080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510756-895E-455A-A9B1-F901B68E3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717" y="2638863"/>
            <a:ext cx="728160" cy="7281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106" name="Picture 10" descr="Фабрика женского нижнего белья ЛЭНЖИ г. Коломна, цена 295.00 RUB, купить оптом в Коломне - Supl.biz">
            <a:extLst>
              <a:ext uri="{FF2B5EF4-FFF2-40B4-BE49-F238E27FC236}">
                <a16:creationId xmlns:a16="http://schemas.microsoft.com/office/drawing/2014/main" id="{8F0EA2BA-8B27-4ACF-8676-E221CC6FE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676" y="2362199"/>
            <a:ext cx="600808" cy="60080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Picture background">
            <a:extLst>
              <a:ext uri="{FF2B5EF4-FFF2-40B4-BE49-F238E27FC236}">
                <a16:creationId xmlns:a16="http://schemas.microsoft.com/office/drawing/2014/main" id="{CB385F91-5DE3-4F83-9370-8FBE10A67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799" y="5607423"/>
            <a:ext cx="1099405" cy="6890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Picture background">
            <a:extLst>
              <a:ext uri="{FF2B5EF4-FFF2-40B4-BE49-F238E27FC236}">
                <a16:creationId xmlns:a16="http://schemas.microsoft.com/office/drawing/2014/main" id="{980CD6FE-644F-442B-9926-8D23E9B4C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999" y="3569952"/>
            <a:ext cx="975125" cy="65008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0903481C-F855-480F-BF02-1058D168F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3569952"/>
            <a:ext cx="792773" cy="7927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B4A0B2-EF49-41CC-809C-F92E1AE47F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6065" y="5607423"/>
            <a:ext cx="1453683" cy="523326"/>
          </a:xfrm>
          <a:prstGeom prst="rect">
            <a:avLst/>
          </a:prstGeom>
        </p:spPr>
      </p:pic>
      <p:sp>
        <p:nvSpPr>
          <p:cNvPr id="16" name="Прямоугольник с двумя вырезанными противолежащими углами 10">
            <a:extLst>
              <a:ext uri="{FF2B5EF4-FFF2-40B4-BE49-F238E27FC236}">
                <a16:creationId xmlns:a16="http://schemas.microsoft.com/office/drawing/2014/main" id="{4BBFDF3D-764C-41D1-8828-C368B2196253}"/>
              </a:ext>
            </a:extLst>
          </p:cNvPr>
          <p:cNvSpPr/>
          <p:nvPr/>
        </p:nvSpPr>
        <p:spPr>
          <a:xfrm>
            <a:off x="6130799" y="994278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 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"Лукаморе"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ЗАО "РЖД"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"Совхоз Можайский"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8" descr="C:\Users\Admin\Desktop\6069770983.jpg">
            <a:extLst>
              <a:ext uri="{FF2B5EF4-FFF2-40B4-BE49-F238E27FC236}">
                <a16:creationId xmlns:a16="http://schemas.microsoft.com/office/drawing/2014/main" id="{4D9EFFD0-BFC4-4E0A-98F2-DDA856BE6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433" y="2080183"/>
            <a:ext cx="1254499" cy="804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4" descr="C:\Users\Admin\Desktop\Lenta-Logo-2.png">
            <a:extLst>
              <a:ext uri="{FF2B5EF4-FFF2-40B4-BE49-F238E27FC236}">
                <a16:creationId xmlns:a16="http://schemas.microsoft.com/office/drawing/2014/main" id="{D15D3B50-8842-4001-8AAF-1963299CF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338" y="1819835"/>
            <a:ext cx="1515557" cy="38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Mz6NPTwghgM.jpg">
            <a:extLst>
              <a:ext uri="{FF2B5EF4-FFF2-40B4-BE49-F238E27FC236}">
                <a16:creationId xmlns:a16="http://schemas.microsoft.com/office/drawing/2014/main" id="{9CD1D118-1804-4E23-8D07-62D7D6DEB3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6433118" y="4462675"/>
            <a:ext cx="952093" cy="946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\Desktop\logo1.png">
            <a:extLst>
              <a:ext uri="{FF2B5EF4-FFF2-40B4-BE49-F238E27FC236}">
                <a16:creationId xmlns:a16="http://schemas.microsoft.com/office/drawing/2014/main" id="{57CCA72A-31AB-4EFA-BC94-623CB6845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716" y="5863722"/>
            <a:ext cx="1411201" cy="5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C:\Users\Admin\Desktop\1469811236tjSvx.jpeg">
            <a:extLst>
              <a:ext uri="{FF2B5EF4-FFF2-40B4-BE49-F238E27FC236}">
                <a16:creationId xmlns:a16="http://schemas.microsoft.com/office/drawing/2014/main" id="{67DBC428-3941-415F-A527-8C80B6C92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165" y="2520916"/>
            <a:ext cx="762000" cy="80467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8BCF6B-D290-4084-BAD8-534F2FCC996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D2C5AF6A-F9B8-437B-9434-0F454AD2F0D6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E61921-198F-40D3-AB2D-D1D6F579BAB5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6" name="Picture 20" descr="Эко Меню - YouTube">
            <a:extLst>
              <a:ext uri="{FF2B5EF4-FFF2-40B4-BE49-F238E27FC236}">
                <a16:creationId xmlns:a16="http://schemas.microsoft.com/office/drawing/2014/main" id="{EA561226-B7A8-48BA-9886-CAE4CE475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479" y="1819835"/>
            <a:ext cx="819028" cy="8190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Picture background">
            <a:extLst>
              <a:ext uri="{FF2B5EF4-FFF2-40B4-BE49-F238E27FC236}">
                <a16:creationId xmlns:a16="http://schemas.microsoft.com/office/drawing/2014/main" id="{CF3D5810-A738-4587-B4A5-6A23DE96B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479" y="2750924"/>
            <a:ext cx="819028" cy="8190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ООО &quot;ЛУКАМОРЕ&quot; - Центральной Усадьбы Совхоза &quot;Озёры&quot; - ОГРН 1055007002698, ИНН 5033010155 - юридический адрес, контакты, телефон">
            <a:extLst>
              <a:ext uri="{FF2B5EF4-FFF2-40B4-BE49-F238E27FC236}">
                <a16:creationId xmlns:a16="http://schemas.microsoft.com/office/drawing/2014/main" id="{8B7EF755-670E-4A5B-B6C3-B341F8F9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479" y="4577805"/>
            <a:ext cx="819028" cy="8190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Picture background">
            <a:extLst>
              <a:ext uri="{FF2B5EF4-FFF2-40B4-BE49-F238E27FC236}">
                <a16:creationId xmlns:a16="http://schemas.microsoft.com/office/drawing/2014/main" id="{E2EF95F9-4E1E-4882-A4C4-BCCD753B6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16" y="5445626"/>
            <a:ext cx="492369" cy="49236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Отзыв о Туман 1 Совхоз Можайский - YouTube">
            <a:extLst>
              <a:ext uri="{FF2B5EF4-FFF2-40B4-BE49-F238E27FC236}">
                <a16:creationId xmlns:a16="http://schemas.microsoft.com/office/drawing/2014/main" id="{D6697B2F-C310-47AA-8F2A-45F319F1D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932" y="5701474"/>
            <a:ext cx="1099405" cy="61821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1B21150-8EED-4D24-87F0-FAA130A0DDF7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6DBC914-D9BD-40B8-A57A-40A6F9FA837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687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9F5FEC8-FF51-4AA6-9872-E8AE82E07C49}"/>
              </a:ext>
            </a:extLst>
          </p:cNvPr>
          <p:cNvSpPr/>
          <p:nvPr/>
        </p:nvSpPr>
        <p:spPr>
          <a:xfrm>
            <a:off x="1621927" y="99428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Ресторан "Дубки"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"Фабрикант"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ООО "Городские концепты"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"Себастия"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ОАО "РЖД"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ИБП ПЛАЗА РАМСТАРС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Комфорум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"Коломенский завод" 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"Архбум-Упак"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Коломенский РПС</a:t>
            </a: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AD3E7B1F-9E25-485E-8497-ECEC2CEE0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999" y="5009170"/>
            <a:ext cx="1989203" cy="54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акансии ООО &quot;Концепт&quot; в Санкт-Петербурге - поиск работы на rabota.ru">
            <a:extLst>
              <a:ext uri="{FF2B5EF4-FFF2-40B4-BE49-F238E27FC236}">
                <a16:creationId xmlns:a16="http://schemas.microsoft.com/office/drawing/2014/main" id="{EA7EC8D3-D5F8-4253-9ABF-2053D49AA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73" y="5105854"/>
            <a:ext cx="900176" cy="9001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омпании пищевой отрасли, новости, каталог продукцииПортал пищевой промышленности">
            <a:extLst>
              <a:ext uri="{FF2B5EF4-FFF2-40B4-BE49-F238E27FC236}">
                <a16:creationId xmlns:a16="http://schemas.microsoft.com/office/drawing/2014/main" id="{6FA46A6C-5482-4C04-ADB6-E8B13E609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73" y="2194716"/>
            <a:ext cx="1006196" cy="76126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2201D9-A5E9-492A-BBB0-6C78A0DFF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277" y="2167606"/>
            <a:ext cx="788377" cy="78837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152" name="Picture 8" descr="ИБП Импульс по выгодным ценам с доставкой по Москве и РФ Интернет-магазин Лама+">
            <a:extLst>
              <a:ext uri="{FF2B5EF4-FFF2-40B4-BE49-F238E27FC236}">
                <a16:creationId xmlns:a16="http://schemas.microsoft.com/office/drawing/2014/main" id="{55CB9316-4E32-4246-AFFC-D024654B3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586" y="1170173"/>
            <a:ext cx="1161233" cy="60922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icture background">
            <a:extLst>
              <a:ext uri="{FF2B5EF4-FFF2-40B4-BE49-F238E27FC236}">
                <a16:creationId xmlns:a16="http://schemas.microsoft.com/office/drawing/2014/main" id="{6DC13C6D-2C25-4586-8309-569E73BCD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98" y="5612396"/>
            <a:ext cx="1275802" cy="54677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Picture background">
            <a:extLst>
              <a:ext uri="{FF2B5EF4-FFF2-40B4-BE49-F238E27FC236}">
                <a16:creationId xmlns:a16="http://schemas.microsoft.com/office/drawing/2014/main" id="{26F9DC94-E407-4B93-A83E-831771FB0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842" y="1222018"/>
            <a:ext cx="626812" cy="62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Picture background">
            <a:extLst>
              <a:ext uri="{FF2B5EF4-FFF2-40B4-BE49-F238E27FC236}">
                <a16:creationId xmlns:a16="http://schemas.microsoft.com/office/drawing/2014/main" id="{A7779A38-F66F-45F7-BA11-C246847E6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15" y="2964953"/>
            <a:ext cx="1065965" cy="106596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E8703D-E49E-4F47-94D4-48C9178A38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0999" y="3438818"/>
            <a:ext cx="694512" cy="69451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C0DCB6-9507-48A5-A595-C3A13BC68569}"/>
              </a:ext>
            </a:extLst>
          </p:cNvPr>
          <p:cNvSpPr/>
          <p:nvPr/>
        </p:nvSpPr>
        <p:spPr>
          <a:xfrm>
            <a:off x="6096000" y="99428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 </a:t>
            </a:r>
          </a:p>
          <a:p>
            <a:pPr algn="ctr"/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ИП Боков А.И.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"Колесо"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"СПК "Ресурс"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РемТехСервис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"Рольф" филиал Серпухов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"Берег-Авто"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"Техносервис"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"СХЗ"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"Мострансавто"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"Жилресурс"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"Спектр"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146771C-903C-46B5-A003-03D7A9322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6" name="Рисунок 15" descr="Log1_1_2">
            <a:extLst>
              <a:ext uri="{FF2B5EF4-FFF2-40B4-BE49-F238E27FC236}">
                <a16:creationId xmlns:a16="http://schemas.microsoft.com/office/drawing/2014/main" id="{5C46D4E4-09E0-4E2F-8ACE-46A48123FFB9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03D48A3-2E59-4D17-AF5F-54C0A5DD2FC3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2" name="Picture 18" descr="Picture background">
            <a:extLst>
              <a:ext uri="{FF2B5EF4-FFF2-40B4-BE49-F238E27FC236}">
                <a16:creationId xmlns:a16="http://schemas.microsoft.com/office/drawing/2014/main" id="{7B81A729-CACB-497A-ACF1-AF5D15E9F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188" y="4075607"/>
            <a:ext cx="739628" cy="104247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5272BE-3F28-4C3B-959B-17A1F41227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55744" y="5423233"/>
            <a:ext cx="2000998" cy="661044"/>
          </a:xfrm>
          <a:prstGeom prst="rect">
            <a:avLst/>
          </a:prstGeom>
        </p:spPr>
      </p:pic>
      <p:pic>
        <p:nvPicPr>
          <p:cNvPr id="6166" name="Picture 22" descr="Picture background">
            <a:extLst>
              <a:ext uri="{FF2B5EF4-FFF2-40B4-BE49-F238E27FC236}">
                <a16:creationId xmlns:a16="http://schemas.microsoft.com/office/drawing/2014/main" id="{EEDB2D9A-BB65-4B85-8D08-0E0A55C42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5" y="1153479"/>
            <a:ext cx="2063764" cy="49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Picture background">
            <a:extLst>
              <a:ext uri="{FF2B5EF4-FFF2-40B4-BE49-F238E27FC236}">
                <a16:creationId xmlns:a16="http://schemas.microsoft.com/office/drawing/2014/main" id="{297F70F5-F9F8-423E-9AE9-4E098F1B1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095" y="5268188"/>
            <a:ext cx="1227129" cy="81608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Торговая марка № 121726 - БЕРЕГ: владелец торгового знака и другие данные РБК Компании">
            <a:extLst>
              <a:ext uri="{FF2B5EF4-FFF2-40B4-BE49-F238E27FC236}">
                <a16:creationId xmlns:a16="http://schemas.microsoft.com/office/drawing/2014/main" id="{28C1B919-A7DA-4CAD-9D4E-9F9C2F5E4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97" y="3948588"/>
            <a:ext cx="694318" cy="85431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" name="Picture 30" descr="Picture background">
            <a:extLst>
              <a:ext uri="{FF2B5EF4-FFF2-40B4-BE49-F238E27FC236}">
                <a16:creationId xmlns:a16="http://schemas.microsoft.com/office/drawing/2014/main" id="{63294CD6-F781-4B36-A209-3E8B7ED77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412" y="2554383"/>
            <a:ext cx="839894" cy="5453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6" name="Picture 32" descr="Picture background">
            <a:extLst>
              <a:ext uri="{FF2B5EF4-FFF2-40B4-BE49-F238E27FC236}">
                <a16:creationId xmlns:a16="http://schemas.microsoft.com/office/drawing/2014/main" id="{10B7C4A9-FC27-4E05-B815-678C21154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084" y="2399830"/>
            <a:ext cx="765125" cy="76512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56377FE-E0C1-4496-B950-66631036C36C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166AA3D-FD7E-456D-A190-7598C5A35F5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662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0">
            <a:extLst>
              <a:ext uri="{FF2B5EF4-FFF2-40B4-BE49-F238E27FC236}">
                <a16:creationId xmlns:a16="http://schemas.microsoft.com/office/drawing/2014/main" id="{77960209-6E38-4E18-AB7E-A2E48E7B8F66}"/>
              </a:ext>
            </a:extLst>
          </p:cNvPr>
          <p:cNvSpPr/>
          <p:nvPr/>
        </p:nvSpPr>
        <p:spPr>
          <a:xfrm>
            <a:off x="1646129" y="1020918"/>
            <a:ext cx="4449871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</a:t>
            </a:r>
          </a:p>
        </p:txBody>
      </p:sp>
      <p:pic>
        <p:nvPicPr>
          <p:cNvPr id="3" name="Picture 9" descr="C:\Users\Admin\Desktop\pic640.jpg">
            <a:extLst>
              <a:ext uri="{FF2B5EF4-FFF2-40B4-BE49-F238E27FC236}">
                <a16:creationId xmlns:a16="http://schemas.microsoft.com/office/drawing/2014/main" id="{1452330B-C780-4E2A-8F30-14C9F1358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644" y="1020918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Admin\Desktop\vostok_emblema.jpg">
            <a:extLst>
              <a:ext uri="{FF2B5EF4-FFF2-40B4-BE49-F238E27FC236}">
                <a16:creationId xmlns:a16="http://schemas.microsoft.com/office/drawing/2014/main" id="{31E0F5F7-5984-4FE4-8458-D3F446005F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4668034" y="1116254"/>
            <a:ext cx="738675" cy="701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:\Users\Admin\Desktop\6069770983.jpg">
            <a:extLst>
              <a:ext uri="{FF2B5EF4-FFF2-40B4-BE49-F238E27FC236}">
                <a16:creationId xmlns:a16="http://schemas.microsoft.com/office/drawing/2014/main" id="{0825B489-7E1C-47CB-B5CD-5266C42B8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310" y="2490004"/>
            <a:ext cx="750852" cy="481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C:\Users\Admin\Downloads\8jxnpjd22vnjp9s489i3hf3afvrfglcq.png">
            <a:extLst>
              <a:ext uri="{FF2B5EF4-FFF2-40B4-BE49-F238E27FC236}">
                <a16:creationId xmlns:a16="http://schemas.microsoft.com/office/drawing/2014/main" id="{F281B3F4-41D1-433F-B4F4-D470E8123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343" y="2524753"/>
            <a:ext cx="1791282" cy="41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\Desktop\logo-ag.png">
            <a:extLst>
              <a:ext uri="{FF2B5EF4-FFF2-40B4-BE49-F238E27FC236}">
                <a16:creationId xmlns:a16="http://schemas.microsoft.com/office/drawing/2014/main" id="{37B47D60-2E2C-4FD7-A6F8-2C557890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250" y="3338743"/>
            <a:ext cx="1162919" cy="41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Admin\Desktop\yNoUzAqdvU8.jpg">
            <a:extLst>
              <a:ext uri="{FF2B5EF4-FFF2-40B4-BE49-F238E27FC236}">
                <a16:creationId xmlns:a16="http://schemas.microsoft.com/office/drawing/2014/main" id="{47939E83-009D-4A03-BF14-27788CCCF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644" y="4284284"/>
            <a:ext cx="844680" cy="844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\Desktop\logo.png">
            <a:extLst>
              <a:ext uri="{FF2B5EF4-FFF2-40B4-BE49-F238E27FC236}">
                <a16:creationId xmlns:a16="http://schemas.microsoft.com/office/drawing/2014/main" id="{5815CE54-1176-4C8A-9579-654A4706B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62" y="5741746"/>
            <a:ext cx="1795122" cy="48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\Desktop\u1P8j9m7VEc.jpg">
            <a:extLst>
              <a:ext uri="{FF2B5EF4-FFF2-40B4-BE49-F238E27FC236}">
                <a16:creationId xmlns:a16="http://schemas.microsoft.com/office/drawing/2014/main" id="{0075C7C1-C8CA-4283-A137-1DAC7BD11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695" y="4293327"/>
            <a:ext cx="844681" cy="844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с двумя вырезанными противолежащими углами 10">
            <a:extLst>
              <a:ext uri="{FF2B5EF4-FFF2-40B4-BE49-F238E27FC236}">
                <a16:creationId xmlns:a16="http://schemas.microsoft.com/office/drawing/2014/main" id="{5E1568DB-8F10-4976-AE1D-18A147AE9100}"/>
              </a:ext>
            </a:extLst>
          </p:cNvPr>
          <p:cNvSpPr/>
          <p:nvPr/>
        </p:nvSpPr>
        <p:spPr>
          <a:xfrm>
            <a:off x="6351515" y="1020918"/>
            <a:ext cx="4449871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 Мастер слесарных работ</a:t>
            </a: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Воскресенский машиностроительный завод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"НПК "КБМ"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"Коломенский завод"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"ДГХ"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"ЛЭНЖИ"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"ИКС"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Дошкольное отделение "Ивановский детский сад"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9FA058EB-4587-4291-B905-00E6B06D28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91DCE5-75ED-4D2C-86BA-B2324E05E1B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8" r="-18" b="30546"/>
          <a:stretch/>
        </p:blipFill>
        <p:spPr>
          <a:xfrm>
            <a:off x="7891747" y="4996612"/>
            <a:ext cx="1611773" cy="11111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6831FDD1-4C79-42C9-A297-BF8A1441B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48" y="3346898"/>
            <a:ext cx="957601" cy="94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5F0EDC3D-02E3-4AC4-851B-229E5EEF3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807" y="1227424"/>
            <a:ext cx="685571" cy="68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C:\Users\Admin\Desktop\pic640.jpg">
            <a:extLst>
              <a:ext uri="{FF2B5EF4-FFF2-40B4-BE49-F238E27FC236}">
                <a16:creationId xmlns:a16="http://schemas.microsoft.com/office/drawing/2014/main" id="{D757EC01-050C-4A8E-8898-E9C20E1F4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308" y="1116254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Лэнжи отзывы сотрудников о работодателе - #нераб">
            <a:extLst>
              <a:ext uri="{FF2B5EF4-FFF2-40B4-BE49-F238E27FC236}">
                <a16:creationId xmlns:a16="http://schemas.microsoft.com/office/drawing/2014/main" id="{763013D2-DC76-4283-BB8D-6BECC982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915" y="3572357"/>
            <a:ext cx="888360" cy="71192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icture background">
            <a:extLst>
              <a:ext uri="{FF2B5EF4-FFF2-40B4-BE49-F238E27FC236}">
                <a16:creationId xmlns:a16="http://schemas.microsoft.com/office/drawing/2014/main" id="{0CDB3ADD-BB23-4CFD-9227-65CA1A1F4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595" y="2347277"/>
            <a:ext cx="1985709" cy="66190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573FD77-0C5D-4245-8858-396F8D9798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295E965A-4FC2-4CA0-943F-5F25D5090782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9BBCE9B-AD60-43D2-B821-500E608C69A1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3A48107-4804-4224-BCE0-9905FDBF5E4C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9EC510E-AB88-4950-B065-C821D65B625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36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81469" y="1381855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https://lenta.com/kontakty/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https://vk.com/lentacom</a:t>
            </a:r>
            <a:endParaRPr lang="ru-RU" sz="11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 </a:t>
            </a:r>
            <a:r>
              <a:rPr lang="ru-RU" sz="1100" dirty="0">
                <a:solidFill>
                  <a:srgbClr val="843C0C"/>
                </a:solidFill>
              </a:rPr>
              <a:t>+7</a:t>
            </a:r>
            <a:r>
              <a:rPr lang="en-US" sz="1100" dirty="0">
                <a:solidFill>
                  <a:srgbClr val="843C0C"/>
                </a:solidFill>
              </a:rPr>
              <a:t> (495) 777-41-11 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 :  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info@lenta.com</a:t>
            </a:r>
            <a:r>
              <a:rPr lang="ru-RU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2" y="2507325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http://mot-1.ru/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(495) 730-80-60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info@mot-1.ru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01" y="197845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00" y="1657007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01" y="2173990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00" y="1839167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41" y="3121714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8" y="277492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8" y="3316235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9" y="2970916"/>
            <a:ext cx="158400" cy="158400"/>
          </a:xfrm>
          <a:prstGeom prst="rect">
            <a:avLst/>
          </a:prstGeom>
        </p:spPr>
      </p:pic>
      <p:pic>
        <p:nvPicPr>
          <p:cNvPr id="30723" name="Picture 3" descr="C:\Users\Admin\Desktop\logo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00" y="2873515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Admin\Desktop\Lenta-Logo-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86" y="1733207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2" y="3691067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«Предприятие НИКС»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https://job.nix.ru/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https://vk.com/nixru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974-33-33 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71" y="4269328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35" y="3937886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8" y="4476732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35" y="4117340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2" y="4855211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http://1axbit.ru/contacts/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-</a:t>
            </a:r>
            <a:endParaRPr lang="ru-RU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(499) 398-01-65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info@1axbit.ru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94" y="5432984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89" y="5073592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00" y="5651201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9" y="529197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7962" y="1366465"/>
            <a:ext cx="5018181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http://www.palich.ru/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https://vk.com/palichmos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(800) 555-81-63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otzyv@palich.vip </a:t>
            </a:r>
            <a:r>
              <a:rPr lang="ru-RU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00" y="1959768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00" y="162838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00" y="2164783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562" y="1805640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4797" y="2496974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https://rabota.globus.ru/career/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https://vk.com/globusru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(800) 234-80-20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300" y="3087181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812" y="2749617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25" y="33034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00" y="2937324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9946" y="3691384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https://lpu.zdrav.mosreg.ru</a:t>
            </a:r>
            <a:r>
              <a:rPr lang="en-US" sz="1200" dirty="0">
                <a:solidFill>
                  <a:srgbClr val="843C0C"/>
                </a:solidFill>
              </a:rPr>
              <a:t>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https://m.vk.ru/reutzdrav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(994) 095-108-16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reutzdrav_mail@mosreg.ru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354" y="4293281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900" y="3953751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71" y="4491877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75" y="414528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9946" y="4855210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 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https://lcgb.ru/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https://vk.com/public217651566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(960) 329-53-65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mz_lobn_cgb@mosreg.ru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25" y="5472453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900" y="5124159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546" y="5679751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71" y="5322755"/>
            <a:ext cx="158400" cy="158400"/>
          </a:xfrm>
          <a:prstGeom prst="rect">
            <a:avLst/>
          </a:prstGeom>
        </p:spPr>
      </p:pic>
      <p:pic>
        <p:nvPicPr>
          <p:cNvPr id="30725" name="Picture 5" descr="C:\Users\Admin\Desktop\nix_logo_2017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720" y="4002019"/>
            <a:ext cx="941094" cy="3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Admin\Desktop\logo (1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244" y="5225910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33" y="1572823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C:\Users\Admin\Desktop\6069770983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790" y="2775677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9" name="Picture 9" descr="C:\Users\Admin\Downloads\лого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773" y="4118745"/>
            <a:ext cx="364366" cy="3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859271" y="5128629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DE7906-97DD-0EDC-4611-729CF3550D7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" name="Рисунок 6" descr="Log1_1_2">
            <a:extLst>
              <a:ext uri="{FF2B5EF4-FFF2-40B4-BE49-F238E27FC236}">
                <a16:creationId xmlns:a16="http://schemas.microsoft.com/office/drawing/2014/main" id="{CB167BD6-8432-3684-53CE-DC6D9B85B765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25BE97-612A-5728-FB2F-A8F322E58159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7664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17988" y="4852963"/>
            <a:ext cx="4857571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 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http://izmaylovo-avto.ru/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https://vk.com/izmaylovoavto</a:t>
            </a: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163-71-67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a123mn@yandex.ru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1222190" y="2502783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https://bogolubov.center/contacts/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https://vk.com/bogolubov_center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 +7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(495)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745-65-06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feedback@doktorbogolubov.ru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6EEE5E4-A56D-4809-98FE-A0ACF4E73D8E}"/>
              </a:ext>
            </a:extLst>
          </p:cNvPr>
          <p:cNvSpPr txBox="1"/>
          <p:nvPr/>
        </p:nvSpPr>
        <p:spPr>
          <a:xfrm>
            <a:off x="1239475" y="1330224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https://xn--b1aqfv.xn--p1ai/kontakty/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009-03-64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info@vmk-1.ru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203990" y="3656192"/>
            <a:ext cx="5169883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https://www.novostom.ru/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https://vk.com/novostom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445-02-03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info17@novostom.info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40" y="188040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76" y="155606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31" y="2086261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76" y="173901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352" y="309849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752" y="2733401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33" y="3311284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2935908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203990" y="4848588"/>
            <a:ext cx="513368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https://kolomnagrad.ru/kontakty-arhiv.html#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(498) 602-18-97, доб. 212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cgamo@mosreg.ru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076" y="5434771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5100050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5651230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730" y="5298858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17989" y="1330224"/>
            <a:ext cx="4857570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https://www.ramenskoye.ru/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https://vk.com/ramenskoyeregion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473-91-01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ram_adm@mosreg.ru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14" y="4253859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390457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4455473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410559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24142" y="2502783"/>
            <a:ext cx="4851417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http://ptmo.msk.ru/index.html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ptmo@yandex.ru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95" y="3056995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271027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3277686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2893151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26749" y="3645315"/>
            <a:ext cx="4848810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https://mostransavto.ru/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https://vk.ru/aomostransavto</a:t>
            </a:r>
            <a:br>
              <a:rPr lang="ru-RU" sz="1200" b="1" dirty="0">
                <a:solidFill>
                  <a:srgbClr val="843C0C"/>
                </a:solidFill>
              </a:rPr>
            </a:br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700-31-13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referent@mtamo.ru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63" y="4253859"/>
            <a:ext cx="216000" cy="216000"/>
          </a:xfrm>
          <a:prstGeom prst="rect">
            <a:avLst/>
          </a:prstGeom>
          <a:noFill/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21" y="4442550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95" y="4095459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28" y="5475178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29" y="5100050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5659321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5304980"/>
            <a:ext cx="158400" cy="1584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95" y="191547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80" y="1576796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2130442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95" y="1748901"/>
            <a:ext cx="158400" cy="158400"/>
          </a:xfrm>
          <a:prstGeom prst="rect">
            <a:avLst/>
          </a:prstGeom>
        </p:spPr>
      </p:pic>
      <p:pic>
        <p:nvPicPr>
          <p:cNvPr id="31747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4646190" y="2821886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14" y="3656192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td_logo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58" y="4911925"/>
            <a:ext cx="905796" cy="90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ogo (2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05" y="1576796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u1P8j9m7VEc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463" y="3736994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logo120-2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246" y="4870356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image001.gif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463" y="2609434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B5D91D4-7FD3-7A8F-A049-F6F97C22B4C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8" name="Рисунок 7" descr="Log1_1_2">
            <a:extLst>
              <a:ext uri="{FF2B5EF4-FFF2-40B4-BE49-F238E27FC236}">
                <a16:creationId xmlns:a16="http://schemas.microsoft.com/office/drawing/2014/main" id="{8D504435-DA55-3E8A-9894-58F5E319B818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D1645AD-22BF-412D-61DA-A6AB7481637F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04BA705-80D3-4A45-842A-5B37271C2746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7" name="Picture 11" descr="C:\Users\Admin\Desktop\VMK3.png">
            <a:extLst>
              <a:ext uri="{FF2B5EF4-FFF2-40B4-BE49-F238E27FC236}">
                <a16:creationId xmlns:a16="http://schemas.microsoft.com/office/drawing/2014/main" id="{582A8DFB-9B42-439A-AD84-91FE24FD7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062" y="1561949"/>
            <a:ext cx="1380556" cy="61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6973749-53E2-4266-830C-640AD99EBA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63" y="3904578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640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72454" y="3693416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http://www.toyotrans.ru/rus/vacancy/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651-92-31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o.lysenko@toyotrans.ru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86" y="429405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42" y="394967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10" y="4490439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86" y="4148821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81518" y="4846532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 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https://my-gkh.ru/getorganization/ao-uk-zhiloy-dom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432-33-96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gildom@yandex.ru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46" y="5423224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60" y="5072467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90" y="5611564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46" y="5267182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81518" y="2536391"/>
            <a:ext cx="5143454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  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http://www.rus-dent.com/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707-64-87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en-US" sz="1200" b="1" dirty="0">
                <a:solidFill>
                  <a:srgbClr val="843C0C"/>
                </a:solidFill>
              </a:rPr>
              <a:t>: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77" y="178511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244" y="142358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77" y="2001117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244" y="1620584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39749" y="1393050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https://henderson.ru/company/vacancies/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744 03 00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pr@henderson.ru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61" y="1956451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187" y="1622925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261" y="2190671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537" y="1805173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39749" y="2543556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http://www.wega.ru/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983-08-17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info@wega.ru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15" y="3117836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2784820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3323414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296679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39749" y="3688718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http://lk.ooodgh.ru/contacts/</a:t>
            </a:r>
            <a:r>
              <a:rPr lang="ru-RU" sz="1200" dirty="0">
                <a:solidFill>
                  <a:srgbClr val="843C0C"/>
                </a:solidFill>
              </a:rPr>
              <a:t>   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613-65-00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pisma@ooodgh.ru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61" y="4252666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32" y="3912967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4476951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32" y="4094266"/>
            <a:ext cx="158400" cy="158400"/>
          </a:xfrm>
          <a:prstGeom prst="rect">
            <a:avLst/>
          </a:prstGeom>
        </p:spPr>
      </p:pic>
      <p:pic>
        <p:nvPicPr>
          <p:cNvPr id="2051" name="Picture 3" descr="C:\Users\Admin\Desktop\logo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34" y="4094266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732755-stomatologiya-_rusdent_cropped_logo.jp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5680"/>
          <a:stretch/>
        </p:blipFill>
        <p:spPr bwMode="auto">
          <a:xfrm>
            <a:off x="4073005" y="2663222"/>
            <a:ext cx="1536700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444" y="1581988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logo-2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433" y="2673055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pic640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953" y="3715005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esktop\logo (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489" y="5285068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67ED56-A779-C24E-2845-ACDFC86A399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E1586D1-A315-5F23-B6F3-48764F92B9D5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C3176A2-22A7-B374-3220-76542C9291BF}"/>
              </a:ext>
            </a:extLst>
          </p:cNvPr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97D122D-13EE-4C70-AC98-346DA1E987A5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FE9540E-99F8-4F4C-9F3D-CEBDD68A2F3A}"/>
              </a:ext>
            </a:extLst>
          </p:cNvPr>
          <p:cNvSpPr txBox="1"/>
          <p:nvPr/>
        </p:nvSpPr>
        <p:spPr>
          <a:xfrm>
            <a:off x="801295" y="1389038"/>
            <a:ext cx="5123677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https://mostransavto.ru/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https://vk.ru/aomostransavto</a:t>
            </a:r>
            <a:br>
              <a:rPr lang="ru-RU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700-31-13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referent@mtamo.ru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5" name="Picture 6" descr="C:\Users\Admin\Desktop\u1P8j9m7VEc.jpg">
            <a:extLst>
              <a:ext uri="{FF2B5EF4-FFF2-40B4-BE49-F238E27FC236}">
                <a16:creationId xmlns:a16="http://schemas.microsoft.com/office/drawing/2014/main" id="{32B3FFA8-103A-4ED2-A876-CF26FC7C7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916" y="1560061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1114C76-AC88-4A75-AA66-04B8D557B9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99" y="1620159"/>
            <a:ext cx="158400" cy="1584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2CF2150-54FC-473A-BF6E-7417E0D4FCB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10" y="1808247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0229367-B0F4-4CE1-93F8-990CD7F4B6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0" y="1952306"/>
            <a:ext cx="216000" cy="216000"/>
          </a:xfrm>
          <a:prstGeom prst="rect">
            <a:avLst/>
          </a:prstGeom>
          <a:noFill/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BD4D7F4-CFCB-4063-ABE0-8BDA61DC7A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88" y="2166127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A884010-6C92-4003-A70A-336C6BE02E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06" y="2777909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4159F9FE-70DF-449A-826A-06104FD3FC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81" y="2952749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AD9F23-067A-464A-960C-058BF45480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36" y="3099719"/>
            <a:ext cx="216000" cy="216000"/>
          </a:xfrm>
          <a:prstGeom prst="rect">
            <a:avLst/>
          </a:prstGeom>
          <a:noFill/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5D83AD9-F343-4541-B1C4-F3081BD895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80" y="3321489"/>
            <a:ext cx="158400" cy="1584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48B1CD1-04E0-4126-A614-EABFE8147510}"/>
              </a:ext>
            </a:extLst>
          </p:cNvPr>
          <p:cNvSpPr txBox="1"/>
          <p:nvPr/>
        </p:nvSpPr>
        <p:spPr>
          <a:xfrm>
            <a:off x="6039749" y="4853939"/>
            <a:ext cx="503506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https://www.santech.ru/contacts/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</a:t>
            </a:r>
            <a:r>
              <a:rPr lang="en-US" sz="1100" dirty="0">
                <a:solidFill>
                  <a:srgbClr val="843C0C"/>
                </a:solidFill>
              </a:rPr>
              <a:t> (495) 645-00-00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opt@santech.ru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5" name="Picture 2" descr="C:\Users\Admin\Desktop\image_420.png">
            <a:extLst>
              <a:ext uri="{FF2B5EF4-FFF2-40B4-BE49-F238E27FC236}">
                <a16:creationId xmlns:a16="http://schemas.microsoft.com/office/drawing/2014/main" id="{DD789FC1-0060-49A2-A009-458DA9471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507" y="5072467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3936DB8-E382-49D6-A498-7F7B32AF14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5108782"/>
            <a:ext cx="158400" cy="1584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C59D1422-C25E-4A72-B583-3E25800F8E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497" y="528811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D80D840-BFA6-4A73-BA03-2E561C85BA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32" y="5423224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3D72833-D6D4-4FCE-B621-9454DE8F18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5631078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856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75502" y="1424345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https://www.santech.ru/contacts/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</a:t>
            </a:r>
            <a:r>
              <a:rPr lang="en-US" sz="1100" dirty="0">
                <a:solidFill>
                  <a:srgbClr val="843C0C"/>
                </a:solidFill>
              </a:rPr>
              <a:t> (495) 645-00-00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opt@santech.ru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75502" y="2549062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https://agrokulturagroup.ru/contacts/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https://vk.com/rost.companygroup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389-44-25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sales@rostgroup.ru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31" y="2029202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169121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2215347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1869151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73" y="313874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16" y="278506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0" y="333980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79" y="2980853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75502" y="3707470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 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https://agpcomplex.com/contacts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https://vk.com/agpcomplex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577-45-03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office@central-market.site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40" y="4310307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0" y="3955371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0" y="4519866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4" y="4164640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3" y="4888248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 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https://unifoods.ru/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b="0" i="0" strike="noStrike" dirty="0">
                <a:solidFill>
                  <a:srgbClr val="843C0C"/>
                </a:solidFill>
                <a:effectLst/>
                <a:latin typeface="SuisseIntl-Regular"/>
              </a:rPr>
              <a:t>7 (496) 737-54-54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unifoods@unifoods.ru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79" y="5474159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1" y="5112218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" y="5675361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51" y="5309044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1417448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https://www.artplast.ru/kontakty/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770 09 29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artplast@artplast.ru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649" y="2011406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24" y="165964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59" y="2210602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120" y="185327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2553460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https://geropharm.ru/contacts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https://vk.com/geropharm_official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995-09-17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inform@geropharm.com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48" y="3159842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24" y="2808568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426" y="3346894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32" y="3005667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1302" y="3713487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https://promalliance.pro/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927 30 33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info@met-prom.com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475" y="4307160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02" y="4524867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02" y="4157383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1302" y="4880412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https://slz-lift.ru/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https://vk.com/slzlift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604-44-09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sales@slz-lift.ru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24" y="5474159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50" y="5138343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02" y="5690159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275" y="5336613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esktop\image_420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627" y="1634905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logo.84f7eae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91" y="2739499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Logo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67" y="4000108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24" y="1677575"/>
            <a:ext cx="1905004" cy="4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logo (4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24" y="2845649"/>
            <a:ext cx="1817192" cy="551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logo (5)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627" y="4113771"/>
            <a:ext cx="1839601" cy="3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yNoUzAqdvU8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99" y="5078157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F67111-718E-131A-5AA6-5E336FAA86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70" y="3972725"/>
            <a:ext cx="158400" cy="1584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56F7E51-D4EB-B644-7BC4-B75ADF6A13B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" name="Рисунок 6" descr="Log1_1_2">
            <a:extLst>
              <a:ext uri="{FF2B5EF4-FFF2-40B4-BE49-F238E27FC236}">
                <a16:creationId xmlns:a16="http://schemas.microsoft.com/office/drawing/2014/main" id="{7A8B6EBD-A86A-1DFF-DA27-EE8A5979B2AA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E14708-557A-1F83-06F9-D3FB2F36C43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9DF7BF-BE58-4640-985B-7A867AC064C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602904" y="5131210"/>
            <a:ext cx="619125" cy="51435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4B5DCD1-FD17-48E1-B4A3-F640FB621941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78141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813946" y="1425045"/>
            <a:ext cx="5152598" cy="98488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</a:t>
            </a:r>
            <a:r>
              <a:rPr lang="ru-RU" sz="1400" b="1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 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https://www.diamed-farma.com/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</a:t>
            </a:r>
            <a:r>
              <a:rPr lang="en-US" sz="1100" dirty="0">
                <a:solidFill>
                  <a:srgbClr val="843C0C"/>
                </a:solidFill>
              </a:rPr>
              <a:t>(499) 707-11-52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kp@diamed-farma.com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13946" y="2523342"/>
            <a:ext cx="515259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КоролёвФарм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https://www.korolevpharm.ru/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https://vk.com/share.php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+ 7 (495) 646-76-56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job@korolevpharm.ru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70" y="201715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11" y="169801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34" y="2210309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5" y="1867270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5" y="3130651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14" y="276728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55" y="3333048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14" y="2963120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13946" y="3674387"/>
            <a:ext cx="515259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ОРТОСТАНДАРТ 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https://ortostandart.ru/#karta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https://vk.com/club206356419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(800) 600 53 88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en-US" sz="1200" b="1" dirty="0">
                <a:solidFill>
                  <a:srgbClr val="843C0C"/>
                </a:solidFill>
              </a:rPr>
              <a:t>: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ooo.ortostandart2017ooo.ortostandart2017@gmail.com@gmail.com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0" y="4258799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34" y="3922900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74" y="4464596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34" y="4116126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15796" y="4828043"/>
            <a:ext cx="515259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ПЛАСТИК ОН ЛАЙН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https://www.plastic-online.ru/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https://vk.com/flexpocketru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(800) 333 54 31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 site@plastic-online.ru  </a:t>
            </a:r>
            <a:endParaRPr lang="en-US" sz="1200" dirty="0">
              <a:solidFill>
                <a:srgbClr val="843C0C"/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0" y="5412106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55" y="5080787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5" y="5628106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55" y="5262471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1408911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http://reklime.ru/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(495)401-43-04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info@reklime.ru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40" y="1998062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606" y="1663145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681" y="2209245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40" y="185621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2531802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https://retinoids.ru/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https://vk.com/retinoids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234-61-17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contacts@retinoids.ru  </a:t>
            </a:r>
            <a:endParaRPr lang="ru-RU" sz="1200" u="sng" dirty="0">
              <a:solidFill>
                <a:srgbClr val="843C0C"/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40" y="3139792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088" y="2799526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40" y="3327129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40" y="298461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3672767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КОТТОН КЛАБ   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https://cottonclub.ru/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https://vk.ru/public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(495) 730-07-77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info@cottonclub.ru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69627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56" y="39266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32" y="4474110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088" y="4114344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4835313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https://singlecup.ru/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https://vk.com/public91655969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(499) 350-51-45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info@singlecup.ru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424150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32" y="5095888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846" y="562810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32" y="5284620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logo.png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674" y="1692897"/>
            <a:ext cx="165735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загруженное.png"/>
          <p:cNvPicPr>
            <a:picLocks noChangeAspect="1" noChangeArrowheads="1"/>
          </p:cNvPicPr>
          <p:nvPr/>
        </p:nvPicPr>
        <p:blipFill>
          <a:blip r:embed="rId2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568" y="2692496"/>
            <a:ext cx="1807728" cy="57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-765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66" y="3951354"/>
            <a:ext cx="2075625" cy="40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esktop\logo (6)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280" y="1692897"/>
            <a:ext cx="1760082" cy="41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3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239" y="2780185"/>
            <a:ext cx="2236809" cy="56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esktop\catalog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995" y="3838262"/>
            <a:ext cx="1219652" cy="684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623" y="4957018"/>
            <a:ext cx="762000" cy="80467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65AC983-6ADE-487F-B8EF-E51729EFC29E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2" name="Рисунок 61" descr="Log1_1_2">
            <a:extLst>
              <a:ext uri="{FF2B5EF4-FFF2-40B4-BE49-F238E27FC236}">
                <a16:creationId xmlns:a16="http://schemas.microsoft.com/office/drawing/2014/main" id="{CF457EBF-BE2B-4C7B-954A-14BD4B83155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Рисунок 62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4379411-6A5B-4CC1-932D-4E3C32D48B67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A4B3E1F-5BE1-4583-AE79-D01045F9BD36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0521C3-D6AC-434E-AFCF-5709CF0D02F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286075" y="4961832"/>
            <a:ext cx="1200843" cy="66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610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19B82877-5D2C-47FF-83B5-FB7605634366}"/>
              </a:ext>
            </a:extLst>
          </p:cNvPr>
          <p:cNvSpPr txBox="1"/>
          <p:nvPr/>
        </p:nvSpPr>
        <p:spPr>
          <a:xfrm>
            <a:off x="916109" y="1259906"/>
            <a:ext cx="5152598" cy="100027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ТАЙМ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https://teplonet.ru/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https://vk.com/time_teplonet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+7 (495) 933-15-99 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sales@teplonet.ru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30838" y="4553885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Биотех-Зоо 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https://bioteh-zoo.ru/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https://vk.com/biotech_c</a:t>
            </a:r>
            <a:r>
              <a:rPr lang="en-US" sz="1200" dirty="0">
                <a:solidFill>
                  <a:srgbClr val="843C0C"/>
                </a:solidFill>
              </a:rPr>
              <a:t>  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(901) 367-63-27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biotech-zoo.msk@yandex.ru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903011" y="2357971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ВЕНТИЛЯЦИИ ГАЛВЕНТ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https://otvody.galvent.ru/?utm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https://vk.com/galventventilyacia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  <a:latin typeface="Onest"/>
              </a:rPr>
              <a:t>7</a:t>
            </a:r>
            <a:r>
              <a:rPr lang="ru-RU" sz="1100" b="0" i="0" u="none" strike="noStrike" dirty="0">
                <a:solidFill>
                  <a:srgbClr val="843C0C"/>
                </a:solidFill>
                <a:effectLst/>
                <a:latin typeface="Onest"/>
              </a:rPr>
              <a:t> (495) 790-76-98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vent@galvent.su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97594" y="3442988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https://acrubin.ru/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https://vk.com/akrubin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521-57-66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kadr@akrubin.ru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89" y="184939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2" y="150343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22" y="2054167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89" y="1691840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36" y="293929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42" y="262216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6" y="3130999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6" y="279329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88916" y="4553988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Георг Полимер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https://www.georgpolymer.ru/#_contacts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https://vk.com/georgpolymer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363-58-83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sales@georgpolymer.ru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47" y="4035506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7" y="3697178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6" y="424847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47" y="3891156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47304" y="1265674"/>
            <a:ext cx="5012012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ОЛТЕКС С.А.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https://oltex-sa.ru/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745-36-40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info@oltex-sa.ru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54" y="5156558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79" y="4832403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79" y="5366332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79" y="5006615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26137" y="2350120"/>
            <a:ext cx="502847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Технопарк Импульс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https://www.impulse.su/people/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https://vk.com/tehnopark_impulse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2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(495) 367-22-59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mail@impulse.su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54" y="1844130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900" y="1507529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38" y="2045470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38" y="1695942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47304" y="3428688"/>
            <a:ext cx="5004940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www.acoustic.ru/productions/brands/self_made/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https://vk.com/acousticru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+7 (495) 134-98-98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support@acoustic.ru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38" y="295086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04" y="2630729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97" y="3149373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04" y="2806395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54" y="4056260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54" y="3703536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450" y="4255583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143" y="3901083"/>
            <a:ext cx="158400" cy="158400"/>
          </a:xfrm>
          <a:prstGeom prst="rect">
            <a:avLst/>
          </a:prstGeom>
        </p:spPr>
      </p:pic>
      <p:pic>
        <p:nvPicPr>
          <p:cNvPr id="5122" name="Picture 2" descr="C:\Users\Admin\Desktop\new_logo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640" y="2657833"/>
            <a:ext cx="1370754" cy="4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logo (7).png"/>
          <p:cNvPicPr>
            <a:picLocks noChangeAspect="1" noChangeArrowheads="1"/>
          </p:cNvPicPr>
          <p:nvPr/>
        </p:nvPicPr>
        <p:blipFill>
          <a:blip r:embed="rId3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208" y="3684133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cropped-логотип.jp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217" y="4989483"/>
            <a:ext cx="2083663" cy="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ownloads\OLTEX_.png"/>
          <p:cNvPicPr>
            <a:picLocks noChangeAspect="1" noChangeArrowheads="1"/>
          </p:cNvPicPr>
          <p:nvPr/>
        </p:nvPicPr>
        <p:blipFill>
          <a:blip r:embed="rId3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49" y="1560589"/>
            <a:ext cx="1821031" cy="5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3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960" y="4798909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F3C25CF-6AD4-1C29-FF78-B8CC78C6705D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4B8FF64E-55A7-1867-3AD4-394A2ADCA6C5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9812C6-EF83-12E7-91B2-A97CDC8D1A09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AutoShape 6" descr=" logo">
            <a:extLst>
              <a:ext uri="{FF2B5EF4-FFF2-40B4-BE49-F238E27FC236}">
                <a16:creationId xmlns:a16="http://schemas.microsoft.com/office/drawing/2014/main" id="{E7785C62-58C6-4864-986E-52A2C5C57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7962246-BF60-4C4E-916E-27ABED8951A0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358D52-5C42-4FB5-8808-7DC8D177BB2D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244026" y="2619493"/>
            <a:ext cx="1438476" cy="61921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C56A6B-0997-4D16-BBEE-D437AC1270F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9329869" y="3779005"/>
            <a:ext cx="1483489" cy="5340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3" name="Picture 10" descr="C:\Users\Admin\Downloads\teplonet.png">
            <a:extLst>
              <a:ext uri="{FF2B5EF4-FFF2-40B4-BE49-F238E27FC236}">
                <a16:creationId xmlns:a16="http://schemas.microsoft.com/office/drawing/2014/main" id="{D9F664C1-66B4-4159-8CF0-80403E865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151" y="1325512"/>
            <a:ext cx="1647041" cy="76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376EFF8C-B0AC-4D3C-AA58-70F60DF8AD9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89" y="4822845"/>
            <a:ext cx="158400" cy="15840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3DD261FB-BCBE-4E46-B620-626F45AE2BD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84" y="5006615"/>
            <a:ext cx="158400" cy="158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475211DD-0618-42A4-BFE7-B685D3E3549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81" y="5163325"/>
            <a:ext cx="216000" cy="216000"/>
          </a:xfrm>
          <a:prstGeom prst="rect">
            <a:avLst/>
          </a:prstGeom>
          <a:noFill/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1FAE5019-8B8B-4830-8B88-A939D526228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84" y="5376878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65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92393F52-0AC5-4D07-BFB7-E36450060201}"/>
              </a:ext>
            </a:extLst>
          </p:cNvPr>
          <p:cNvSpPr txBox="1"/>
          <p:nvPr/>
        </p:nvSpPr>
        <p:spPr>
          <a:xfrm>
            <a:off x="1092518" y="1288040"/>
            <a:ext cx="4725305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https://www.polyplastic.ru/ktz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https://vk.com/polyplastic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745-68-57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liman.o@polyplastic.ru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1107559" y="3477779"/>
            <a:ext cx="4720916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http://ooontt.ru/ru/#about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</a:t>
            </a:r>
            <a:r>
              <a:rPr lang="en-US" sz="1100" dirty="0">
                <a:solidFill>
                  <a:srgbClr val="843C0C"/>
                </a:solidFill>
              </a:rPr>
              <a:t>(495) 258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r>
              <a:rPr lang="en-US" sz="1100" dirty="0">
                <a:solidFill>
                  <a:srgbClr val="843C0C"/>
                </a:solidFill>
              </a:rPr>
              <a:t>09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r>
              <a:rPr lang="en-US" sz="1100" dirty="0">
                <a:solidFill>
                  <a:srgbClr val="843C0C"/>
                </a:solidFill>
              </a:rPr>
              <a:t>90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info@ooontt.ru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103170" y="4551253"/>
            <a:ext cx="4725305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Полипак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https://polipak.ru/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212-55-55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order@polipak.ru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48" y="186282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1518609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54" y="2088051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1715466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60" y="4049754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88" y="3726751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6" y="425252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88" y="391395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1287465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https://pspress.ru/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(495)- 155-15-51, доб. 770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sales@pspress.ru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88" y="5136264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4821816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97" y="5349912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4989605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2394163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https://rota-agro.ru/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https://t.me/rotaagro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601-20-76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info@rota-agro.ru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3470085"/>
            <a:ext cx="502847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https://smart-wall.ru/kontakty-smartwall/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(499) 755-88-45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Info@smart-wall.ru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828" y="1934751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07" y="1578511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628" y="212908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628" y="1778353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4555895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https://www.impulse.su/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https://t.me/+KKuF-OxJttUwZDVi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367-22-59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mail@impulse.su</a:t>
            </a:r>
            <a:r>
              <a:rPr lang="ru-RU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00" y="2954742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727" y="2624202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48" y="3178267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32" y="4051930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332" y="3745912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00" y="427060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412" y="3913951"/>
            <a:ext cx="158400" cy="158400"/>
          </a:xfrm>
          <a:prstGeom prst="rect">
            <a:avLst/>
          </a:prstGeom>
        </p:spPr>
      </p:pic>
      <p:pic>
        <p:nvPicPr>
          <p:cNvPr id="6146" name="Picture 2" descr="C:\Users\Admin\Desktop\logo (1).gif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93" y="3517054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logo (8)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2" y="4619278"/>
            <a:ext cx="1055382" cy="94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398" y="1308296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ownloads\logo (1).png"/>
          <p:cNvPicPr>
            <a:picLocks noChangeAspect="1" noChangeArrowheads="1"/>
          </p:cNvPicPr>
          <p:nvPr/>
        </p:nvPicPr>
        <p:blipFill>
          <a:blip r:embed="rId2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860" y="3868007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94" y="280034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F9A556-E501-2CA2-964E-AF3D0A2E484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99133A49-A422-461C-BC83-C071271BED2E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BD7597-85F7-308C-485D-3DB2850AEFD1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43E43280-EBBE-4896-87A6-EAEEF48D9758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F7DEE8-2AFD-4E58-B60B-31583B66175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944860" y="2433090"/>
            <a:ext cx="1356522" cy="846271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4D561978-43BA-4288-B7F0-BAD07FA6767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128582" y="4943959"/>
            <a:ext cx="1438476" cy="61921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B82D5EC9-99CB-4ED1-B4A5-3125842901C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430995" y="1591687"/>
            <a:ext cx="2199822" cy="449649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00BCEC5-26A6-47BA-BB2C-AAD42152C92A}"/>
              </a:ext>
            </a:extLst>
          </p:cNvPr>
          <p:cNvSpPr txBox="1"/>
          <p:nvPr/>
        </p:nvSpPr>
        <p:spPr>
          <a:xfrm>
            <a:off x="1092518" y="2363677"/>
            <a:ext cx="4720916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ИПК РР ДЕВЕЛОПМЕНТ 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https://rrdblok.ru/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755-84-46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rr-d19@mail.ru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92" name="Picture 9" descr="C:\Users\Admin\Desktop\logo_rrd.png">
            <a:extLst>
              <a:ext uri="{FF2B5EF4-FFF2-40B4-BE49-F238E27FC236}">
                <a16:creationId xmlns:a16="http://schemas.microsoft.com/office/drawing/2014/main" id="{2B498C06-8FFE-4E16-811C-B7034AE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640" y="2641273"/>
            <a:ext cx="1251110" cy="58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6246DDC8-2D05-43F3-9C03-1EBD7C1E01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547" y="2598569"/>
            <a:ext cx="158400" cy="158400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112E3D99-3D4B-4735-BB51-F021B7650D8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88" y="2773539"/>
            <a:ext cx="158400" cy="158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3A5E37CC-FBF9-416E-A621-9F5C608E9EC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88" y="2924586"/>
            <a:ext cx="216000" cy="216000"/>
          </a:xfrm>
          <a:prstGeom prst="rect">
            <a:avLst/>
          </a:prstGeom>
          <a:noFill/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8A6371D7-84FF-40B0-9D22-74A9E533176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54" y="3135743"/>
            <a:ext cx="158400" cy="158400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1BC95000-B9FC-4725-9683-DCC5F71F19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592" y="4852265"/>
            <a:ext cx="158400" cy="1584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BB1F7CC1-F2AD-4241-9704-15A1E13C30C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39" y="5044054"/>
            <a:ext cx="158400" cy="158400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F598B49B-FB5F-488D-8B7D-7B45B19B9B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55" y="5198500"/>
            <a:ext cx="216000" cy="216000"/>
          </a:xfrm>
          <a:prstGeom prst="rect">
            <a:avLst/>
          </a:prstGeom>
          <a:noFill/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3261EC38-DFFE-4F83-BC65-4A86066C048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48" y="5400963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695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096000" y="3454153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https://cspekt.ru/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+7 (495) 108-69-36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info@cspekt.ru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384409" y="4541107"/>
            <a:ext cx="4630614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https://sadray.ru/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https://t.me/rayskiysad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(985) 773-12-59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info@sadray.ru</a:t>
            </a:r>
            <a:r>
              <a:rPr lang="ru-RU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94" y="4026141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24" y="3712528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85" y="423621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59" y="3887608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137" y="516821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99" y="4814507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937" y="5373572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1218975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https://tk-lift.ru/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https://vk.com/torgkoms?roistat_visit=1673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191-30-46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zakaz@tk-lift.ru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59" y="1877337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0" y="1528202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24" y="208447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754" y="1719834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00677" y="2333803"/>
            <a:ext cx="5140385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ТРОЛЬ-АВТО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https://troll-auto.ru/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-</a:t>
            </a:r>
            <a:endParaRPr lang="en-US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(968) 708-34-26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kerry@kerry.ru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420" y="2967998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754" y="2619076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470" y="3170033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4533073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Т.Б.Х.-РАМЕНСКОЕ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https://tbh.su/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 </a:t>
            </a:r>
            <a:r>
              <a:rPr lang="ru-RU" sz="1200" dirty="0">
                <a:solidFill>
                  <a:srgbClr val="843C0C"/>
                </a:solidFill>
              </a:rPr>
              <a:t>(495) 532-10-25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info@tbh.su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24" y="5139640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798" y="4810903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310" y="5340631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40" y="5002945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1\Downloads\1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62" y="3495331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logoecoparniki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978" y="4843445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937" y="5009810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logo (1)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211" y="1498266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tl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740" y="2357493"/>
            <a:ext cx="1249683" cy="8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754" y="2811192"/>
            <a:ext cx="158400" cy="158400"/>
          </a:xfrm>
          <a:prstGeom prst="rect">
            <a:avLst/>
          </a:prstGeom>
        </p:spPr>
      </p:pic>
      <p:pic>
        <p:nvPicPr>
          <p:cNvPr id="1034" name="Picture 10" descr="C:\Users\1\Downloads\TBH-4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723" y="4876175"/>
            <a:ext cx="1409700" cy="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0A581B4-0443-2773-7F86-61A20B55D4B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817FBB41-7650-66D0-0E68-B9A490F791E4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CE3494-1B8C-2779-2460-F4F7B647001B}"/>
              </a:ext>
            </a:extLst>
          </p:cNvPr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B922E2FB-4DAA-4EFE-85AB-8515BD1B3FE2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30FA93E-259B-4EAE-AB0B-69780EDDC1E1}"/>
              </a:ext>
            </a:extLst>
          </p:cNvPr>
          <p:cNvSpPr txBox="1"/>
          <p:nvPr/>
        </p:nvSpPr>
        <p:spPr>
          <a:xfrm>
            <a:off x="1372645" y="1230932"/>
            <a:ext cx="46423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https://wesmir.com/o-kompanii/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https://vk.com/wesmir.fabrika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677-95-39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kadry@wesmir.com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7" name="Picture 8" descr="C:\Users\Admin\Downloads\logo-ru.png">
            <a:extLst>
              <a:ext uri="{FF2B5EF4-FFF2-40B4-BE49-F238E27FC236}">
                <a16:creationId xmlns:a16="http://schemas.microsoft.com/office/drawing/2014/main" id="{39A186EF-C0E8-467A-8657-9B5107A0A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502" y="1650364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55716881-0C75-4D6B-9405-FE12133930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149826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F781F3E-77FD-460A-95BF-98E1C3AAC2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1684439"/>
            <a:ext cx="158400" cy="1584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1A8C1D5C-07D9-4E26-9699-9089813FC7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77" y="1832491"/>
            <a:ext cx="216000" cy="216000"/>
          </a:xfrm>
          <a:prstGeom prst="rect">
            <a:avLst/>
          </a:prstGeom>
          <a:noFill/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7CF6C5D1-34DA-4883-AFD4-A86756A5DC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2048491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EA8663B1-A565-45CC-BEBE-DE7F3FF8DBE6}"/>
              </a:ext>
            </a:extLst>
          </p:cNvPr>
          <p:cNvSpPr txBox="1"/>
          <p:nvPr/>
        </p:nvSpPr>
        <p:spPr>
          <a:xfrm>
            <a:off x="1372645" y="2348597"/>
            <a:ext cx="46423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lvl="1"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ФИТНИК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https://fitnik.tech/about/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https://vk.com/fitnik3d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(910) 451-42-63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 err="1">
                <a:solidFill>
                  <a:srgbClr val="843C0C"/>
                </a:solidFill>
              </a:rPr>
              <a:t>i</a:t>
            </a:r>
            <a:r>
              <a:rPr lang="en-US" sz="1200" dirty="0" err="1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nfo@fitnik.tech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Picture 9" descr="C:\Users\Admin\Desktop\logo_ru-1.png">
            <a:extLst>
              <a:ext uri="{FF2B5EF4-FFF2-40B4-BE49-F238E27FC236}">
                <a16:creationId xmlns:a16="http://schemas.microsoft.com/office/drawing/2014/main" id="{6CF71C61-56E9-4478-BA2E-B3E6BDF06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934" y="2592126"/>
            <a:ext cx="1362459" cy="48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B257E1F9-2C6F-4C11-8D93-BF91826098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54" y="2588637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07CF03D6-6864-4818-ACC9-7D048C6C0B2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2791303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AD3A6B4-D514-4BE7-A3D3-A36432E970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77" y="2942340"/>
            <a:ext cx="216000" cy="216000"/>
          </a:xfrm>
          <a:prstGeom prst="rect">
            <a:avLst/>
          </a:prstGeom>
          <a:noFill/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724895E1-16CA-4EDC-8811-7B41DD055BE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3150977"/>
            <a:ext cx="158400" cy="1584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A7931394-7A2B-4CF9-A06F-D289D783A0FC}"/>
              </a:ext>
            </a:extLst>
          </p:cNvPr>
          <p:cNvSpPr txBox="1"/>
          <p:nvPr/>
        </p:nvSpPr>
        <p:spPr>
          <a:xfrm>
            <a:off x="1372645" y="3430334"/>
            <a:ext cx="46423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Фортекс &amp; Ко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https://fourtex.ru/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 (</a:t>
            </a:r>
            <a:r>
              <a:rPr lang="ru-RU" sz="1200" dirty="0">
                <a:solidFill>
                  <a:srgbClr val="843C0C"/>
                </a:solidFill>
              </a:rPr>
              <a:t>495</a:t>
            </a:r>
            <a:r>
              <a:rPr lang="en-US" sz="1200" dirty="0">
                <a:solidFill>
                  <a:srgbClr val="843C0C"/>
                </a:solidFill>
              </a:rPr>
              <a:t>)</a:t>
            </a:r>
            <a:r>
              <a:rPr lang="ru-RU" sz="1200" dirty="0">
                <a:solidFill>
                  <a:srgbClr val="843C0C"/>
                </a:solidFill>
              </a:rPr>
              <a:t> 669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r>
              <a:rPr lang="ru-RU" sz="1200" dirty="0">
                <a:solidFill>
                  <a:srgbClr val="843C0C"/>
                </a:solidFill>
              </a:rPr>
              <a:t>68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r>
              <a:rPr lang="ru-RU" sz="1200" dirty="0">
                <a:solidFill>
                  <a:srgbClr val="843C0C"/>
                </a:solidFill>
              </a:rPr>
              <a:t>29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dirty="0">
                <a:solidFill>
                  <a:srgbClr val="843C0C"/>
                </a:solidFill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sale@fourtex.ru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93" name="Picture 10" descr="C:\Users\Admin\Desktop\forteks--ko-fd29bd0e668d6cf6557107e94346fb0f.png">
            <a:extLst>
              <a:ext uri="{FF2B5EF4-FFF2-40B4-BE49-F238E27FC236}">
                <a16:creationId xmlns:a16="http://schemas.microsoft.com/office/drawing/2014/main" id="{69632163-9C08-4B18-99EE-8BCD586EC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746" y="3480081"/>
            <a:ext cx="894592" cy="89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03E2767E-C764-45E3-8101-4700DC006A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95" y="3704513"/>
            <a:ext cx="158400" cy="158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C3D30453-E7F2-40EC-B92E-B617E79F2E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64" y="3887608"/>
            <a:ext cx="158400" cy="1584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FF7D49E2-77E0-401B-B8B1-34F937F5EA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78" y="4046008"/>
            <a:ext cx="216000" cy="216000"/>
          </a:xfrm>
          <a:prstGeom prst="rect">
            <a:avLst/>
          </a:prstGeom>
          <a:noFill/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800689D1-813A-4736-BD7E-BC1E70EA31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95" y="4263199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82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1446911" y="4497454"/>
            <a:ext cx="457507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МАГНИТОСИЛА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https://step-lap.com/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(</a:t>
            </a:r>
            <a:r>
              <a:rPr lang="en-US" sz="1200" dirty="0">
                <a:solidFill>
                  <a:srgbClr val="843C0C"/>
                </a:solidFill>
              </a:rPr>
              <a:t>495</a:t>
            </a:r>
            <a:r>
              <a:rPr lang="ru-RU" sz="1200" dirty="0">
                <a:solidFill>
                  <a:srgbClr val="843C0C"/>
                </a:solidFill>
              </a:rPr>
              <a:t>)</a:t>
            </a:r>
            <a:r>
              <a:rPr lang="en-US" sz="1200" dirty="0">
                <a:solidFill>
                  <a:srgbClr val="843C0C"/>
                </a:solidFill>
              </a:rPr>
              <a:t> 740-61-78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:  info@step-lap.com</a:t>
            </a:r>
            <a:endParaRPr lang="ru-RU" sz="12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1134757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https://prom-resheniya.ru/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515-40-40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info@prom-resheniya.ru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9" y="5142096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480934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48" y="534617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6" y="5016286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824" y="176380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562" y="145014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62" y="1978093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07986" y="2246876"/>
            <a:ext cx="5140612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Основа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https://vososnova.ru/about/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(936) 306-61-51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vososnova@yandex.ru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922" y="2795515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28" y="2464631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12" y="300357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22" y="263515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3358124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1"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https://oezdubna.ru/residents/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https://vk.ru/oezdubna</a:t>
            </a:r>
            <a:br>
              <a:rPr lang="ru-RU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526-69-93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info@promtech-dubna.ru</a:t>
            </a:r>
            <a:r>
              <a:rPr lang="ru-RU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62" y="3892266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99" y="3563345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00" y="408882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4497454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Аргументум Фарма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https://argumentum-ag.ru/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 </a:t>
            </a:r>
            <a:r>
              <a:rPr lang="ru-RU" sz="1200" b="0" i="0" dirty="0">
                <a:solidFill>
                  <a:srgbClr val="843C0C"/>
                </a:solidFill>
                <a:effectLst/>
                <a:latin typeface="Manrope"/>
              </a:rPr>
              <a:t>+7 (499) 110-09-12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info@argumentum-pharma.ru</a:t>
            </a:r>
            <a:r>
              <a:rPr lang="ru-RU" sz="1200" u="sng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17456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552" y="4686882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352" y="5222723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562" y="3770795"/>
            <a:ext cx="158400" cy="158400"/>
          </a:xfrm>
          <a:prstGeom prst="rect">
            <a:avLst/>
          </a:prstGeom>
        </p:spPr>
      </p:pic>
      <p:pic>
        <p:nvPicPr>
          <p:cNvPr id="2" name="Picture 2" descr="C:\Users\1\Downloads\logo-01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456" y="4857130"/>
            <a:ext cx="2174882" cy="42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\Downloads\PromReshenij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162" y="1410603"/>
            <a:ext cx="1961344" cy="62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1\Downloads\OSNOVA_logo_bez_fona_1x_1x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769" y="2385152"/>
            <a:ext cx="1837292" cy="78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971827-FBFF-4F46-AEA4-7F573D6450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5" name="Рисунок 74" descr="Log1_1_2">
            <a:extLst>
              <a:ext uri="{FF2B5EF4-FFF2-40B4-BE49-F238E27FC236}">
                <a16:creationId xmlns:a16="http://schemas.microsoft.com/office/drawing/2014/main" id="{462A379E-555A-4666-938A-413655DDCB23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Рисунок 7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D582CF-B379-4CE1-B783-2769D3613232}"/>
              </a:ext>
            </a:extLst>
          </p:cNvPr>
          <p:cNvPicPr/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76D2AEF1-9D89-4F4A-AAB0-5A9E1822C4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800" y="4857130"/>
            <a:ext cx="158400" cy="158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0F074A-0860-40D7-A7D4-1812B4C67C6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635" y="3560387"/>
            <a:ext cx="1693561" cy="641914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452D3DD4-FE1B-4E28-99E8-B21E9CC75B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922" y="1631616"/>
            <a:ext cx="158400" cy="1584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DD586E3-A5F8-49C9-BE66-A304B1EE5804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122" name="Picture 2" descr="argumentum-ag.ru">
            <a:extLst>
              <a:ext uri="{FF2B5EF4-FFF2-40B4-BE49-F238E27FC236}">
                <a16:creationId xmlns:a16="http://schemas.microsoft.com/office/drawing/2014/main" id="{43F499BE-D5D3-4528-935C-C04A77A7A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958" y="4787954"/>
            <a:ext cx="1480484" cy="60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B7B2E8B2-AA94-422B-971C-20D5F736691A}"/>
              </a:ext>
            </a:extLst>
          </p:cNvPr>
          <p:cNvSpPr txBox="1"/>
          <p:nvPr/>
        </p:nvSpPr>
        <p:spPr>
          <a:xfrm>
            <a:off x="1446911" y="1134757"/>
            <a:ext cx="4575075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ЕВРОМОЛ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https://evromol.com/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 111-40-20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 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info@evromol.com</a:t>
            </a:r>
            <a:r>
              <a:rPr lang="ru-RU" sz="1200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91" name="Picture 7" descr="C:\Users\1\Downloads\logo-wide-272-2.png">
            <a:extLst>
              <a:ext uri="{FF2B5EF4-FFF2-40B4-BE49-F238E27FC236}">
                <a16:creationId xmlns:a16="http://schemas.microsoft.com/office/drawing/2014/main" id="{68C37870-D1FE-4D74-A0CC-060AEC7F0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656" y="1452983"/>
            <a:ext cx="1501808" cy="3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CF15C4EC-29BA-46CA-A641-BC88F9592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999" y="1399333"/>
            <a:ext cx="158400" cy="1584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149BD2E9-47EE-42E4-B8DC-BCCE75D008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85" y="1587640"/>
            <a:ext cx="158400" cy="158400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DAA10AFE-C698-42C4-A6CA-A73F18A0E4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48" y="1770271"/>
            <a:ext cx="216000" cy="216000"/>
          </a:xfrm>
          <a:prstGeom prst="rect">
            <a:avLst/>
          </a:prstGeom>
          <a:noFill/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1A3A008B-EF85-40ED-9E23-A13569EEDA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79" y="1964468"/>
            <a:ext cx="158400" cy="1584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89C0285D-9395-42EB-952C-B00D49762F74}"/>
              </a:ext>
            </a:extLst>
          </p:cNvPr>
          <p:cNvSpPr txBox="1"/>
          <p:nvPr/>
        </p:nvSpPr>
        <p:spPr>
          <a:xfrm>
            <a:off x="1446911" y="2251870"/>
            <a:ext cx="456663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КППП РУСКОН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https://ruskon.ru/contacts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b="1" dirty="0">
                <a:solidFill>
                  <a:srgbClr val="843C0C"/>
                </a:solidFill>
              </a:rPr>
              <a:t>-</a:t>
            </a:r>
            <a:endParaRPr lang="en-US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(495)580-50-10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info@ruskon.ru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02" name="Picture 8" descr="C:\Users\1\Downloads\logo (2).png">
            <a:extLst>
              <a:ext uri="{FF2B5EF4-FFF2-40B4-BE49-F238E27FC236}">
                <a16:creationId xmlns:a16="http://schemas.microsoft.com/office/drawing/2014/main" id="{1E3A4234-ECB9-4F83-8B4F-900439F90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398" y="2554310"/>
            <a:ext cx="1446051" cy="44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4875B870-000E-4476-A57C-2E724AB6AF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9" y="2527622"/>
            <a:ext cx="158400" cy="158400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8611BF09-EE0E-4B01-91AC-AFF50A4254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6" y="2714352"/>
            <a:ext cx="158400" cy="158400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DD411F6D-0710-4038-97B0-94C6933421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69" y="2872752"/>
            <a:ext cx="216000" cy="216000"/>
          </a:xfrm>
          <a:prstGeom prst="rect">
            <a:avLst/>
          </a:prstGeom>
          <a:noFill/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E1833BDD-5489-45F4-92F4-0419139E4C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3079620"/>
            <a:ext cx="158400" cy="15840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94B067BD-A43A-4416-8487-613B1BDA99BC}"/>
              </a:ext>
            </a:extLst>
          </p:cNvPr>
          <p:cNvSpPr txBox="1"/>
          <p:nvPr/>
        </p:nvSpPr>
        <p:spPr>
          <a:xfrm>
            <a:off x="1446911" y="3359450"/>
            <a:ext cx="456663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https://www.rubberfactory.ru/about-us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 668 80 09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info@rubberfactory.ru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08" name="Picture 9" descr="C:\Users\1\Downloads\Логотип-Руберг.png">
            <a:extLst>
              <a:ext uri="{FF2B5EF4-FFF2-40B4-BE49-F238E27FC236}">
                <a16:creationId xmlns:a16="http://schemas.microsoft.com/office/drawing/2014/main" id="{4EDAA8E9-67A8-4D2B-BE61-C2F7F4B00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555" y="3484103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01991049-C7C5-4FAA-A4F9-F9B650DE5C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3612395"/>
            <a:ext cx="158400" cy="158400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0C160E00-6783-4685-9447-38A69C404B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292" y="3809628"/>
            <a:ext cx="158400" cy="158400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FBFFFFF3-EB4E-4C1E-8F5D-7ACE2B5C5D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492" y="3949117"/>
            <a:ext cx="216000" cy="216000"/>
          </a:xfrm>
          <a:prstGeom prst="rect">
            <a:avLst/>
          </a:prstGeom>
          <a:noFill/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BD457E25-EA19-42EA-9D8F-982119CDA3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4182981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885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183924" y="1157561"/>
            <a:ext cx="5152598" cy="98488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  <a:endParaRPr lang="en-US" sz="1100" b="0" i="0" u="none" strike="noStrike" dirty="0">
              <a:solidFill>
                <a:srgbClr val="843C0C"/>
              </a:solidFill>
              <a:effectLst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b="0" i="0" u="none" strike="noStrike" dirty="0">
                <a:solidFill>
                  <a:srgbClr val="843C0C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clck.ru/3TC74R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-</a:t>
            </a:r>
            <a:br>
              <a:rPr lang="ru-RU" sz="1100" b="1" dirty="0">
                <a:solidFill>
                  <a:srgbClr val="843C0C"/>
                </a:solidFill>
              </a:rPr>
            </a:b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+7 (</a:t>
            </a:r>
            <a:r>
              <a:rPr lang="ru-RU" sz="1100" b="0" i="0" u="none" strike="noStrike" dirty="0">
                <a:solidFill>
                  <a:srgbClr val="843C0C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800) 700-58-00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i="0" u="none" strike="noStrike" dirty="0">
                <a:solidFill>
                  <a:srgbClr val="843C0C"/>
                </a:solidFill>
                <a:effectLst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rabota@auchan.ru</a:t>
            </a:r>
            <a:endParaRPr lang="ru-RU" sz="1100" dirty="0">
              <a:solidFill>
                <a:srgbClr val="843C0C"/>
              </a:solidFill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83924" y="2204589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ТПК ВИП СЕРВИС</a:t>
            </a:r>
            <a:r>
              <a:rPr lang="en-US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https://tpkvs.ru/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https://vk.ru/idtpkvs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+7 (495) 988-64-70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b="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sale@tpkvs.ru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1729896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299" y="140718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409" y="1924328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2832194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85" y="2496906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69" y="3035183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83924" y="3305225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https://greenatom.ru/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https://vk.com/greenatom_ru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</a:rPr>
              <a:t>+7 (499) 949 - 49 - 19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en-US" sz="1200" b="0" i="0" u="sng" dirty="0">
                <a:solidFill>
                  <a:srgbClr val="843C0C"/>
                </a:solidFill>
                <a:effectLst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info@greenatom.ru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3928168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85" y="3601038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69" y="412900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661" y="3780418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83924" y="4428955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https://www.dmzavod.ru/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https://vk.ru/dmzavod_ru</a:t>
            </a:r>
            <a:br>
              <a:rPr lang="ru-RU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  <a:latin typeface="BrutalType"/>
              </a:rPr>
              <a:t>+7 (496) 416-64-01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b="0" i="0" u="none" strike="noStrike" dirty="0">
                <a:solidFill>
                  <a:srgbClr val="843C0C"/>
                </a:solidFill>
                <a:effectLst/>
                <a:latin typeface="BrutalType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ood@dmzavod.ru</a:t>
            </a:r>
            <a:endParaRPr lang="en-US" sz="1200" dirty="0">
              <a:solidFill>
                <a:srgbClr val="843C0C"/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5060180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661" y="472282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52" y="5259684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85" y="4915610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284E9FE-9BA0-4A71-A620-5C52DA614E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327" y="1196832"/>
            <a:ext cx="1180640" cy="883472"/>
          </a:xfrm>
          <a:prstGeom prst="rect">
            <a:avLst/>
          </a:prstGeom>
        </p:spPr>
      </p:pic>
      <p:pic>
        <p:nvPicPr>
          <p:cNvPr id="1028" name="Picture 4" descr="ООО ТПК ВИП Сервис">
            <a:extLst>
              <a:ext uri="{FF2B5EF4-FFF2-40B4-BE49-F238E27FC236}">
                <a16:creationId xmlns:a16="http://schemas.microsoft.com/office/drawing/2014/main" id="{9F77964E-36C0-4A8A-952F-847176D9C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826" y="2257486"/>
            <a:ext cx="1180640" cy="92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омпания Гринатом — о компании, фотографии офиса, контакты — Хабр Карьера">
            <a:extLst>
              <a:ext uri="{FF2B5EF4-FFF2-40B4-BE49-F238E27FC236}">
                <a16:creationId xmlns:a16="http://schemas.microsoft.com/office/drawing/2014/main" id="{DA5CCAA1-A019-43F9-8A6C-CDCB63E49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235" y="3328319"/>
            <a:ext cx="977633" cy="97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1DB323-2B89-4703-BF2A-769C65CF43B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16320" y="4723644"/>
            <a:ext cx="1485652" cy="640869"/>
          </a:xfrm>
          <a:prstGeom prst="rect">
            <a:avLst/>
          </a:prstGeom>
        </p:spPr>
      </p:pic>
      <p:pic>
        <p:nvPicPr>
          <p:cNvPr id="80" name="Рисунок 7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AC6409-D176-4652-B425-7F103A7E867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92" name="Рисунок 91" descr="Log1_1_2">
            <a:extLst>
              <a:ext uri="{FF2B5EF4-FFF2-40B4-BE49-F238E27FC236}">
                <a16:creationId xmlns:a16="http://schemas.microsoft.com/office/drawing/2014/main" id="{97480C26-6599-49B2-8ACD-B47E3DE3E110}"/>
              </a:ext>
            </a:extLst>
          </p:cNvPr>
          <p:cNvPicPr/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Рисунок 92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C45F921-69C8-4B28-9E03-611A8D2780A0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8CD4FD13-B73E-4B9F-9AC9-C0B8E53BEB9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419" y="2682404"/>
            <a:ext cx="158400" cy="1584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5E06037A-10DB-4113-8D48-AA441964E1F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195" y="1583644"/>
            <a:ext cx="158400" cy="1584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2AFA208F-83BD-4311-8182-045F529A7CE4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82A3AEA-FA3C-4A63-AB4F-E8D0F6EE79A4}"/>
              </a:ext>
            </a:extLst>
          </p:cNvPr>
          <p:cNvSpPr txBox="1"/>
          <p:nvPr/>
        </p:nvSpPr>
        <p:spPr>
          <a:xfrm>
            <a:off x="1610820" y="1158586"/>
            <a:ext cx="4507602" cy="100027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https://www.docke.ru/company/about/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https://vk.com/dockeru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+7 (800) 100 71 45</a:t>
            </a: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site@docke.ru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57" name="Picture 7" descr="C:\Users\1\Downloads\logo-_3_.png">
            <a:extLst>
              <a:ext uri="{FF2B5EF4-FFF2-40B4-BE49-F238E27FC236}">
                <a16:creationId xmlns:a16="http://schemas.microsoft.com/office/drawing/2014/main" id="{54F07EDE-E7AE-4BC6-B80E-B1F6D970C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911" y="1493990"/>
            <a:ext cx="1457495" cy="35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93A1DC4-FAC4-4B31-9078-9AEE36B7485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20" y="1431730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9D96F87-C57C-41D3-8D4B-B577691D358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20" y="1595938"/>
            <a:ext cx="15840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70A4D499-68CC-4414-8245-18409CFFA4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20" y="1733364"/>
            <a:ext cx="216000" cy="216000"/>
          </a:xfrm>
          <a:prstGeom prst="rect">
            <a:avLst/>
          </a:prstGeom>
          <a:noFill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E2A2BE03-53B9-4F89-862F-348B5315E1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1921904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112A57E7-D806-4BBB-8754-23BC6395A6C4}"/>
              </a:ext>
            </a:extLst>
          </p:cNvPr>
          <p:cNvSpPr txBox="1"/>
          <p:nvPr/>
        </p:nvSpPr>
        <p:spPr>
          <a:xfrm>
            <a:off x="1599404" y="2210418"/>
            <a:ext cx="451901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https://nt-factory.ru/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https://vk.ru/nt_factoryru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 +7 (495) 41-41-355 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info@nt-factory.ru</a:t>
            </a:r>
            <a:endParaRPr lang="ru-RU" sz="1200" u="sng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7" name="Picture 8" descr="C:\Users\1\Downloads\logo (3).png">
            <a:extLst>
              <a:ext uri="{FF2B5EF4-FFF2-40B4-BE49-F238E27FC236}">
                <a16:creationId xmlns:a16="http://schemas.microsoft.com/office/drawing/2014/main" id="{1AD13981-478E-4CCF-A32E-020DC6283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49" y="2265889"/>
            <a:ext cx="833009" cy="90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0B100F0-9F80-4203-8AC2-FB89EAE498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714" y="2481362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54534796-86DD-45A5-9950-7E054F7029A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2661536"/>
            <a:ext cx="158400" cy="15840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36927071-3710-45A8-A977-F74F257F86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150" y="2813178"/>
            <a:ext cx="216000" cy="216000"/>
          </a:xfrm>
          <a:prstGeom prst="rect">
            <a:avLst/>
          </a:prstGeom>
          <a:noFill/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40D4049F-3641-4578-A11A-433E939794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3019934"/>
            <a:ext cx="158400" cy="15840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1A1164F0-0450-44E4-976F-33968D6871EA}"/>
              </a:ext>
            </a:extLst>
          </p:cNvPr>
          <p:cNvSpPr txBox="1"/>
          <p:nvPr/>
        </p:nvSpPr>
        <p:spPr>
          <a:xfrm>
            <a:off x="1589947" y="3312329"/>
            <a:ext cx="451901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https://rusbiopharm.ru/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b="1" dirty="0">
                <a:solidFill>
                  <a:srgbClr val="843C0C"/>
                </a:solidFill>
              </a:rPr>
              <a:t>-</a:t>
            </a:r>
            <a:endParaRPr lang="en-US" sz="1200" b="1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(499) 400-16-99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office@rusbiopharm.ru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99" name="Picture 9" descr="C:\Users\1\Downloads\logo-_4_.png">
            <a:extLst>
              <a:ext uri="{FF2B5EF4-FFF2-40B4-BE49-F238E27FC236}">
                <a16:creationId xmlns:a16="http://schemas.microsoft.com/office/drawing/2014/main" id="{FC1C53EC-A9C4-463D-AB71-A4AA4FF35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18" y="3595356"/>
            <a:ext cx="1640079" cy="50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006990AC-8159-4D5A-9376-CA2FB6FA82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390" y="3616745"/>
            <a:ext cx="158400" cy="1584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90AEC4FA-7A35-4AB1-BF1C-5979F81F86D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150" y="3795652"/>
            <a:ext cx="158400" cy="1584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389782B9-347F-4A78-97EA-5FB87B01979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50" y="3954052"/>
            <a:ext cx="216000" cy="216000"/>
          </a:xfrm>
          <a:prstGeom prst="rect">
            <a:avLst/>
          </a:prstGeom>
          <a:noFill/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768CCCE-FDD6-4A26-AC94-156092B49F6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150" y="4155161"/>
            <a:ext cx="158400" cy="1584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3731E52-D4AF-4BBE-B924-2472A701854C}"/>
              </a:ext>
            </a:extLst>
          </p:cNvPr>
          <p:cNvSpPr txBox="1"/>
          <p:nvPr/>
        </p:nvSpPr>
        <p:spPr>
          <a:xfrm>
            <a:off x="1589947" y="4428955"/>
            <a:ext cx="4502904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С-Компонент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https://c-component.ru/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  <a:latin typeface="Ubuntu"/>
              </a:rPr>
              <a:t>+7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  <a:latin typeface="Ubuntu"/>
              </a:rPr>
              <a:t> (495) 069-56-64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zakaz@c-component.ru</a:t>
            </a:r>
            <a:r>
              <a:rPr lang="ru-RU" sz="1200" dirty="0">
                <a:solidFill>
                  <a:srgbClr val="843C0C"/>
                </a:solidFill>
              </a:rPr>
              <a:t>  </a:t>
            </a:r>
          </a:p>
        </p:txBody>
      </p:sp>
      <p:pic>
        <p:nvPicPr>
          <p:cNvPr id="106" name="Picture 10" descr="C:\Users\1\Downloads\logotype_ru.png">
            <a:extLst>
              <a:ext uri="{FF2B5EF4-FFF2-40B4-BE49-F238E27FC236}">
                <a16:creationId xmlns:a16="http://schemas.microsoft.com/office/drawing/2014/main" id="{B380E359-7850-4BE9-8F95-C22055C57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725" y="4788909"/>
            <a:ext cx="1955638" cy="3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3D785A00-D816-4152-9424-E71066CFCA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714" y="4709709"/>
            <a:ext cx="158400" cy="158400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3323AFDA-23C0-47CD-BCA5-F2C6BFD07D6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4881680"/>
            <a:ext cx="158400" cy="158400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503EC66A-BC81-4748-AB19-209CF76B48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20" y="5031066"/>
            <a:ext cx="216000" cy="216000"/>
          </a:xfrm>
          <a:prstGeom prst="rect">
            <a:avLst/>
          </a:prstGeom>
          <a:noFill/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E963AC30-3A2B-407C-B45D-C1B67EBEA63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45" y="5246656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308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6937E1-E2F0-4326-B90E-9D07235526C0}"/>
              </a:ext>
            </a:extLst>
          </p:cNvPr>
          <p:cNvSpPr txBox="1"/>
          <p:nvPr/>
        </p:nvSpPr>
        <p:spPr>
          <a:xfrm>
            <a:off x="1936651" y="203966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«МПК»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https://oaompk.ru/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</a:t>
            </a:r>
            <a:r>
              <a:rPr lang="en-US" sz="1200" dirty="0">
                <a:solidFill>
                  <a:srgbClr val="843C0C"/>
                </a:solidFill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- </a:t>
            </a: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</a:rPr>
              <a:t>+7 (495) 642-86-19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b="1" i="0" u="none" strike="noStrike" dirty="0">
                <a:solidFill>
                  <a:srgbClr val="0563C1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msk@oaompk.ru</a:t>
            </a:r>
            <a:endParaRPr lang="ru-RU" sz="1200" u="sng" dirty="0">
              <a:solidFill>
                <a:srgbClr val="843C0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3BB008-FEA3-4687-98C6-24CF835A1388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6236624-F257-4AA1-9A20-0B0F7B2C0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469455E-BA4D-474B-BDBC-61F2C59891E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F13E7E1-53A3-4BD6-BAE4-C28F598CCD0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963A7A-3E7A-4469-823F-B56C197E2567}"/>
              </a:ext>
            </a:extLst>
          </p:cNvPr>
          <p:cNvSpPr txBox="1"/>
          <p:nvPr/>
        </p:nvSpPr>
        <p:spPr>
          <a:xfrm>
            <a:off x="1936651" y="316158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МКУ "Люберецкий МФЦ"</a:t>
            </a:r>
            <a:r>
              <a:rPr lang="ru-RU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ru-RU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https://lubmfc.ru/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b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+7</a:t>
            </a:r>
            <a:r>
              <a:rPr lang="ru-RU" sz="1200" b="0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(800) 550-50-30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mfc-lyubertsymr@mosreg.ru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BD63F4-E82D-4739-A672-037DD1C2ED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5144" y="2311030"/>
            <a:ext cx="1744631" cy="5794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EEB19D-E65A-45C1-A18A-F8DC727E70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9411" y="3429000"/>
            <a:ext cx="854140" cy="7100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79A4CC-E40D-4B26-BF6C-0E4C5ADCDD33}"/>
              </a:ext>
            </a:extLst>
          </p:cNvPr>
          <p:cNvSpPr txBox="1"/>
          <p:nvPr/>
        </p:nvSpPr>
        <p:spPr>
          <a:xfrm>
            <a:off x="6154816" y="203966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ФМ «Ложистик Восток»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endParaRPr lang="en-US" sz="1200" b="1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https://www.fmlogistic.ru/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i="0" u="none" strike="noStrike" dirty="0">
                <a:solidFill>
                  <a:srgbClr val="843C0C"/>
                </a:solidFill>
                <a:effectLst/>
              </a:rPr>
              <a:t>+7 (910) 461 26 12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ruinfo@fmlogistic.com</a:t>
            </a:r>
            <a:endParaRPr lang="en-US" sz="1200" i="0" u="none" strike="noStrike" dirty="0">
              <a:solidFill>
                <a:srgbClr val="843C0C"/>
              </a:solidFill>
              <a:effectLst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70AD620-3A07-489A-BFA8-B3205811A4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4488" y="2382884"/>
            <a:ext cx="1903630" cy="5076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38B4B25-551F-4AEE-90FA-2C734F500B77}"/>
              </a:ext>
            </a:extLst>
          </p:cNvPr>
          <p:cNvSpPr txBox="1"/>
          <p:nvPr/>
        </p:nvSpPr>
        <p:spPr>
          <a:xfrm>
            <a:off x="6154816" y="316158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«Легеарт»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https://buroburakova.ru/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b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</a:t>
            </a:r>
            <a:r>
              <a:rPr lang="ru-RU" sz="120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(800) 707-03-44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hello@buroburakova.ru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92EE57-560A-4423-8778-885D3E84FC4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95106" y="3429000"/>
            <a:ext cx="1263269" cy="5837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24F831-B101-4144-82C1-F70ADB05F4E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2303397"/>
            <a:ext cx="158400" cy="158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AAFFE5-26B1-4325-B1B3-824BDC242B9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2489848"/>
            <a:ext cx="158400" cy="158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D143C8-5B11-4869-991A-23B678E3FE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82" y="2640808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07DD9B-BF93-4A71-B3A1-98A1262621A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14" y="2849368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B1077D-0D67-4297-9103-FDF30F41EA7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4012717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F932F7-8AE5-48FD-9A7D-C30185385D5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149" y="3796717"/>
            <a:ext cx="216000" cy="216000"/>
          </a:xfrm>
          <a:prstGeom prst="rect">
            <a:avLst/>
          </a:prstGeom>
          <a:noFill/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76A9CC7-30E5-4ED8-A285-85D4395ABC5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3638317"/>
            <a:ext cx="158400" cy="158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342C65B-D4AB-45DE-B85E-1077D894F86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3443014"/>
            <a:ext cx="158400" cy="1584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27BF054-B763-4929-9435-8853771519C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82" y="2305197"/>
            <a:ext cx="158400" cy="158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1CDA38C-6AF8-43CA-AEF2-40C8781DD88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2491776"/>
            <a:ext cx="158400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3EA7DFE-AAD2-4291-84CE-CD9662289E0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64" y="2640808"/>
            <a:ext cx="216000" cy="216000"/>
          </a:xfrm>
          <a:prstGeom prst="rect">
            <a:avLst/>
          </a:prstGeom>
          <a:noFill/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6227159-87E7-42C8-B987-8B931EF51F2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2862590"/>
            <a:ext cx="158400" cy="1584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20BBDF7-981D-4A76-8741-0DFAA3F7C63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4012717"/>
            <a:ext cx="158400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1271DC6-BF98-4984-8858-12E2E855068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882" y="3801343"/>
            <a:ext cx="216000" cy="216000"/>
          </a:xfrm>
          <a:prstGeom prst="rect">
            <a:avLst/>
          </a:prstGeom>
          <a:noFill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ACD11EC-5EEA-4E3D-80A0-583CC5D6ADC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3649064"/>
            <a:ext cx="158400" cy="158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88C1D64-7179-46CF-A0AD-9C24A2964A0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3452924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710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11534</TotalTime>
  <Words>19215</Words>
  <Application>Microsoft Office PowerPoint</Application>
  <PresentationFormat>Широкоэкранный</PresentationFormat>
  <Paragraphs>2190</Paragraphs>
  <Slides>63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78" baseType="lpstr">
      <vt:lpstr>-apple-system</vt:lpstr>
      <vt:lpstr>Arial</vt:lpstr>
      <vt:lpstr>Arial Black</vt:lpstr>
      <vt:lpstr>BrutalType</vt:lpstr>
      <vt:lpstr>Calibri</vt:lpstr>
      <vt:lpstr>Calibri (Основной текст)</vt:lpstr>
      <vt:lpstr>Calibri Light</vt:lpstr>
      <vt:lpstr>Google Sans</vt:lpstr>
      <vt:lpstr>Gotham</vt:lpstr>
      <vt:lpstr>Manrope</vt:lpstr>
      <vt:lpstr>Onest</vt:lpstr>
      <vt:lpstr>SuisseIntl-Regular</vt:lpstr>
      <vt:lpstr>Ubuntu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1</cp:lastModifiedBy>
  <cp:revision>1386</cp:revision>
  <dcterms:created xsi:type="dcterms:W3CDTF">2024-11-02T08:58:05Z</dcterms:created>
  <dcterms:modified xsi:type="dcterms:W3CDTF">2026-10-15T13:15:07Z</dcterms:modified>
</cp:coreProperties>
</file>