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9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B7232-D92E-4C3F-8F45-FE51AC35F9B7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05874E5-45F3-4221-AF32-34B934E85C31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Структура занятия</a:t>
          </a:r>
        </a:p>
      </dgm:t>
    </dgm:pt>
    <dgm:pt modelId="{55C83804-49CC-4A85-8338-CBB95F58E0F4}" type="parTrans" cxnId="{31281BCE-7509-48D0-8DBF-C2AD73091572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790B1-F579-4705-BB90-95F0D4CD284D}" type="sibTrans" cxnId="{31281BCE-7509-48D0-8DBF-C2AD73091572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2E57B4-2C92-4592-A446-100D819B2A92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блок: Введение в тему</a:t>
          </a:r>
        </a:p>
      </dgm:t>
    </dgm:pt>
    <dgm:pt modelId="{482F0B7D-5120-4F0A-9A80-E7D321587C93}" type="parTrans" cxnId="{D57F1040-7567-4F5B-9DC4-2749FEEE7A1E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A8D77-B0C9-4182-ABC3-71DE83E85548}" type="sibTrans" cxnId="{D57F1040-7567-4F5B-9DC4-2749FEEE7A1E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9A01E-523A-49D1-B835-F357800FD4B2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блок: Практический</a:t>
          </a:r>
        </a:p>
      </dgm:t>
    </dgm:pt>
    <dgm:pt modelId="{51BE6D7D-07FE-4009-93A9-6E07BB17CD88}" type="parTrans" cxnId="{1F7FC1AF-D853-4820-91F0-C3C64B95BD72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F3ACD8-B988-43FE-8BDF-B64B1CDA1F8E}" type="sibTrans" cxnId="{1F7FC1AF-D853-4820-91F0-C3C64B95BD72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C11C8B-CF16-42BF-9D4B-CB25F07AD74E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блок: Итоговый</a:t>
          </a:r>
        </a:p>
      </dgm:t>
    </dgm:pt>
    <dgm:pt modelId="{8C47F54B-39CE-447D-90E9-E366EE45EA58}" type="parTrans" cxnId="{DF89C225-6822-4C42-A29D-DC2495966AA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33806-EB18-42D9-93F5-3FDDEC7CC6C9}" type="sibTrans" cxnId="{DF89C225-6822-4C42-A29D-DC2495966AA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43FB40-66F2-4F44-BBAB-4FAE0EB66269}" type="pres">
      <dgm:prSet presAssocID="{285B7232-D92E-4C3F-8F45-FE51AC35F9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20984A-B6E4-45A2-9CC8-A15D34DCEEB2}" type="pres">
      <dgm:prSet presAssocID="{E05874E5-45F3-4221-AF32-34B934E85C31}" presName="centerShape" presStyleLbl="node0" presStyleIdx="0" presStyleCnt="1"/>
      <dgm:spPr/>
      <dgm:t>
        <a:bodyPr/>
        <a:lstStyle/>
        <a:p>
          <a:endParaRPr lang="ru-RU"/>
        </a:p>
      </dgm:t>
    </dgm:pt>
    <dgm:pt modelId="{FCD1E6A3-99D4-4A5B-877B-2EDAABCAB88B}" type="pres">
      <dgm:prSet presAssocID="{482F0B7D-5120-4F0A-9A80-E7D321587C93}" presName="parTrans" presStyleLbl="sibTrans2D1" presStyleIdx="0" presStyleCnt="3"/>
      <dgm:spPr/>
      <dgm:t>
        <a:bodyPr/>
        <a:lstStyle/>
        <a:p>
          <a:endParaRPr lang="ru-RU"/>
        </a:p>
      </dgm:t>
    </dgm:pt>
    <dgm:pt modelId="{363D6225-E5DE-4192-BD53-DD1C9B2C1195}" type="pres">
      <dgm:prSet presAssocID="{482F0B7D-5120-4F0A-9A80-E7D321587C93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9C22CAC-3270-4BC2-BC31-0726285D7753}" type="pres">
      <dgm:prSet presAssocID="{862E57B4-2C92-4592-A446-100D819B2A9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A35A5-9998-4478-BBFA-F3EF8A79D14E}" type="pres">
      <dgm:prSet presAssocID="{51BE6D7D-07FE-4009-93A9-6E07BB17CD88}" presName="parTrans" presStyleLbl="sibTrans2D1" presStyleIdx="1" presStyleCnt="3"/>
      <dgm:spPr/>
      <dgm:t>
        <a:bodyPr/>
        <a:lstStyle/>
        <a:p>
          <a:endParaRPr lang="ru-RU"/>
        </a:p>
      </dgm:t>
    </dgm:pt>
    <dgm:pt modelId="{F266E5F2-645E-43C4-8147-E77C48212ABC}" type="pres">
      <dgm:prSet presAssocID="{51BE6D7D-07FE-4009-93A9-6E07BB17CD8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74AA7D3-6DF5-4BCF-9A22-14B72B67388A}" type="pres">
      <dgm:prSet presAssocID="{3DD9A01E-523A-49D1-B835-F357800FD4B2}" presName="node" presStyleLbl="node1" presStyleIdx="1" presStyleCnt="3" custRadScaleRad="102254" custRadScaleInc="-23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97340-4285-475E-A32F-AA2B3D9A412F}" type="pres">
      <dgm:prSet presAssocID="{8C47F54B-39CE-447D-90E9-E366EE45EA58}" presName="parTrans" presStyleLbl="sibTrans2D1" presStyleIdx="2" presStyleCnt="3"/>
      <dgm:spPr/>
      <dgm:t>
        <a:bodyPr/>
        <a:lstStyle/>
        <a:p>
          <a:endParaRPr lang="ru-RU"/>
        </a:p>
      </dgm:t>
    </dgm:pt>
    <dgm:pt modelId="{288C79EE-8ADA-4141-BD54-094E9D1D11E8}" type="pres">
      <dgm:prSet presAssocID="{8C47F54B-39CE-447D-90E9-E366EE45EA58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B70062A-CBB8-42F3-8A37-579DCDC73D35}" type="pres">
      <dgm:prSet presAssocID="{84C11C8B-CF16-42BF-9D4B-CB25F07AD74E}" presName="node" presStyleLbl="node1" presStyleIdx="2" presStyleCnt="3" custRadScaleRad="105903" custRadScaleInc="2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672DDD-3A36-4FAB-A1D9-35FD5F1061C9}" type="presOf" srcId="{51BE6D7D-07FE-4009-93A9-6E07BB17CD88}" destId="{F266E5F2-645E-43C4-8147-E77C48212ABC}" srcOrd="1" destOrd="0" presId="urn:microsoft.com/office/officeart/2005/8/layout/radial5"/>
    <dgm:cxn modelId="{DF89C225-6822-4C42-A29D-DC2495966AAC}" srcId="{E05874E5-45F3-4221-AF32-34B934E85C31}" destId="{84C11C8B-CF16-42BF-9D4B-CB25F07AD74E}" srcOrd="2" destOrd="0" parTransId="{8C47F54B-39CE-447D-90E9-E366EE45EA58}" sibTransId="{1E633806-EB18-42D9-93F5-3FDDEC7CC6C9}"/>
    <dgm:cxn modelId="{24DA8952-0202-407E-8EFF-B219CD0412C1}" type="presOf" srcId="{8C47F54B-39CE-447D-90E9-E366EE45EA58}" destId="{15897340-4285-475E-A32F-AA2B3D9A412F}" srcOrd="0" destOrd="0" presId="urn:microsoft.com/office/officeart/2005/8/layout/radial5"/>
    <dgm:cxn modelId="{50A28FF0-692E-49E4-8872-D87B78015A8F}" type="presOf" srcId="{E05874E5-45F3-4221-AF32-34B934E85C31}" destId="{BB20984A-B6E4-45A2-9CC8-A15D34DCEEB2}" srcOrd="0" destOrd="0" presId="urn:microsoft.com/office/officeart/2005/8/layout/radial5"/>
    <dgm:cxn modelId="{1F7FC1AF-D853-4820-91F0-C3C64B95BD72}" srcId="{E05874E5-45F3-4221-AF32-34B934E85C31}" destId="{3DD9A01E-523A-49D1-B835-F357800FD4B2}" srcOrd="1" destOrd="0" parTransId="{51BE6D7D-07FE-4009-93A9-6E07BB17CD88}" sibTransId="{8AF3ACD8-B988-43FE-8BDF-B64B1CDA1F8E}"/>
    <dgm:cxn modelId="{31281BCE-7509-48D0-8DBF-C2AD73091572}" srcId="{285B7232-D92E-4C3F-8F45-FE51AC35F9B7}" destId="{E05874E5-45F3-4221-AF32-34B934E85C31}" srcOrd="0" destOrd="0" parTransId="{55C83804-49CC-4A85-8338-CBB95F58E0F4}" sibTransId="{9CA790B1-F579-4705-BB90-95F0D4CD284D}"/>
    <dgm:cxn modelId="{D46A84AC-CCC9-472B-A027-83259C7F03F6}" type="presOf" srcId="{285B7232-D92E-4C3F-8F45-FE51AC35F9B7}" destId="{9543FB40-66F2-4F44-BBAB-4FAE0EB66269}" srcOrd="0" destOrd="0" presId="urn:microsoft.com/office/officeart/2005/8/layout/radial5"/>
    <dgm:cxn modelId="{DD9DA79C-D08A-4980-89A9-D279FCD10042}" type="presOf" srcId="{3DD9A01E-523A-49D1-B835-F357800FD4B2}" destId="{774AA7D3-6DF5-4BCF-9A22-14B72B67388A}" srcOrd="0" destOrd="0" presId="urn:microsoft.com/office/officeart/2005/8/layout/radial5"/>
    <dgm:cxn modelId="{6FE8CD01-C9E5-4333-9494-B9D72D9F3282}" type="presOf" srcId="{51BE6D7D-07FE-4009-93A9-6E07BB17CD88}" destId="{C5FA35A5-9998-4478-BBFA-F3EF8A79D14E}" srcOrd="0" destOrd="0" presId="urn:microsoft.com/office/officeart/2005/8/layout/radial5"/>
    <dgm:cxn modelId="{F8E85CBF-7FD6-47C6-ABFC-66C53E487AA6}" type="presOf" srcId="{482F0B7D-5120-4F0A-9A80-E7D321587C93}" destId="{363D6225-E5DE-4192-BD53-DD1C9B2C1195}" srcOrd="1" destOrd="0" presId="urn:microsoft.com/office/officeart/2005/8/layout/radial5"/>
    <dgm:cxn modelId="{81C2B023-4E88-4D5B-BE2F-AFE29B39F745}" type="presOf" srcId="{84C11C8B-CF16-42BF-9D4B-CB25F07AD74E}" destId="{8B70062A-CBB8-42F3-8A37-579DCDC73D35}" srcOrd="0" destOrd="0" presId="urn:microsoft.com/office/officeart/2005/8/layout/radial5"/>
    <dgm:cxn modelId="{63EA8DA7-8E65-44B7-AAF2-9A636C09B8B2}" type="presOf" srcId="{8C47F54B-39CE-447D-90E9-E366EE45EA58}" destId="{288C79EE-8ADA-4141-BD54-094E9D1D11E8}" srcOrd="1" destOrd="0" presId="urn:microsoft.com/office/officeart/2005/8/layout/radial5"/>
    <dgm:cxn modelId="{552C1518-162D-4D61-8E22-12A529355366}" type="presOf" srcId="{482F0B7D-5120-4F0A-9A80-E7D321587C93}" destId="{FCD1E6A3-99D4-4A5B-877B-2EDAABCAB88B}" srcOrd="0" destOrd="0" presId="urn:microsoft.com/office/officeart/2005/8/layout/radial5"/>
    <dgm:cxn modelId="{E0BDDDE4-39D6-4B37-A948-C02EE4D1BFE6}" type="presOf" srcId="{862E57B4-2C92-4592-A446-100D819B2A92}" destId="{E9C22CAC-3270-4BC2-BC31-0726285D7753}" srcOrd="0" destOrd="0" presId="urn:microsoft.com/office/officeart/2005/8/layout/radial5"/>
    <dgm:cxn modelId="{D57F1040-7567-4F5B-9DC4-2749FEEE7A1E}" srcId="{E05874E5-45F3-4221-AF32-34B934E85C31}" destId="{862E57B4-2C92-4592-A446-100D819B2A92}" srcOrd="0" destOrd="0" parTransId="{482F0B7D-5120-4F0A-9A80-E7D321587C93}" sibTransId="{B0AA8D77-B0C9-4182-ABC3-71DE83E85548}"/>
    <dgm:cxn modelId="{BB4C836F-D7F3-4AE9-904E-8DC8A24EB039}" type="presParOf" srcId="{9543FB40-66F2-4F44-BBAB-4FAE0EB66269}" destId="{BB20984A-B6E4-45A2-9CC8-A15D34DCEEB2}" srcOrd="0" destOrd="0" presId="urn:microsoft.com/office/officeart/2005/8/layout/radial5"/>
    <dgm:cxn modelId="{AC5B3D28-A674-495F-9745-CA6F2E2EE855}" type="presParOf" srcId="{9543FB40-66F2-4F44-BBAB-4FAE0EB66269}" destId="{FCD1E6A3-99D4-4A5B-877B-2EDAABCAB88B}" srcOrd="1" destOrd="0" presId="urn:microsoft.com/office/officeart/2005/8/layout/radial5"/>
    <dgm:cxn modelId="{64C1229C-B320-489A-9F7A-5BE6D386A64A}" type="presParOf" srcId="{FCD1E6A3-99D4-4A5B-877B-2EDAABCAB88B}" destId="{363D6225-E5DE-4192-BD53-DD1C9B2C1195}" srcOrd="0" destOrd="0" presId="urn:microsoft.com/office/officeart/2005/8/layout/radial5"/>
    <dgm:cxn modelId="{3F1B5379-632E-47B2-A8FF-BF1B1A547FE2}" type="presParOf" srcId="{9543FB40-66F2-4F44-BBAB-4FAE0EB66269}" destId="{E9C22CAC-3270-4BC2-BC31-0726285D7753}" srcOrd="2" destOrd="0" presId="urn:microsoft.com/office/officeart/2005/8/layout/radial5"/>
    <dgm:cxn modelId="{4FF29E51-19FE-4626-9933-17E7E08B5B50}" type="presParOf" srcId="{9543FB40-66F2-4F44-BBAB-4FAE0EB66269}" destId="{C5FA35A5-9998-4478-BBFA-F3EF8A79D14E}" srcOrd="3" destOrd="0" presId="urn:microsoft.com/office/officeart/2005/8/layout/radial5"/>
    <dgm:cxn modelId="{36510091-40C4-4F52-8D78-A7E3A0269C60}" type="presParOf" srcId="{C5FA35A5-9998-4478-BBFA-F3EF8A79D14E}" destId="{F266E5F2-645E-43C4-8147-E77C48212ABC}" srcOrd="0" destOrd="0" presId="urn:microsoft.com/office/officeart/2005/8/layout/radial5"/>
    <dgm:cxn modelId="{7A39D5FA-5B16-41BA-A0B0-34EE7864121F}" type="presParOf" srcId="{9543FB40-66F2-4F44-BBAB-4FAE0EB66269}" destId="{774AA7D3-6DF5-4BCF-9A22-14B72B67388A}" srcOrd="4" destOrd="0" presId="urn:microsoft.com/office/officeart/2005/8/layout/radial5"/>
    <dgm:cxn modelId="{7C0795B1-1C06-4E3F-9087-EBE6B4EFDA81}" type="presParOf" srcId="{9543FB40-66F2-4F44-BBAB-4FAE0EB66269}" destId="{15897340-4285-475E-A32F-AA2B3D9A412F}" srcOrd="5" destOrd="0" presId="urn:microsoft.com/office/officeart/2005/8/layout/radial5"/>
    <dgm:cxn modelId="{24E77E15-7C64-4DD4-88F2-2AEDFB03D79A}" type="presParOf" srcId="{15897340-4285-475E-A32F-AA2B3D9A412F}" destId="{288C79EE-8ADA-4141-BD54-094E9D1D11E8}" srcOrd="0" destOrd="0" presId="urn:microsoft.com/office/officeart/2005/8/layout/radial5"/>
    <dgm:cxn modelId="{20615DD1-0475-472B-BE50-8B5C438CF372}" type="presParOf" srcId="{9543FB40-66F2-4F44-BBAB-4FAE0EB66269}" destId="{8B70062A-CBB8-42F3-8A37-579DCDC73D3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0984A-B6E4-45A2-9CC8-A15D34DCEEB2}">
      <dsp:nvSpPr>
        <dsp:cNvPr id="0" name=""/>
        <dsp:cNvSpPr/>
      </dsp:nvSpPr>
      <dsp:spPr>
        <a:xfrm>
          <a:off x="3190874" y="2447145"/>
          <a:ext cx="1746249" cy="1746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Структура занятия</a:t>
          </a:r>
        </a:p>
      </dsp:txBody>
      <dsp:txXfrm>
        <a:off x="3446606" y="2702877"/>
        <a:ext cx="1234785" cy="1234785"/>
      </dsp:txXfrm>
    </dsp:sp>
    <dsp:sp modelId="{FCD1E6A3-99D4-4A5B-877B-2EDAABCAB88B}">
      <dsp:nvSpPr>
        <dsp:cNvPr id="0" name=""/>
        <dsp:cNvSpPr/>
      </dsp:nvSpPr>
      <dsp:spPr>
        <a:xfrm rot="16200000">
          <a:off x="3879163" y="1811996"/>
          <a:ext cx="369673" cy="593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4614" y="1986192"/>
        <a:ext cx="258771" cy="356234"/>
      </dsp:txXfrm>
    </dsp:sp>
    <dsp:sp modelId="{E9C22CAC-3270-4BC2-BC31-0726285D7753}">
      <dsp:nvSpPr>
        <dsp:cNvPr id="0" name=""/>
        <dsp:cNvSpPr/>
      </dsp:nvSpPr>
      <dsp:spPr>
        <a:xfrm>
          <a:off x="3190874" y="3398"/>
          <a:ext cx="1746249" cy="17462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блок: Введение в тему</a:t>
          </a:r>
        </a:p>
      </dsp:txBody>
      <dsp:txXfrm>
        <a:off x="3446606" y="259130"/>
        <a:ext cx="1234785" cy="1234785"/>
      </dsp:txXfrm>
    </dsp:sp>
    <dsp:sp modelId="{C5FA35A5-9998-4478-BBFA-F3EF8A79D14E}">
      <dsp:nvSpPr>
        <dsp:cNvPr id="0" name=""/>
        <dsp:cNvSpPr/>
      </dsp:nvSpPr>
      <dsp:spPr>
        <a:xfrm rot="959580">
          <a:off x="5054771" y="3364535"/>
          <a:ext cx="398866" cy="593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57087" y="3466796"/>
        <a:ext cx="279206" cy="356234"/>
      </dsp:txXfrm>
    </dsp:sp>
    <dsp:sp modelId="{774AA7D3-6DF5-4BCF-9A22-14B72B67388A}">
      <dsp:nvSpPr>
        <dsp:cNvPr id="0" name=""/>
        <dsp:cNvSpPr/>
      </dsp:nvSpPr>
      <dsp:spPr>
        <a:xfrm>
          <a:off x="5592987" y="3135622"/>
          <a:ext cx="1746249" cy="1746249"/>
        </a:xfrm>
        <a:prstGeom prst="ellipse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блок: Практический</a:t>
          </a:r>
        </a:p>
      </dsp:txBody>
      <dsp:txXfrm>
        <a:off x="5848719" y="3391354"/>
        <a:ext cx="1234785" cy="1234785"/>
      </dsp:txXfrm>
    </dsp:sp>
    <dsp:sp modelId="{15897340-4285-475E-A32F-AA2B3D9A412F}">
      <dsp:nvSpPr>
        <dsp:cNvPr id="0" name=""/>
        <dsp:cNvSpPr/>
      </dsp:nvSpPr>
      <dsp:spPr>
        <a:xfrm rot="9795348">
          <a:off x="2613891" y="3392570"/>
          <a:ext cx="446128" cy="593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744892" y="3492036"/>
        <a:ext cx="312290" cy="356234"/>
      </dsp:txXfrm>
    </dsp:sp>
    <dsp:sp modelId="{8B70062A-CBB8-42F3-8A37-579DCDC73D35}">
      <dsp:nvSpPr>
        <dsp:cNvPr id="0" name=""/>
        <dsp:cNvSpPr/>
      </dsp:nvSpPr>
      <dsp:spPr>
        <a:xfrm>
          <a:off x="712603" y="3192746"/>
          <a:ext cx="1746249" cy="1746249"/>
        </a:xfrm>
        <a:prstGeom prst="ellipse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блок: Итоговый</a:t>
          </a:r>
        </a:p>
      </dsp:txBody>
      <dsp:txXfrm>
        <a:off x="968335" y="3448478"/>
        <a:ext cx="1234785" cy="1234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3561" y="283916"/>
            <a:ext cx="571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МОСКОВСКОЙ ОБЛАСТИ «КОЛЛЕДЖ «ПОДМОСКОЬЕ»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7199" y="1895244"/>
            <a:ext cx="7272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IX </a:t>
            </a:r>
            <a:r>
              <a:rPr lang="ru-RU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 «Лучшая практика инклюзивного образования Московской области»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7199" y="3098307"/>
            <a:ext cx="768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1634" y="2965289"/>
            <a:ext cx="76834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обучающихся с ограниченными возможностями здоровья и инвалидностью в профориентационной деятельности в рамках программы «Карьерный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среди обучающихся в условиях инклюзивного образования»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37" y="173323"/>
            <a:ext cx="1827795" cy="10966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087" y="-139798"/>
            <a:ext cx="2140090" cy="214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D11610-1EF1-4075-8E31-9B567F3B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96C4764-531E-4996-AACC-4DB929B7A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92964"/>
            <a:ext cx="4347427" cy="299177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3191C71-DDF7-4BCC-B57C-D619EA5AE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193" y="292963"/>
            <a:ext cx="4199137" cy="29917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A5E1C04-439B-43B8-8280-BA38DD6FD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168" y="3346882"/>
            <a:ext cx="6409678" cy="329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2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6128" y="967666"/>
            <a:ext cx="9336997" cy="544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Оценка эффективности реализации практики осуществляется на основе оценочных показателей – количественных и качественных.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проведенных мероприятий, общественно-значимых дел, семинаров, конференций и т.п.;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обучающихся, регулярно участвующих в занятиях;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количественный анализ анкетирования обучающихся на первом и последнем этапах работы.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профессиональной мотивации;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открытой социально-педагогической системы в образовательном учреждении, стремящейся к диалогу, межличностному общению, широкому социальному взаимодействию с обучающимися и родителями (законными представителями)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6230" y="-150919"/>
            <a:ext cx="9219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ln w="0">
                  <a:solidFill>
                    <a:srgbClr val="5FCBEF">
                      <a:lumMod val="50000"/>
                    </a:srgbClr>
                  </a:solidFill>
                </a:ln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реализации практики </a:t>
            </a:r>
          </a:p>
        </p:txBody>
      </p:sp>
    </p:spTree>
    <p:extLst>
      <p:ext uri="{BB962C8B-B14F-4D97-AF65-F5344CB8AC3E}">
        <p14:creationId xmlns:p14="http://schemas.microsoft.com/office/powerpoint/2010/main" val="3745666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48" y="2508424"/>
            <a:ext cx="7632854" cy="9205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7974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2862" y="1278384"/>
            <a:ext cx="88599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важных направлений образовательной политики РФ является создание «системы специализированной подготовки (профильного обучения) в образовательных учреждениях, ориентированной на индивидуализацию обучения и социализацию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Выбор профессии часто определяет в дальнейшем весь жизненный путь человека. Поэтому очень важно предостеречь обучающихся от возможных ошибок, оказать помощь в выборе дела по душе. Сделать свой выбор помогает профессиональная ориентация.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программа сопровождения обучающихся с ограниченными возможностями здоровья и инвалидностью в профориентационной деятельности способствует принятию обучающимися осознанного решения в выборе профессии и созданию условий для решения проблемы адаптации в мире профессий.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29126" y="-133165"/>
            <a:ext cx="35152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</a:t>
            </a:r>
          </a:p>
        </p:txBody>
      </p:sp>
    </p:spTree>
    <p:extLst>
      <p:ext uri="{BB962C8B-B14F-4D97-AF65-F5344CB8AC3E}">
        <p14:creationId xmlns:p14="http://schemas.microsoft.com/office/powerpoint/2010/main" val="214751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597" y="825623"/>
            <a:ext cx="8933412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практики: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обучающегося с инвалидностью и ограниченными возможностями здоровья к осознанному выбору профессии, пониманию значения профессиональной деятельности для человека и общества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практики: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обоснованных профессиональных планов обучающихся в соответствие с рынком труда на основе личностно- ориентированного подхода;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знакомство с особенностями современного рынка труда;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с ОВЗ и инвалидностью знания о мире труда и профессий, требованиях профессии к личности;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образовательных и профессиональных интересов и мотивов обучающихся с ОВЗ и инвалидностью;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жизненной позиции обучающихся с ОВЗ и инвалидностью на этапе первичного профессионального выбора и проектирования успешной карьеры;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самоопределение,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профадаптация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помощь в дальнейшем успешном трудоустройстве обучающихся с ОВЗ и инвалидностью;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диагностика обучающихся школ с инвалидностью и ОВЗ с целью создания модели ранней профориентации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47386" y="-88776"/>
            <a:ext cx="42378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</a:p>
        </p:txBody>
      </p:sp>
    </p:spTree>
    <p:extLst>
      <p:ext uri="{BB962C8B-B14F-4D97-AF65-F5344CB8AC3E}">
        <p14:creationId xmlns:p14="http://schemas.microsoft.com/office/powerpoint/2010/main" val="249598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6266" y="2950402"/>
            <a:ext cx="3217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492DE62-72D7-4D63-9D5D-962A1C3AA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5" y="292963"/>
            <a:ext cx="8386439" cy="59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6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762" y="923278"/>
            <a:ext cx="8738864" cy="49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«Конституция Российской Федерации»;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«Конвенция о правах ребенка»;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«Конвенция ООН о правах инвалидов»;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«Закон РФ «Об основных гарантиях прав ребенка»;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«Закон РФ «Об образовании»;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«Резолюция 3447 ХХХ Генеральной Ассамблеи ООН в «Декларации о правах инвалидов», принятая 09 декабря 1975г;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«Декларации прав ребенка»;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«Постановление Правительства Российской Федерации от 18 августа 2008 г. N 617»;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«Федеральный закон от 24 ноября 1995г. №181-ФЗ»;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«О социальной защите инвалидов в Российской Федерации»;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«Федеральный закон от 24 июля 1998г. №124-ФЗ»;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«Об основных гарантиях прав ребёнка в Российской Федерации»;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«Программа «Доступная среда для инвалидов»;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«Концепция непрерывного образования».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6566" y="-115410"/>
            <a:ext cx="4890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dirty="0">
                <a:ln w="0">
                  <a:solidFill>
                    <a:srgbClr val="5FCBEF">
                      <a:lumMod val="50000"/>
                    </a:srgbClr>
                  </a:solidFill>
                </a:ln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</a:p>
        </p:txBody>
      </p:sp>
    </p:spTree>
    <p:extLst>
      <p:ext uri="{BB962C8B-B14F-4D97-AF65-F5344CB8AC3E}">
        <p14:creationId xmlns:p14="http://schemas.microsoft.com/office/powerpoint/2010/main" val="273700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905" y="1464816"/>
            <a:ext cx="75460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на предприятия;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проектов;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пробы;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игровые техники;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квизы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работодателями;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2760" y="1"/>
            <a:ext cx="8540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dirty="0">
                <a:ln w="0">
                  <a:solidFill>
                    <a:srgbClr val="5FCBEF">
                      <a:lumMod val="50000"/>
                    </a:srgbClr>
                  </a:solidFill>
                </a:ln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занятий:</a:t>
            </a:r>
          </a:p>
        </p:txBody>
      </p:sp>
    </p:spTree>
    <p:extLst>
      <p:ext uri="{BB962C8B-B14F-4D97-AF65-F5344CB8AC3E}">
        <p14:creationId xmlns:p14="http://schemas.microsoft.com/office/powerpoint/2010/main" val="269513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416" y="1722268"/>
            <a:ext cx="8842159" cy="3817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Готовность обучающегося с ОВЗ и инвалидностью к профессиональному самоопределению и дальнейшему трудоустройству;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Способность к самостоятельному и осознанному построению и дальнейшей постоянной корректировке самими обучающимся с ОВЗ и инвалидностью профессиональных и жизненных перспектив своего развития;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Повышение уровня знаний обучающегося с инвалидностью и ОВЗ, его реальных профессиональных возможностях и механизмах адаптации в обществе;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Реализация своей профессиональной идентичности, создание трека профессионального развития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43212" y="0"/>
            <a:ext cx="9999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ln w="0">
                  <a:solidFill>
                    <a:srgbClr val="5FCBEF">
                      <a:lumMod val="50000"/>
                    </a:srgbClr>
                  </a:solidFill>
                </a:ln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97284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1639" y="830997"/>
            <a:ext cx="9090734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позитивности (создание поддерживающей доброжелательной атмосферы, помощи, сотрудничества).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духовности (установления связи между высшими ценностями: добром, красотой, здоровьем и внутренним миром, подростка, его поведением и смыслом жизни).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целостности развития (усиливает значение прошлого опыта жизни в позитивном ключе, организует целостность самопознания, активизацию творческих возможностей, способностей к самопознанию и саморазвитию).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индивидуального подхода (учет психологического своеобразия и индивидуального опыта каждого подростка).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развития навыков самопознания и самоанализа (программа помогает обучающимся развить эти навыки, получить информацию о различных профессиях и возможностях карьерного развития).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вовлечения в процесс профессионального самоопределения (в программе «Карьерный навигатор» обучающиеся определяют свой карьерный трек, основываясь на ценностях и навыках, что способствует их осознанному решению при определении профессионального пути).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структурированного подхода к планированию и управлению карьерой (включает оценку личных компетенций, интересов и ценностей обучающихся, а также анализ актуальных трендов в выбранной сфере деятельности).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57452" y="0"/>
            <a:ext cx="10076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ln w="0">
                  <a:solidFill>
                    <a:srgbClr val="5FCBEF">
                      <a:lumMod val="50000"/>
                    </a:srgbClr>
                  </a:solidFill>
                </a:ln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построения работы в рамках программы </a:t>
            </a:r>
          </a:p>
          <a:p>
            <a:pPr lvl="0" algn="ctr"/>
            <a:r>
              <a:rPr lang="ru-RU" sz="2400" dirty="0">
                <a:ln w="0">
                  <a:solidFill>
                    <a:srgbClr val="5FCBEF">
                      <a:lumMod val="50000"/>
                    </a:srgbClr>
                  </a:solidFill>
                </a:ln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«Карьерный навигатор»</a:t>
            </a:r>
          </a:p>
        </p:txBody>
      </p:sp>
    </p:spTree>
    <p:extLst>
      <p:ext uri="{BB962C8B-B14F-4D97-AF65-F5344CB8AC3E}">
        <p14:creationId xmlns:p14="http://schemas.microsoft.com/office/powerpoint/2010/main" val="3434120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44240400"/>
              </p:ext>
            </p:extLst>
          </p:nvPr>
        </p:nvGraphicFramePr>
        <p:xfrm>
          <a:off x="13462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81056" y="-106531"/>
            <a:ext cx="6110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ln w="0">
                  <a:solidFill>
                    <a:srgbClr val="5FCBEF">
                      <a:lumMod val="50000"/>
                    </a:srgbClr>
                  </a:solidFill>
                </a:ln>
                <a:solidFill>
                  <a:srgbClr val="5FCBE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281603048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583</Words>
  <Application>Microsoft Office PowerPoint</Application>
  <PresentationFormat>Широкоэкранный</PresentationFormat>
  <Paragraphs>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32</cp:revision>
  <dcterms:created xsi:type="dcterms:W3CDTF">2023-02-28T08:17:39Z</dcterms:created>
  <dcterms:modified xsi:type="dcterms:W3CDTF">2026-02-27T07:16:53Z</dcterms:modified>
</cp:coreProperties>
</file>