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0" r:id="rId10"/>
    <p:sldId id="266" r:id="rId11"/>
    <p:sldId id="265" r:id="rId12"/>
  </p:sldIdLst>
  <p:sldSz cx="14630400" cy="8229600"/>
  <p:notesSz cx="8229600" cy="14630400"/>
  <p:embeddedFontLst>
    <p:embeddedFont>
      <p:font typeface="Barlow" panose="00000500000000000000" pitchFamily="2" charset="0"/>
      <p:regular r:id="rId14"/>
    </p:embeddedFont>
    <p:embeddedFont>
      <p:font typeface="Barlow Medium" panose="00000600000000000000" pitchFamily="2" charset="0"/>
      <p:regular r:id="rId15"/>
    </p:embeddedFont>
  </p:embeddedFontLst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7B1D-728D-4AA3-AA9A-DCD089BC85A8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2A90-4F10-4F9D-BFBE-44734E1F9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7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</p:spPr>
        <p:txBody>
          <a:bodyPr/>
          <a:lstStyle/>
          <a:p/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Relationship Id="rId4" Type="http://schemas.openxmlformats.org/officeDocument/2006/relationships/image" Target="../media/image7.svg" /><Relationship Id="rId5" Type="http://schemas.openxmlformats.org/officeDocument/2006/relationships/image" Target="../media/image8.jpe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3.png" /><Relationship Id="rId4" Type="http://schemas.openxmlformats.org/officeDocument/2006/relationships/image" Target="../media/image14.sv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7.sv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jpeg" /><Relationship Id="rId8" Type="http://schemas.openxmlformats.org/officeDocument/2006/relationships/image" Target="../media/image30.jpeg" /><Relationship Id="rId9" Type="http://schemas.openxmlformats.org/officeDocument/2006/relationships/image" Target="../media/image3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png" /><Relationship Id="rId8" Type="http://schemas.openxmlformats.org/officeDocument/2006/relationships/image" Target="../media/image38.jpeg" /><Relationship Id="rId9" Type="http://schemas.openxmlformats.org/officeDocument/2006/relationships/image" Target="../media/image3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057900" y="2882539"/>
            <a:ext cx="8437419" cy="20054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Сопровождение студентов с нарушениями 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 развития в условиях 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 обучения: взаимодействие 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 и индивидуализация образовательного 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437" y="3564083"/>
            <a:ext cx="7415927" cy="21661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/>
          </a:p>
        </p:txBody>
      </p:sp>
      <p:sp>
        <p:nvSpPr>
          <p:cNvPr id="6" name="Прямоугольник 5"/>
          <p:cNvSpPr/>
          <p:nvPr/>
        </p:nvSpPr>
        <p:spPr>
          <a:xfrm>
            <a:off x="1783004" y="6413868"/>
            <a:ext cx="11064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Калганова Екатерина Васильевна, заместитель директора по УВР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Светлана Юрьевна, педагог-психолог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Галина Алексеевна, учитель-дефектолог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МО «Колледж «Коломна»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1215" y="381071"/>
            <a:ext cx="11694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Социально-педагогические и социально-психологические практики в профессиональном образовании и профессиональном обучении инвалидов и лиц с ОВЗ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92" y="1711029"/>
            <a:ext cx="5891645" cy="43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02813" y="1396365"/>
            <a:ext cx="4007048" cy="4783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Результаты и выводы</a:t>
            </a:r>
            <a:endParaRPr lang="en-US" sz="3000"/>
          </a:p>
        </p:txBody>
      </p:sp>
      <p:sp>
        <p:nvSpPr>
          <p:cNvPr id="4" name="Shape 1"/>
          <p:cNvSpPr/>
          <p:nvPr/>
        </p:nvSpPr>
        <p:spPr>
          <a:xfrm>
            <a:off x="602813" y="2054900"/>
            <a:ext cx="3909060" cy="2009418"/>
          </a:xfrm>
          <a:prstGeom prst="roundRect">
            <a:avLst>
              <a:gd name="adj" fmla="val 36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782598" y="2234684"/>
            <a:ext cx="516731" cy="516731"/>
          </a:xfrm>
          <a:prstGeom prst="roundRect">
            <a:avLst>
              <a:gd name="adj" fmla="val 17694092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sp>
        <p:nvSpPr>
          <p:cNvPr id="6" name="Text 3"/>
          <p:cNvSpPr/>
          <p:nvPr/>
        </p:nvSpPr>
        <p:spPr>
          <a:xfrm>
            <a:off x="782598" y="2871549"/>
            <a:ext cx="2900720" cy="2390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Взаимодействие специалистов</a:t>
            </a:r>
            <a:endParaRPr lang="en-US" sz="1500"/>
          </a:p>
        </p:txBody>
      </p:sp>
      <p:sp>
        <p:nvSpPr>
          <p:cNvPr id="7" name="Text 4"/>
          <p:cNvSpPr/>
          <p:nvPr/>
        </p:nvSpPr>
        <p:spPr>
          <a:xfrm>
            <a:off x="782598" y="3182660"/>
            <a:ext cx="3549491" cy="7018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Комплексное сопровождение обеспечивает решение проблем студентов</a:t>
            </a:r>
            <a:endParaRPr lang="en-US" sz="1350"/>
          </a:p>
        </p:txBody>
      </p:sp>
      <p:sp>
        <p:nvSpPr>
          <p:cNvPr id="8" name="Shape 5"/>
          <p:cNvSpPr/>
          <p:nvPr/>
        </p:nvSpPr>
        <p:spPr>
          <a:xfrm>
            <a:off x="4632008" y="2054900"/>
            <a:ext cx="3909179" cy="2009418"/>
          </a:xfrm>
          <a:prstGeom prst="roundRect">
            <a:avLst>
              <a:gd name="adj" fmla="val 36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Shape 6"/>
          <p:cNvSpPr/>
          <p:nvPr/>
        </p:nvSpPr>
        <p:spPr>
          <a:xfrm>
            <a:off x="4811792" y="2234684"/>
            <a:ext cx="516731" cy="516731"/>
          </a:xfrm>
          <a:prstGeom prst="roundRect">
            <a:avLst>
              <a:gd name="adj" fmla="val 17694092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sp>
        <p:nvSpPr>
          <p:cNvPr id="10" name="Text 7"/>
          <p:cNvSpPr/>
          <p:nvPr/>
        </p:nvSpPr>
        <p:spPr>
          <a:xfrm>
            <a:off x="4811792" y="2871549"/>
            <a:ext cx="2213491" cy="2390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Всестороннее развитие</a:t>
            </a:r>
            <a:endParaRPr lang="en-US" sz="1500"/>
          </a:p>
        </p:txBody>
      </p:sp>
      <p:sp>
        <p:nvSpPr>
          <p:cNvPr id="11" name="Text 8"/>
          <p:cNvSpPr/>
          <p:nvPr/>
        </p:nvSpPr>
        <p:spPr>
          <a:xfrm>
            <a:off x="4811792" y="3182660"/>
            <a:ext cx="3549610" cy="467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Социальная адаптация и приобретение профессиональных навыков</a:t>
            </a:r>
            <a:endParaRPr lang="en-US" sz="1350"/>
          </a:p>
        </p:txBody>
      </p:sp>
      <p:sp>
        <p:nvSpPr>
          <p:cNvPr id="12" name="Shape 9"/>
          <p:cNvSpPr/>
          <p:nvPr/>
        </p:nvSpPr>
        <p:spPr>
          <a:xfrm>
            <a:off x="602813" y="4184452"/>
            <a:ext cx="7938373" cy="1541502"/>
          </a:xfrm>
          <a:prstGeom prst="roundRect">
            <a:avLst>
              <a:gd name="adj" fmla="val 4693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13" name="Shape 10"/>
          <p:cNvSpPr/>
          <p:nvPr/>
        </p:nvSpPr>
        <p:spPr>
          <a:xfrm>
            <a:off x="782598" y="4364236"/>
            <a:ext cx="516731" cy="516731"/>
          </a:xfrm>
          <a:prstGeom prst="roundRect">
            <a:avLst>
              <a:gd name="adj" fmla="val 17694092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sp>
        <p:nvSpPr>
          <p:cNvPr id="14" name="Text 11"/>
          <p:cNvSpPr/>
          <p:nvPr/>
        </p:nvSpPr>
        <p:spPr>
          <a:xfrm>
            <a:off x="782598" y="5001101"/>
            <a:ext cx="1987987" cy="2390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Интеграция в социум</a:t>
            </a:r>
            <a:endParaRPr lang="en-US" sz="1500"/>
          </a:p>
        </p:txBody>
      </p:sp>
      <p:sp>
        <p:nvSpPr>
          <p:cNvPr id="15" name="Text 12"/>
          <p:cNvSpPr/>
          <p:nvPr/>
        </p:nvSpPr>
        <p:spPr>
          <a:xfrm>
            <a:off x="782598" y="5312212"/>
            <a:ext cx="7578804" cy="2339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Использование потенциала социума для развития социальных потребностей</a:t>
            </a:r>
            <a:endParaRPr lang="en-US" sz="1350"/>
          </a:p>
        </p:txBody>
      </p:sp>
      <p:sp>
        <p:nvSpPr>
          <p:cNvPr id="16" name="Text 13"/>
          <p:cNvSpPr/>
          <p:nvPr/>
        </p:nvSpPr>
        <p:spPr>
          <a:xfrm>
            <a:off x="861179" y="5996226"/>
            <a:ext cx="7680008" cy="7018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Модель комплексного сопровождения ГБПОУ МО «Колледж «Коломна» доказала свою эффективность и может быть реализована другими организациями СПО, осуществляющими инклюзивное образование</a:t>
            </a:r>
            <a:endParaRPr lang="en-US" sz="1350"/>
          </a:p>
        </p:txBody>
      </p:sp>
      <p:sp>
        <p:nvSpPr>
          <p:cNvPr id="17" name="Shape 14"/>
          <p:cNvSpPr/>
          <p:nvPr/>
        </p:nvSpPr>
        <p:spPr>
          <a:xfrm>
            <a:off x="602813" y="5861090"/>
            <a:ext cx="22860" cy="972145"/>
          </a:xfrm>
          <a:prstGeom prst="rect">
            <a:avLst/>
          </a:prstGeom>
          <a:solidFill>
            <a:srgbClr val="F65F62"/>
          </a:solidFill>
        </p:spPr>
        <p:txBody>
          <a:bodyPr/>
          <a:lstStyle/>
          <a:p/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757DF1-65DC-EA02-6A3A-346A8FB5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318" y="387524"/>
            <a:ext cx="5399483" cy="34970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06B31C-694D-CA7B-DD64-F49DF6EE7B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086" t="22439" r="3086" b="-9813"/>
          <a:stretch>
            <a:fillRect/>
          </a:stretch>
        </p:blipFill>
        <p:spPr>
          <a:xfrm>
            <a:off x="8720971" y="4622601"/>
            <a:ext cx="5826174" cy="33928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881817" y="2975627"/>
            <a:ext cx="6515576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Актуальность проблемы</a:t>
            </a:r>
            <a:endParaRPr lang="en-US" sz="4300"/>
          </a:p>
        </p:txBody>
      </p:sp>
      <p:sp>
        <p:nvSpPr>
          <p:cNvPr id="3" name="Text 1"/>
          <p:cNvSpPr/>
          <p:nvPr/>
        </p:nvSpPr>
        <p:spPr>
          <a:xfrm>
            <a:off x="946230" y="3709116"/>
            <a:ext cx="12902327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 последние годы резко увеличилось количество обучающихся с нарушениями интеллектуального развития. В Коломне в начале 2000-х было около 50 детей с умственной отсталостью, сегодня в каждом детском саду есть коррекционные группы.</a:t>
            </a:r>
            <a:endParaRPr lang="en-US" sz="1900"/>
          </a:p>
        </p:txBody>
      </p:sp>
      <p:sp>
        <p:nvSpPr>
          <p:cNvPr id="4" name="Text 2"/>
          <p:cNvSpPr/>
          <p:nvPr/>
        </p:nvSpPr>
        <p:spPr>
          <a:xfrm>
            <a:off x="864037" y="5033458"/>
            <a:ext cx="129023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Эти дети приходят в колледж и нуждаются в специальной комплексной помощи для успешной социализации и профессионального развития.</a:t>
            </a:r>
            <a:endParaRPr lang="en-US" sz="1900"/>
          </a:p>
        </p:txBody>
      </p:sp>
      <p:sp>
        <p:nvSpPr>
          <p:cNvPr id="5" name="Text 3"/>
          <p:cNvSpPr/>
          <p:nvPr/>
        </p:nvSpPr>
        <p:spPr>
          <a:xfrm>
            <a:off x="864037" y="6221491"/>
            <a:ext cx="6296858" cy="8146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6400"/>
              </a:lnSpc>
              <a:buNone/>
            </a:pPr>
            <a:r>
              <a:rPr lang="ru-RU" sz="64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всего </a:t>
            </a:r>
            <a:r>
              <a:rPr lang="en-US" sz="64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135</a:t>
            </a:r>
            <a:endParaRPr lang="en-US" sz="6400"/>
          </a:p>
        </p:txBody>
      </p:sp>
      <p:sp>
        <p:nvSpPr>
          <p:cNvPr id="6" name="Text 4"/>
          <p:cNvSpPr/>
          <p:nvPr/>
        </p:nvSpPr>
        <p:spPr>
          <a:xfrm>
            <a:off x="2640806" y="7017359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ru-RU" sz="21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</a:t>
            </a:r>
            <a:r>
              <a:rPr lang="en-US" sz="2150" err="1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тудентов с ОВЗ</a:t>
            </a:r>
            <a:r>
              <a:rPr lang="ru-RU" sz="21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 и инвалидностью</a:t>
            </a:r>
            <a:endParaRPr lang="en-US" sz="2150"/>
          </a:p>
        </p:txBody>
      </p:sp>
      <p:sp>
        <p:nvSpPr>
          <p:cNvPr id="7" name="Text 5"/>
          <p:cNvSpPr/>
          <p:nvPr/>
        </p:nvSpPr>
        <p:spPr>
          <a:xfrm>
            <a:off x="864037" y="7360259"/>
            <a:ext cx="629685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обучается в колледже</a:t>
            </a:r>
            <a:endParaRPr lang="en-US" sz="1900"/>
          </a:p>
        </p:txBody>
      </p:sp>
      <p:sp>
        <p:nvSpPr>
          <p:cNvPr id="8" name="Text 6"/>
          <p:cNvSpPr/>
          <p:nvPr/>
        </p:nvSpPr>
        <p:spPr>
          <a:xfrm>
            <a:off x="7315200" y="6255189"/>
            <a:ext cx="6296858" cy="8146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6400"/>
              </a:lnSpc>
              <a:buNone/>
            </a:pPr>
            <a:r>
              <a:rPr lang="ru-RU" sz="64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из них </a:t>
            </a:r>
            <a:r>
              <a:rPr lang="en-US" sz="64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88</a:t>
            </a:r>
            <a:endParaRPr lang="en-US" sz="6400"/>
          </a:p>
        </p:txBody>
      </p:sp>
      <p:sp>
        <p:nvSpPr>
          <p:cNvPr id="9" name="Text 7"/>
          <p:cNvSpPr/>
          <p:nvPr/>
        </p:nvSpPr>
        <p:spPr>
          <a:xfrm>
            <a:off x="8154947" y="7017359"/>
            <a:ext cx="4925973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 интеллектуальными нарушениями</a:t>
            </a:r>
            <a:endParaRPr lang="en-US" sz="2150"/>
          </a:p>
        </p:txBody>
      </p:sp>
      <p:sp>
        <p:nvSpPr>
          <p:cNvPr id="10" name="Text 8"/>
          <p:cNvSpPr/>
          <p:nvPr/>
        </p:nvSpPr>
        <p:spPr>
          <a:xfrm>
            <a:off x="7551699" y="7360259"/>
            <a:ext cx="629685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 программам профессионального обучения</a:t>
            </a:r>
            <a:endParaRPr lang="en-US" sz="1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D6E05-4494-72CA-772A-FE4E142E34A5}"/>
              </a:ext>
            </a:extLst>
          </p:cNvPr>
          <p:cNvSpPr txBox="1"/>
          <p:nvPr/>
        </p:nvSpPr>
        <p:spPr>
          <a:xfrm>
            <a:off x="8496728" y="390850"/>
            <a:ext cx="6061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достичь желаемых результатов в работе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 отсталыми детьми необходимо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«…умело, умно, мудро, тонко, сердечно прикоснуться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каждой из тысячи граней, найти ту, которая,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её, как алмаз шлифовать, засверкает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неповторимым сиянием человеческого таланта,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это сияние принесет человеку личное счастье…» </a:t>
            </a:r>
          </a:p>
          <a:p>
            <a:r>
              <a:rPr lang="ru-RU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DF08B1-EDE8-53EE-DFDA-A979B941E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28" y="305296"/>
            <a:ext cx="3374849" cy="25311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CB2F8F-EC7A-5964-DC82-2D313125B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108" r="8807"/>
          <a:stretch>
            <a:fillRect/>
          </a:stretch>
        </p:blipFill>
        <p:spPr>
          <a:xfrm>
            <a:off x="3988067" y="376859"/>
            <a:ext cx="4291211" cy="23798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4"/>
          <p:cNvSpPr/>
          <p:nvPr/>
        </p:nvSpPr>
        <p:spPr>
          <a:xfrm>
            <a:off x="828675" y="3699629"/>
            <a:ext cx="2286238" cy="2533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550"/>
          </a:p>
        </p:txBody>
      </p:sp>
      <p:sp>
        <p:nvSpPr>
          <p:cNvPr id="8" name="Text 5"/>
          <p:cNvSpPr/>
          <p:nvPr/>
        </p:nvSpPr>
        <p:spPr>
          <a:xfrm>
            <a:off x="828675" y="4033838"/>
            <a:ext cx="3485793" cy="7615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400"/>
          </a:p>
        </p:txBody>
      </p:sp>
      <p:sp>
        <p:nvSpPr>
          <p:cNvPr id="9" name="Shape 6"/>
          <p:cNvSpPr/>
          <p:nvPr/>
        </p:nvSpPr>
        <p:spPr>
          <a:xfrm>
            <a:off x="4829413" y="5180618"/>
            <a:ext cx="4209332" cy="2561600"/>
          </a:xfrm>
          <a:prstGeom prst="roundRect">
            <a:avLst>
              <a:gd name="adj" fmla="val 3552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ru-RU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 – ориентированной коррекционной педагогической помощи, с учетом особенностей психологического развития и индивидуальных возможностей</a:t>
            </a:r>
          </a:p>
        </p:txBody>
      </p:sp>
      <p:sp>
        <p:nvSpPr>
          <p:cNvPr id="10" name="Shape 7"/>
          <p:cNvSpPr/>
          <p:nvPr/>
        </p:nvSpPr>
        <p:spPr>
          <a:xfrm>
            <a:off x="4970170" y="5312971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sp>
        <p:nvSpPr>
          <p:cNvPr id="11" name="Text 8"/>
          <p:cNvSpPr/>
          <p:nvPr/>
        </p:nvSpPr>
        <p:spPr>
          <a:xfrm>
            <a:off x="4829413" y="3699629"/>
            <a:ext cx="2513647" cy="2533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550"/>
          </a:p>
        </p:txBody>
      </p:sp>
      <p:sp>
        <p:nvSpPr>
          <p:cNvPr id="12" name="Text 9"/>
          <p:cNvSpPr/>
          <p:nvPr/>
        </p:nvSpPr>
        <p:spPr>
          <a:xfrm>
            <a:off x="4829413" y="4033838"/>
            <a:ext cx="3485912" cy="5076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400"/>
          </a:p>
        </p:txBody>
      </p:sp>
      <p:sp>
        <p:nvSpPr>
          <p:cNvPr id="13" name="Shape 10"/>
          <p:cNvSpPr/>
          <p:nvPr/>
        </p:nvSpPr>
        <p:spPr>
          <a:xfrm>
            <a:off x="402078" y="366752"/>
            <a:ext cx="8854670" cy="2637801"/>
          </a:xfrm>
          <a:prstGeom prst="roundRect">
            <a:avLst>
              <a:gd name="adj" fmla="val 4644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4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endParaRPr lang="ru-RU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комплексной помощи обучающимся с нарушениями интеллектуального развития в освоении адаптированной образовательной программы профессионального обучения, коррекция недостатков познавательной деятельности, помощь в освоении программного материала.</a:t>
            </a:r>
          </a:p>
        </p:txBody>
      </p:sp>
      <p:sp>
        <p:nvSpPr>
          <p:cNvPr id="14" name="Shape 11"/>
          <p:cNvSpPr/>
          <p:nvPr/>
        </p:nvSpPr>
        <p:spPr>
          <a:xfrm>
            <a:off x="790584" y="481453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170" y="5460802"/>
            <a:ext cx="246340" cy="2463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828675" y="6326862"/>
            <a:ext cx="7486650" cy="2538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9741" y="1028056"/>
            <a:ext cx="5270659" cy="39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3F9185-9D3A-5D90-5613-ADA6CEEE9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06" y="4616323"/>
            <a:ext cx="4209332" cy="23327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C8A360-FDE5-AC1A-6C4B-8EC249EC5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82" y="4713116"/>
            <a:ext cx="548688" cy="548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8AB2D9-9323-5100-26F8-3384632C5836}"/>
              </a:ext>
            </a:extLst>
          </p:cNvPr>
          <p:cNvSpPr txBox="1"/>
          <p:nvPr/>
        </p:nvSpPr>
        <p:spPr>
          <a:xfrm>
            <a:off x="475987" y="5361450"/>
            <a:ext cx="3750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особых образовательных потребностей обучающихся,  имеющихся у него нарушений в физическом и психологическом развитии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E0C32B-8733-C055-9821-A4B1D89A7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746" y="5707142"/>
            <a:ext cx="4212701" cy="23288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E711EB-76EF-E7A0-3E77-93CB903FF073}"/>
              </a:ext>
            </a:extLst>
          </p:cNvPr>
          <p:cNvSpPr txBox="1"/>
          <p:nvPr/>
        </p:nvSpPr>
        <p:spPr>
          <a:xfrm>
            <a:off x="9324973" y="6561147"/>
            <a:ext cx="4041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мероприятий по социальной адаптации;</a:t>
            </a:r>
          </a:p>
          <a:p>
            <a:r>
              <a:rPr lang="ru-RU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родителям (законным представителям) </a:t>
            </a:r>
          </a:p>
        </p:txBody>
      </p:sp>
      <p:sp>
        <p:nvSpPr>
          <p:cNvPr id="6" name="Shape 3"/>
          <p:cNvSpPr/>
          <p:nvPr/>
        </p:nvSpPr>
        <p:spPr>
          <a:xfrm>
            <a:off x="9359741" y="5860420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F65F62"/>
          </a:solidFill>
        </p:spPr>
        <p:txBody>
          <a:bodyPr/>
          <a:lstStyle/>
          <a:p/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D8FB7E-3BD1-095E-0E28-49FE0F4A70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8653" y="3254788"/>
            <a:ext cx="5164920" cy="1063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D083DE-E8A6-36D4-08FD-5B050AA843EE}"/>
              </a:ext>
            </a:extLst>
          </p:cNvPr>
          <p:cNvSpPr txBox="1"/>
          <p:nvPr/>
        </p:nvSpPr>
        <p:spPr>
          <a:xfrm>
            <a:off x="4674275" y="3360347"/>
            <a:ext cx="2595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1616988" y="1053822"/>
            <a:ext cx="6258163" cy="516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Взаимодействие специалистов</a:t>
            </a:r>
            <a:endParaRPr lang="en-US" sz="325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6988" y="1849636"/>
            <a:ext cx="464463" cy="4644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16988" y="2488883"/>
            <a:ext cx="2064544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Педагог-психолог</a:t>
            </a:r>
            <a:endParaRPr lang="en-US" sz="1600"/>
          </a:p>
        </p:txBody>
      </p:sp>
      <p:sp>
        <p:nvSpPr>
          <p:cNvPr id="5" name="Text 2"/>
          <p:cNvSpPr/>
          <p:nvPr/>
        </p:nvSpPr>
        <p:spPr>
          <a:xfrm>
            <a:off x="1616988" y="2830711"/>
            <a:ext cx="5610701" cy="7815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Психолого-педагогическое сопровождение, индивидуальная помощь, социальная адаптация, сохранение психологического здоровья</a:t>
            </a:r>
            <a:endParaRPr lang="en-US" sz="1450"/>
          </a:p>
        </p:txBody>
      </p:sp>
      <p:sp>
        <p:nvSpPr>
          <p:cNvPr id="6" name="Shape 3"/>
          <p:cNvSpPr/>
          <p:nvPr/>
        </p:nvSpPr>
        <p:spPr>
          <a:xfrm>
            <a:off x="7425690" y="1858685"/>
            <a:ext cx="417909" cy="446246"/>
          </a:xfrm>
          <a:prstGeom prst="roundRect">
            <a:avLst>
              <a:gd name="adj" fmla="val 13128"/>
            </a:avLst>
          </a:prstGeom>
          <a:solidFill>
            <a:srgbClr val="4D4D51"/>
          </a:solidFill>
        </p:spPr>
        <p:txBody>
          <a:bodyPr/>
          <a:lstStyle/>
          <a:p/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559" y="1987153"/>
            <a:ext cx="232172" cy="1857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02473" y="2488883"/>
            <a:ext cx="2076093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Учитель-дефектолог</a:t>
            </a:r>
            <a:endParaRPr lang="en-US" sz="1600"/>
          </a:p>
        </p:txBody>
      </p:sp>
      <p:sp>
        <p:nvSpPr>
          <p:cNvPr id="9" name="Text 5"/>
          <p:cNvSpPr/>
          <p:nvPr/>
        </p:nvSpPr>
        <p:spPr>
          <a:xfrm>
            <a:off x="7402473" y="2830711"/>
            <a:ext cx="5610820" cy="521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Диагностика психического развития, коррекция отклонений, индивидуальные и групповые занятия</a:t>
            </a:r>
            <a:endParaRPr lang="en-US" sz="145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6988" y="3891915"/>
            <a:ext cx="464463" cy="46446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16988" y="4531162"/>
            <a:ext cx="2064544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Тьютор</a:t>
            </a:r>
            <a:endParaRPr lang="en-US" sz="1600"/>
          </a:p>
        </p:txBody>
      </p:sp>
      <p:sp>
        <p:nvSpPr>
          <p:cNvPr id="12" name="Text 7"/>
          <p:cNvSpPr/>
          <p:nvPr/>
        </p:nvSpPr>
        <p:spPr>
          <a:xfrm>
            <a:off x="1616988" y="4872990"/>
            <a:ext cx="5610701" cy="521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Включение в микросреду, индивидуальные программы, взаимодействие с преподавателями и родителями</a:t>
            </a:r>
            <a:endParaRPr lang="en-US" sz="1450"/>
          </a:p>
        </p:txBody>
      </p:sp>
      <p:sp>
        <p:nvSpPr>
          <p:cNvPr id="13" name="Shape 8"/>
          <p:cNvSpPr/>
          <p:nvPr/>
        </p:nvSpPr>
        <p:spPr>
          <a:xfrm>
            <a:off x="7425690" y="3900964"/>
            <a:ext cx="417909" cy="446246"/>
          </a:xfrm>
          <a:prstGeom prst="roundRect">
            <a:avLst>
              <a:gd name="adj" fmla="val 13128"/>
            </a:avLst>
          </a:prstGeom>
          <a:solidFill>
            <a:srgbClr val="4D4D51"/>
          </a:solidFill>
        </p:spPr>
        <p:txBody>
          <a:bodyPr/>
          <a:lstStyle/>
          <a:p/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559" y="4029432"/>
            <a:ext cx="232172" cy="18573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02473" y="4531162"/>
            <a:ext cx="2109549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Социальный педагог</a:t>
            </a:r>
            <a:endParaRPr lang="en-US" sz="1600"/>
          </a:p>
        </p:txBody>
      </p:sp>
      <p:sp>
        <p:nvSpPr>
          <p:cNvPr id="16" name="Text 10"/>
          <p:cNvSpPr/>
          <p:nvPr/>
        </p:nvSpPr>
        <p:spPr>
          <a:xfrm>
            <a:off x="7402473" y="4872990"/>
            <a:ext cx="5610820" cy="521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Социальная поддержка, взаимодействие с организациями, помощь в решении бытовых проблем</a:t>
            </a:r>
            <a:endParaRPr lang="en-US" sz="1450"/>
          </a:p>
        </p:txBody>
      </p:sp>
      <p:sp>
        <p:nvSpPr>
          <p:cNvPr id="17" name="Shape 11"/>
          <p:cNvSpPr/>
          <p:nvPr/>
        </p:nvSpPr>
        <p:spPr>
          <a:xfrm>
            <a:off x="1640205" y="5682734"/>
            <a:ext cx="417909" cy="446246"/>
          </a:xfrm>
          <a:prstGeom prst="roundRect">
            <a:avLst>
              <a:gd name="adj" fmla="val 13128"/>
            </a:avLst>
          </a:prstGeom>
          <a:solidFill>
            <a:srgbClr val="4D4D51"/>
          </a:solidFill>
        </p:spPr>
        <p:txBody>
          <a:bodyPr/>
          <a:lstStyle/>
          <a:p/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074" y="5811203"/>
            <a:ext cx="232172" cy="18573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616988" y="6312932"/>
            <a:ext cx="2404467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Медицинский работник</a:t>
            </a:r>
            <a:endParaRPr lang="en-US" sz="1600"/>
          </a:p>
        </p:txBody>
      </p:sp>
      <p:sp>
        <p:nvSpPr>
          <p:cNvPr id="20" name="Text 13"/>
          <p:cNvSpPr/>
          <p:nvPr/>
        </p:nvSpPr>
        <p:spPr>
          <a:xfrm>
            <a:off x="1616988" y="6654760"/>
            <a:ext cx="5610701" cy="521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Учет ограничений здоровья, адаптация учебного процесса, оценка состояния здоровья</a:t>
            </a:r>
            <a:endParaRPr lang="en-US" sz="1450"/>
          </a:p>
        </p:txBody>
      </p:sp>
      <p:sp>
        <p:nvSpPr>
          <p:cNvPr id="21" name="Shape 14"/>
          <p:cNvSpPr/>
          <p:nvPr/>
        </p:nvSpPr>
        <p:spPr>
          <a:xfrm>
            <a:off x="7425690" y="5682734"/>
            <a:ext cx="417909" cy="446246"/>
          </a:xfrm>
          <a:prstGeom prst="roundRect">
            <a:avLst>
              <a:gd name="adj" fmla="val 13128"/>
            </a:avLst>
          </a:prstGeom>
          <a:solidFill>
            <a:srgbClr val="4D4D51"/>
          </a:solidFill>
        </p:spPr>
        <p:txBody>
          <a:bodyPr/>
          <a:lstStyle/>
          <a:p/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559" y="5811203"/>
            <a:ext cx="232172" cy="18573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7402473" y="6312932"/>
            <a:ext cx="2162413" cy="2580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Ассистент-помощник</a:t>
            </a:r>
            <a:endParaRPr lang="en-US" sz="1600"/>
          </a:p>
        </p:txBody>
      </p:sp>
      <p:sp>
        <p:nvSpPr>
          <p:cNvPr id="24" name="Text 16"/>
          <p:cNvSpPr/>
          <p:nvPr/>
        </p:nvSpPr>
        <p:spPr>
          <a:xfrm>
            <a:off x="7402473" y="6654760"/>
            <a:ext cx="5610820" cy="521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Техническая помощь при самообслуживании, передвижении, ориентации и общении</a:t>
            </a:r>
            <a:endParaRPr lang="en-US" sz="145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78907" y="903208"/>
            <a:ext cx="11610856" cy="618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Индивидуализация образовательного процесса</a:t>
            </a:r>
            <a:endParaRPr lang="en-US" sz="385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7" y="1922621"/>
            <a:ext cx="6536293" cy="89023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1435" y="3013472"/>
            <a:ext cx="2565083" cy="309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Входная диагностика</a:t>
            </a:r>
            <a:endParaRPr lang="en-US" sz="1900"/>
          </a:p>
        </p:txBody>
      </p:sp>
      <p:sp>
        <p:nvSpPr>
          <p:cNvPr id="5" name="Text 2"/>
          <p:cNvSpPr/>
          <p:nvPr/>
        </p:nvSpPr>
        <p:spPr>
          <a:xfrm>
            <a:off x="1001435" y="3442930"/>
            <a:ext cx="6091238" cy="6769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Сентябрь, выявление трудностей в развитии познавательных процессов</a:t>
            </a:r>
            <a:endParaRPr lang="en-US" sz="175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922621"/>
            <a:ext cx="6536293" cy="89023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37728" y="3013472"/>
            <a:ext cx="4628198" cy="309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Индивидуальная программа развития</a:t>
            </a:r>
            <a:endParaRPr lang="en-US" sz="1900"/>
          </a:p>
        </p:txBody>
      </p:sp>
      <p:sp>
        <p:nvSpPr>
          <p:cNvPr id="8" name="Text 4"/>
          <p:cNvSpPr/>
          <p:nvPr/>
        </p:nvSpPr>
        <p:spPr>
          <a:xfrm>
            <a:off x="7537728" y="3442930"/>
            <a:ext cx="6091238" cy="6769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Структурированная система с учетом особенностей обучающегося</a:t>
            </a:r>
            <a:endParaRPr lang="en-US" sz="175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07" y="4342448"/>
            <a:ext cx="6536293" cy="89023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01435" y="5433298"/>
            <a:ext cx="2980373" cy="309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Коррекционные занятия</a:t>
            </a:r>
            <a:endParaRPr lang="en-US" sz="1900"/>
          </a:p>
        </p:txBody>
      </p:sp>
      <p:sp>
        <p:nvSpPr>
          <p:cNvPr id="11" name="Text 6"/>
          <p:cNvSpPr/>
          <p:nvPr/>
        </p:nvSpPr>
        <p:spPr>
          <a:xfrm>
            <a:off x="1001435" y="5862757"/>
            <a:ext cx="6091238" cy="3384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Еженедельные индивидуальные занятия 45 минут</a:t>
            </a:r>
            <a:endParaRPr lang="en-US" sz="175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342448"/>
            <a:ext cx="6536293" cy="89023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37728" y="5433298"/>
            <a:ext cx="2678906" cy="309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Итоговая диагностика</a:t>
            </a:r>
            <a:endParaRPr lang="en-US" sz="1900"/>
          </a:p>
        </p:txBody>
      </p:sp>
      <p:sp>
        <p:nvSpPr>
          <p:cNvPr id="14" name="Text 8"/>
          <p:cNvSpPr/>
          <p:nvPr/>
        </p:nvSpPr>
        <p:spPr>
          <a:xfrm>
            <a:off x="7537728" y="5862757"/>
            <a:ext cx="6091238" cy="3384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Конец года, отслеживание динамики развития</a:t>
            </a:r>
            <a:endParaRPr lang="en-US" sz="1750"/>
          </a:p>
        </p:txBody>
      </p:sp>
      <p:sp>
        <p:nvSpPr>
          <p:cNvPr id="15" name="Text 9"/>
          <p:cNvSpPr/>
          <p:nvPr/>
        </p:nvSpPr>
        <p:spPr>
          <a:xfrm>
            <a:off x="778907" y="6649403"/>
            <a:ext cx="13072587" cy="6769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Структура ИПР: сенсорное развитие, пространственные представления, познавательные процессы, математические представления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1282510" y="966906"/>
            <a:ext cx="12830056" cy="6346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Этапы профессионально-личностного становления</a:t>
            </a:r>
            <a:endParaRPr lang="en-US" sz="3950"/>
          </a:p>
        </p:txBody>
      </p:sp>
      <p:sp>
        <p:nvSpPr>
          <p:cNvPr id="3" name="Shape 1"/>
          <p:cNvSpPr/>
          <p:nvPr/>
        </p:nvSpPr>
        <p:spPr>
          <a:xfrm>
            <a:off x="799624" y="4802148"/>
            <a:ext cx="13031153" cy="30480"/>
          </a:xfrm>
          <a:prstGeom prst="roundRect">
            <a:avLst>
              <a:gd name="adj" fmla="val 314838"/>
            </a:avLst>
          </a:prstGeom>
          <a:solidFill>
            <a:srgbClr val="922022"/>
          </a:solidFill>
        </p:spPr>
        <p:txBody>
          <a:bodyPr/>
          <a:lstStyle/>
          <a:p/>
        </p:txBody>
      </p:sp>
      <p:sp>
        <p:nvSpPr>
          <p:cNvPr id="4" name="Shape 2"/>
          <p:cNvSpPr/>
          <p:nvPr/>
        </p:nvSpPr>
        <p:spPr>
          <a:xfrm>
            <a:off x="3311128" y="4116765"/>
            <a:ext cx="30480" cy="685443"/>
          </a:xfrm>
          <a:prstGeom prst="roundRect">
            <a:avLst>
              <a:gd name="adj" fmla="val 314838"/>
            </a:avLst>
          </a:prstGeom>
          <a:solidFill>
            <a:srgbClr val="922022"/>
          </a:solidFill>
        </p:spPr>
        <p:txBody>
          <a:bodyPr/>
          <a:lstStyle/>
          <a:p/>
        </p:txBody>
      </p:sp>
      <p:sp>
        <p:nvSpPr>
          <p:cNvPr id="5" name="Shape 3"/>
          <p:cNvSpPr/>
          <p:nvPr/>
        </p:nvSpPr>
        <p:spPr>
          <a:xfrm>
            <a:off x="3069431" y="4545151"/>
            <a:ext cx="513993" cy="513993"/>
          </a:xfrm>
          <a:prstGeom prst="roundRect">
            <a:avLst>
              <a:gd name="adj" fmla="val 18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6" name="Text 4"/>
          <p:cNvSpPr/>
          <p:nvPr/>
        </p:nvSpPr>
        <p:spPr>
          <a:xfrm>
            <a:off x="3174087" y="4611707"/>
            <a:ext cx="304562" cy="3807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350"/>
          </a:p>
        </p:txBody>
      </p:sp>
      <p:sp>
        <p:nvSpPr>
          <p:cNvPr id="7" name="Text 5"/>
          <p:cNvSpPr/>
          <p:nvPr/>
        </p:nvSpPr>
        <p:spPr>
          <a:xfrm>
            <a:off x="2057162" y="2071330"/>
            <a:ext cx="2538651" cy="317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Адаптационный</a:t>
            </a:r>
            <a:endParaRPr lang="en-US" sz="1950"/>
          </a:p>
        </p:txBody>
      </p:sp>
      <p:sp>
        <p:nvSpPr>
          <p:cNvPr id="8" name="Text 6"/>
          <p:cNvSpPr/>
          <p:nvPr/>
        </p:nvSpPr>
        <p:spPr>
          <a:xfrm>
            <a:off x="1028105" y="2515433"/>
            <a:ext cx="4596884" cy="1055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 курс, первое полугодие: социально-психологический тренинг «Прими того, кто рядом»</a:t>
            </a:r>
            <a:endParaRPr lang="en-US" sz="1750"/>
          </a:p>
        </p:txBody>
      </p:sp>
      <p:sp>
        <p:nvSpPr>
          <p:cNvPr id="9" name="Shape 7"/>
          <p:cNvSpPr/>
          <p:nvPr/>
        </p:nvSpPr>
        <p:spPr>
          <a:xfrm>
            <a:off x="5970270" y="4802088"/>
            <a:ext cx="30480" cy="685443"/>
          </a:xfrm>
          <a:prstGeom prst="roundRect">
            <a:avLst>
              <a:gd name="adj" fmla="val 314838"/>
            </a:avLst>
          </a:prstGeom>
          <a:solidFill>
            <a:srgbClr val="922022"/>
          </a:solidFill>
        </p:spPr>
        <p:txBody>
          <a:bodyPr/>
          <a:lstStyle/>
          <a:p/>
        </p:txBody>
      </p:sp>
      <p:sp>
        <p:nvSpPr>
          <p:cNvPr id="10" name="Shape 8"/>
          <p:cNvSpPr/>
          <p:nvPr/>
        </p:nvSpPr>
        <p:spPr>
          <a:xfrm>
            <a:off x="5728573" y="4545151"/>
            <a:ext cx="513993" cy="513993"/>
          </a:xfrm>
          <a:prstGeom prst="roundRect">
            <a:avLst>
              <a:gd name="adj" fmla="val 18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11" name="Text 9"/>
          <p:cNvSpPr/>
          <p:nvPr/>
        </p:nvSpPr>
        <p:spPr>
          <a:xfrm>
            <a:off x="5833229" y="4611707"/>
            <a:ext cx="304562" cy="3807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350"/>
          </a:p>
        </p:txBody>
      </p:sp>
      <p:sp>
        <p:nvSpPr>
          <p:cNvPr id="12" name="Text 10"/>
          <p:cNvSpPr/>
          <p:nvPr/>
        </p:nvSpPr>
        <p:spPr>
          <a:xfrm>
            <a:off x="4716304" y="5716072"/>
            <a:ext cx="2538651" cy="317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Подготовительный</a:t>
            </a:r>
            <a:endParaRPr lang="en-US" sz="1950"/>
          </a:p>
        </p:txBody>
      </p:sp>
      <p:sp>
        <p:nvSpPr>
          <p:cNvPr id="13" name="Text 11"/>
          <p:cNvSpPr/>
          <p:nvPr/>
        </p:nvSpPr>
        <p:spPr>
          <a:xfrm>
            <a:off x="3687128" y="6160175"/>
            <a:ext cx="4597003" cy="1055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 курс: курс «Психология общения», понимание конфликтов, этические нормы</a:t>
            </a:r>
            <a:endParaRPr lang="en-US" sz="1750"/>
          </a:p>
        </p:txBody>
      </p:sp>
      <p:sp>
        <p:nvSpPr>
          <p:cNvPr id="14" name="Shape 12"/>
          <p:cNvSpPr/>
          <p:nvPr/>
        </p:nvSpPr>
        <p:spPr>
          <a:xfrm>
            <a:off x="8629293" y="4116765"/>
            <a:ext cx="30480" cy="685443"/>
          </a:xfrm>
          <a:prstGeom prst="roundRect">
            <a:avLst>
              <a:gd name="adj" fmla="val 314838"/>
            </a:avLst>
          </a:prstGeom>
          <a:solidFill>
            <a:srgbClr val="922022"/>
          </a:solidFill>
        </p:spPr>
        <p:txBody>
          <a:bodyPr/>
          <a:lstStyle/>
          <a:p/>
        </p:txBody>
      </p:sp>
      <p:sp>
        <p:nvSpPr>
          <p:cNvPr id="15" name="Shape 13"/>
          <p:cNvSpPr/>
          <p:nvPr/>
        </p:nvSpPr>
        <p:spPr>
          <a:xfrm>
            <a:off x="8387596" y="4545151"/>
            <a:ext cx="513993" cy="513993"/>
          </a:xfrm>
          <a:prstGeom prst="roundRect">
            <a:avLst>
              <a:gd name="adj" fmla="val 18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16" name="Text 14"/>
          <p:cNvSpPr/>
          <p:nvPr/>
        </p:nvSpPr>
        <p:spPr>
          <a:xfrm>
            <a:off x="8492252" y="4611707"/>
            <a:ext cx="304562" cy="3807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350"/>
          </a:p>
        </p:txBody>
      </p:sp>
      <p:sp>
        <p:nvSpPr>
          <p:cNvPr id="17" name="Text 15"/>
          <p:cNvSpPr/>
          <p:nvPr/>
        </p:nvSpPr>
        <p:spPr>
          <a:xfrm>
            <a:off x="6346150" y="2071330"/>
            <a:ext cx="4597003" cy="6346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Профессионально-компетентностный</a:t>
            </a:r>
            <a:endParaRPr lang="en-US" sz="1950"/>
          </a:p>
        </p:txBody>
      </p:sp>
      <p:sp>
        <p:nvSpPr>
          <p:cNvPr id="18" name="Text 16"/>
          <p:cNvSpPr/>
          <p:nvPr/>
        </p:nvSpPr>
        <p:spPr>
          <a:xfrm>
            <a:off x="6346150" y="2832735"/>
            <a:ext cx="4597003" cy="1055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 курс: групповые дискуссии «Моя карьера», «Я профессионал», подготовка к собеседованию</a:t>
            </a:r>
            <a:endParaRPr lang="en-US" sz="1750"/>
          </a:p>
        </p:txBody>
      </p:sp>
      <p:sp>
        <p:nvSpPr>
          <p:cNvPr id="19" name="Shape 17"/>
          <p:cNvSpPr/>
          <p:nvPr/>
        </p:nvSpPr>
        <p:spPr>
          <a:xfrm>
            <a:off x="11288435" y="4802088"/>
            <a:ext cx="30480" cy="685443"/>
          </a:xfrm>
          <a:prstGeom prst="roundRect">
            <a:avLst>
              <a:gd name="adj" fmla="val 314838"/>
            </a:avLst>
          </a:prstGeom>
          <a:solidFill>
            <a:srgbClr val="922022"/>
          </a:solidFill>
        </p:spPr>
        <p:txBody>
          <a:bodyPr/>
          <a:lstStyle/>
          <a:p/>
        </p:txBody>
      </p:sp>
      <p:sp>
        <p:nvSpPr>
          <p:cNvPr id="20" name="Shape 18"/>
          <p:cNvSpPr/>
          <p:nvPr/>
        </p:nvSpPr>
        <p:spPr>
          <a:xfrm>
            <a:off x="11046738" y="4545151"/>
            <a:ext cx="513993" cy="513993"/>
          </a:xfrm>
          <a:prstGeom prst="roundRect">
            <a:avLst>
              <a:gd name="adj" fmla="val 18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21" name="Text 19"/>
          <p:cNvSpPr/>
          <p:nvPr/>
        </p:nvSpPr>
        <p:spPr>
          <a:xfrm>
            <a:off x="11151394" y="4611707"/>
            <a:ext cx="304562" cy="3807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4</a:t>
            </a:r>
            <a:endParaRPr lang="en-US" sz="2350"/>
          </a:p>
        </p:txBody>
      </p:sp>
      <p:sp>
        <p:nvSpPr>
          <p:cNvPr id="22" name="Text 20"/>
          <p:cNvSpPr/>
          <p:nvPr/>
        </p:nvSpPr>
        <p:spPr>
          <a:xfrm>
            <a:off x="9960054" y="5716072"/>
            <a:ext cx="2687360" cy="317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Идентификационный</a:t>
            </a:r>
            <a:endParaRPr lang="en-US" sz="1950"/>
          </a:p>
        </p:txBody>
      </p:sp>
      <p:sp>
        <p:nvSpPr>
          <p:cNvPr id="23" name="Text 21"/>
          <p:cNvSpPr/>
          <p:nvPr/>
        </p:nvSpPr>
        <p:spPr>
          <a:xfrm>
            <a:off x="9005292" y="6160175"/>
            <a:ext cx="4597003" cy="1055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Формирование профессионального самоопределения, проектирование будущей деятельности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831652" y="699849"/>
            <a:ext cx="7480697" cy="13204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Критерии оценки эффективности</a:t>
            </a:r>
            <a:endParaRPr lang="en-US" sz="4150"/>
          </a:p>
        </p:txBody>
      </p:sp>
      <p:sp>
        <p:nvSpPr>
          <p:cNvPr id="4" name="Shape 1"/>
          <p:cNvSpPr/>
          <p:nvPr/>
        </p:nvSpPr>
        <p:spPr>
          <a:xfrm>
            <a:off x="831652" y="2363272"/>
            <a:ext cx="7480697" cy="2655332"/>
          </a:xfrm>
          <a:prstGeom prst="roundRect">
            <a:avLst>
              <a:gd name="adj" fmla="val 3759"/>
            </a:avLst>
          </a:prstGeom>
          <a:solidFill>
            <a:srgbClr val="191718">
              <a:alpha val="95000"/>
            </a:srgbClr>
          </a:solidFill>
          <a:ln w="3048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5" name="Text 2"/>
          <p:cNvSpPr/>
          <p:nvPr/>
        </p:nvSpPr>
        <p:spPr>
          <a:xfrm>
            <a:off x="1099661" y="2631281"/>
            <a:ext cx="3139678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Качественные критерии</a:t>
            </a:r>
            <a:endParaRPr lang="en-US" sz="2050"/>
          </a:p>
        </p:txBody>
      </p:sp>
      <p:sp>
        <p:nvSpPr>
          <p:cNvPr id="6" name="Text 3"/>
          <p:cNvSpPr/>
          <p:nvPr/>
        </p:nvSpPr>
        <p:spPr>
          <a:xfrm>
            <a:off x="1099661" y="3098483"/>
            <a:ext cx="6944678" cy="16521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Качественное доступное профессиональное образование</a:t>
            </a:r>
            <a:endParaRPr lang="en-US" sz="1850"/>
          </a:p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Повышение квалификации педагогов</a:t>
            </a:r>
            <a:endParaRPr lang="en-US" sz="1850"/>
          </a:p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Социальное партнерство и сетевое взаимодействие</a:t>
            </a:r>
            <a:endParaRPr lang="en-US" sz="1850"/>
          </a:p>
        </p:txBody>
      </p:sp>
      <p:sp>
        <p:nvSpPr>
          <p:cNvPr id="7" name="Shape 4"/>
          <p:cNvSpPr/>
          <p:nvPr/>
        </p:nvSpPr>
        <p:spPr>
          <a:xfrm>
            <a:off x="831652" y="5247323"/>
            <a:ext cx="7480697" cy="2282309"/>
          </a:xfrm>
          <a:prstGeom prst="roundRect">
            <a:avLst>
              <a:gd name="adj" fmla="val 4373"/>
            </a:avLst>
          </a:prstGeom>
          <a:solidFill>
            <a:srgbClr val="191718">
              <a:alpha val="95000"/>
            </a:srgbClr>
          </a:solidFill>
          <a:ln w="30480">
            <a:solidFill>
              <a:srgbClr val="922022"/>
            </a:solidFill>
            <a:prstDash val="solid"/>
          </a:ln>
        </p:spPr>
        <p:txBody>
          <a:bodyPr/>
          <a:lstStyle/>
          <a:p/>
        </p:txBody>
      </p:sp>
      <p:sp>
        <p:nvSpPr>
          <p:cNvPr id="8" name="Text 5"/>
          <p:cNvSpPr/>
          <p:nvPr/>
        </p:nvSpPr>
        <p:spPr>
          <a:xfrm>
            <a:off x="1099661" y="5515332"/>
            <a:ext cx="3470672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Количественные критерии</a:t>
            </a:r>
            <a:endParaRPr lang="en-US" sz="2050"/>
          </a:p>
        </p:txBody>
      </p:sp>
      <p:sp>
        <p:nvSpPr>
          <p:cNvPr id="9" name="Text 6"/>
          <p:cNvSpPr/>
          <p:nvPr/>
        </p:nvSpPr>
        <p:spPr>
          <a:xfrm>
            <a:off x="1099661" y="5982533"/>
            <a:ext cx="6944678" cy="12790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Количество успешно закончивших обучение</a:t>
            </a:r>
            <a:endParaRPr lang="en-US" sz="1850"/>
          </a:p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Количество социальных партнеров</a:t>
            </a:r>
            <a:endParaRPr lang="en-US" sz="1850"/>
          </a:p>
          <a:p>
            <a:pPr marL="342900" indent="-342900" algn="l">
              <a:lnSpc>
                <a:spcPts val="2900"/>
              </a:lnSpc>
              <a:buSzTx/>
              <a:buChar char="•"/>
            </a:pPr>
            <a:r>
              <a:rPr lang="en-US" sz="185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Удовлетворенность обучающихся и родителей</a:t>
            </a:r>
            <a:endParaRPr lang="en-US" sz="185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D4ED28-98C8-AFC5-6DA4-15E7ABABA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43" y="225644"/>
            <a:ext cx="4004906" cy="26553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984C8C-216F-06FE-E539-1BEC43593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189" y="2913885"/>
            <a:ext cx="3892707" cy="28840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78CDB7-2D2E-C4E8-1ABA-1AAA5D00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405"/>
          <a:stretch>
            <a:fillRect/>
          </a:stretch>
        </p:blipFill>
        <p:spPr>
          <a:xfrm>
            <a:off x="10645259" y="5680352"/>
            <a:ext cx="3841301" cy="24083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279237" y="1538288"/>
            <a:ext cx="7494865" cy="6292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endParaRPr lang="en-US" sz="3950"/>
          </a:p>
        </p:txBody>
      </p:sp>
      <p:sp>
        <p:nvSpPr>
          <p:cNvPr id="4" name="Text 1"/>
          <p:cNvSpPr/>
          <p:nvPr/>
        </p:nvSpPr>
        <p:spPr>
          <a:xfrm>
            <a:off x="6279237" y="2687003"/>
            <a:ext cx="3020497" cy="377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350"/>
          </a:p>
        </p:txBody>
      </p:sp>
      <p:sp>
        <p:nvSpPr>
          <p:cNvPr id="5" name="Text 2"/>
          <p:cNvSpPr/>
          <p:nvPr/>
        </p:nvSpPr>
        <p:spPr>
          <a:xfrm>
            <a:off x="6279237" y="3272314"/>
            <a:ext cx="3502819" cy="27803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50"/>
          </a:p>
        </p:txBody>
      </p:sp>
      <p:sp>
        <p:nvSpPr>
          <p:cNvPr id="6" name="Text 3"/>
          <p:cNvSpPr/>
          <p:nvPr/>
        </p:nvSpPr>
        <p:spPr>
          <a:xfrm>
            <a:off x="10342364" y="2687003"/>
            <a:ext cx="3020497" cy="377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350"/>
          </a:p>
        </p:txBody>
      </p:sp>
      <p:sp>
        <p:nvSpPr>
          <p:cNvPr id="7" name="Text 4"/>
          <p:cNvSpPr/>
          <p:nvPr/>
        </p:nvSpPr>
        <p:spPr>
          <a:xfrm>
            <a:off x="10342364" y="3272314"/>
            <a:ext cx="3502819" cy="3346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Tx/>
              <a:buChar char="•"/>
            </a:pPr>
            <a:endParaRPr lang="en-US" sz="17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9A51B-5C58-A0AD-D3F1-36E80F29984C}"/>
              </a:ext>
            </a:extLst>
          </p:cNvPr>
          <p:cNvSpPr txBox="1"/>
          <p:nvPr/>
        </p:nvSpPr>
        <p:spPr>
          <a:xfrm>
            <a:off x="856297" y="529471"/>
            <a:ext cx="128485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комплексного сопровождения студентов с нарушениями интеллектуального развития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AFF09C-9F0B-37EA-6413-B8DD5B1F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45" y="2207587"/>
            <a:ext cx="5373093" cy="52348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949982-2A31-5636-949B-F3DDE14C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46" y="1852910"/>
            <a:ext cx="2923595" cy="2192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4EB4A2-3861-997B-235B-B59BF9D5F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590511" y="1717500"/>
            <a:ext cx="2682443" cy="2004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A820DC-6407-9576-9C80-2445028A7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373" y="3882141"/>
            <a:ext cx="2898969" cy="21742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023A5B-39B8-5B83-489F-BD9B4CEAC8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881"/>
          <a:stretch>
            <a:fillRect/>
          </a:stretch>
        </p:blipFill>
        <p:spPr>
          <a:xfrm>
            <a:off x="357446" y="4183995"/>
            <a:ext cx="3258991" cy="19848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583626-184E-64B6-E806-85A369ABF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217" y="6201628"/>
            <a:ext cx="2573156" cy="19298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BD3E34-EA50-AE60-6AA0-572E196AA7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517" t="14856" b="19578"/>
          <a:stretch>
            <a:fillRect/>
          </a:stretch>
        </p:blipFill>
        <p:spPr>
          <a:xfrm>
            <a:off x="12309790" y="5650443"/>
            <a:ext cx="2166419" cy="24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45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68DCF-707E-FFE1-ED71-39442965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53" y="3590468"/>
            <a:ext cx="3120749" cy="43206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46F38D-A687-64D1-5DC0-CC8E3C6B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93" y="701829"/>
            <a:ext cx="3729242" cy="26356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32EB7B-52A2-8E7D-BB42-D19BFAE47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84" y="3590469"/>
            <a:ext cx="3078382" cy="43206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B5C64-4A40-7B63-449F-93A6382F8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85" y="3590468"/>
            <a:ext cx="3078382" cy="4303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67749D-2F4B-DCB0-A49F-CAB769D00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435" y="3590469"/>
            <a:ext cx="3009797" cy="4320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4F0D0F-25D7-2A44-6F53-B6FBCA713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14" y="174817"/>
            <a:ext cx="3528455" cy="25017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678273-A92F-5ECC-CFE0-F3D84B189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154" y="701829"/>
            <a:ext cx="3729242" cy="25978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42F539-9140-5655-B29D-DF5A7D5CA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7272" y="193594"/>
            <a:ext cx="3499814" cy="24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868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88</Paragraphs>
  <Slides>10</Slides>
  <Notes>9</Notes>
  <TotalTime>181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7">
      <vt:lpstr>Arial</vt:lpstr>
      <vt:lpstr>Calibri Light</vt:lpstr>
      <vt:lpstr>Calibri</vt:lpstr>
      <vt:lpstr>Times New Roman</vt:lpstr>
      <vt:lpstr>Barlow Medium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Kalganova</cp:lastModifiedBy>
  <cp:revision>9</cp:revision>
  <dcterms:created xsi:type="dcterms:W3CDTF">2026-03-02T18:17:09Z</dcterms:created>
  <dcterms:modified xsi:type="dcterms:W3CDTF">2026-03-03T14:04:03Z</dcterms:modified>
</cp:coreProperties>
</file>