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333" r:id="rId20"/>
    <p:sldId id="281" r:id="rId21"/>
    <p:sldId id="282" r:id="rId22"/>
    <p:sldId id="335" r:id="rId23"/>
    <p:sldId id="284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304" r:id="rId33"/>
    <p:sldId id="305" r:id="rId34"/>
    <p:sldId id="306" r:id="rId35"/>
    <p:sldId id="307" r:id="rId36"/>
    <p:sldId id="308" r:id="rId37"/>
    <p:sldId id="309" r:id="rId38"/>
    <p:sldId id="324" r:id="rId39"/>
    <p:sldId id="311" r:id="rId40"/>
    <p:sldId id="312" r:id="rId41"/>
    <p:sldId id="313" r:id="rId42"/>
    <p:sldId id="314" r:id="rId43"/>
    <p:sldId id="328" r:id="rId44"/>
    <p:sldId id="329" r:id="rId45"/>
    <p:sldId id="330" r:id="rId46"/>
    <p:sldId id="331" r:id="rId47"/>
    <p:sldId id="332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5" r:id="rId57"/>
    <p:sldId id="334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8274" autoAdjust="0"/>
  </p:normalViewPr>
  <p:slideViewPr>
    <p:cSldViewPr snapToGrid="0">
      <p:cViewPr varScale="1">
        <p:scale>
          <a:sx n="86" d="100"/>
          <a:sy n="86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44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8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poo.energypk.ru/wp-content/uploads/2024/10/&#1055;&#1056;&#1048;&#1050;&#1040;&#1047;-518-1.pdf" TargetMode="Externa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26" Type="http://schemas.openxmlformats.org/officeDocument/2006/relationships/image" Target="../media/image99.png"/><Relationship Id="rId3" Type="http://schemas.openxmlformats.org/officeDocument/2006/relationships/image" Target="../media/image1.png"/><Relationship Id="rId21" Type="http://schemas.openxmlformats.org/officeDocument/2006/relationships/hyperlink" Target="https://vk.com/schelcollege" TargetMode="External"/><Relationship Id="rId34" Type="http://schemas.openxmlformats.org/officeDocument/2006/relationships/image" Target="../media/image105.png"/><Relationship Id="rId7" Type="http://schemas.openxmlformats.org/officeDocument/2006/relationships/hyperlink" Target="https://vk.com/serpkol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openxmlformats.org/officeDocument/2006/relationships/image" Target="../media/image98.png"/><Relationship Id="rId33" Type="http://schemas.openxmlformats.org/officeDocument/2006/relationships/hyperlink" Target="mailto:mo_fiztechkoll@mosreg.ru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hyperlink" Target="https://schelcol.ru/" TargetMode="External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p-koll.ru/" TargetMode="External"/><Relationship Id="rId11" Type="http://schemas.openxmlformats.org/officeDocument/2006/relationships/image" Target="../media/image14.png"/><Relationship Id="rId24" Type="http://schemas.openxmlformats.org/officeDocument/2006/relationships/image" Target="../media/image97.png"/><Relationship Id="rId32" Type="http://schemas.openxmlformats.org/officeDocument/2006/relationships/hyperlink" Target="https://phystech.pro/?ysclid=m3skg0vflq726370842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hyperlink" Target="https://vk.com/gbpou_mo_shet" TargetMode="External"/><Relationship Id="rId19" Type="http://schemas.microsoft.com/office/2007/relationships/hdphoto" Target="../media/hdphoto8.wdp"/><Relationship Id="rId31" Type="http://schemas.openxmlformats.org/officeDocument/2006/relationships/image" Target="../media/image104.png"/><Relationship Id="rId4" Type="http://schemas.microsoft.com/office/2007/relationships/hdphoto" Target="../media/hdphoto1.wdp"/><Relationship Id="rId9" Type="http://schemas.openxmlformats.org/officeDocument/2006/relationships/hyperlink" Target="https://vk.com/chekhovskii_tekhnikum" TargetMode="External"/><Relationship Id="rId14" Type="http://schemas.microsoft.com/office/2007/relationships/hdphoto" Target="../media/hdphoto7.wdp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6.png"/><Relationship Id="rId8" Type="http://schemas.openxmlformats.org/officeDocument/2006/relationships/hyperlink" Target="https://vk.com/stuptex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://scryabin-college.ru/" TargetMode="External"/><Relationship Id="rId18" Type="http://schemas.microsoft.com/office/2007/relationships/hdphoto" Target="../media/hdphoto7.wdp"/><Relationship Id="rId26" Type="http://schemas.openxmlformats.org/officeDocument/2006/relationships/image" Target="../media/image109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elkollege" TargetMode="External"/><Relationship Id="rId12" Type="http://schemas.openxmlformats.org/officeDocument/2006/relationships/hyperlink" Target="https://vk.com/club131947947" TargetMode="External"/><Relationship Id="rId17" Type="http://schemas.openxmlformats.org/officeDocument/2006/relationships/image" Target="../media/image25.png"/><Relationship Id="rId25" Type="http://schemas.openxmlformats.org/officeDocument/2006/relationships/image" Target="../media/image108.png"/><Relationship Id="rId33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20" Type="http://schemas.openxmlformats.org/officeDocument/2006/relationships/image" Target="../media/image27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kollege.ru/" TargetMode="External"/><Relationship Id="rId11" Type="http://schemas.openxmlformats.org/officeDocument/2006/relationships/hyperlink" Target="http://1momk.ru/" TargetMode="External"/><Relationship Id="rId24" Type="http://schemas.openxmlformats.org/officeDocument/2006/relationships/image" Target="../media/image107.png"/><Relationship Id="rId32" Type="http://schemas.openxmlformats.org/officeDocument/2006/relationships/hyperlink" Target="tel:+7495661-71-83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8.wdp"/><Relationship Id="rId28" Type="http://schemas.openxmlformats.org/officeDocument/2006/relationships/image" Target="../media/image111.png"/><Relationship Id="rId10" Type="http://schemas.openxmlformats.org/officeDocument/2006/relationships/hyperlink" Target="https://vk.com/mocomk1" TargetMode="External"/><Relationship Id="rId19" Type="http://schemas.openxmlformats.org/officeDocument/2006/relationships/image" Target="../media/image26.jpeg"/><Relationship Id="rId31" Type="http://schemas.openxmlformats.org/officeDocument/2006/relationships/image" Target="../media/image114.png"/><Relationship Id="rId4" Type="http://schemas.microsoft.com/office/2007/relationships/hdphoto" Target="../media/hdphoto1.wdp"/><Relationship Id="rId9" Type="http://schemas.openxmlformats.org/officeDocument/2006/relationships/hyperlink" Target="http://www.momk.ru/" TargetMode="External"/><Relationship Id="rId14" Type="http://schemas.openxmlformats.org/officeDocument/2006/relationships/hyperlink" Target="https://vk.com/college_skryabina" TargetMode="External"/><Relationship Id="rId22" Type="http://schemas.openxmlformats.org/officeDocument/2006/relationships/image" Target="../media/image29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8" Type="http://schemas.openxmlformats.org/officeDocument/2006/relationships/hyperlink" Target="mailto:mo_elkolledzh@mosreg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91;&#1086;&#1088;.&#1088;&#1092;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26" Type="http://schemas.openxmlformats.org/officeDocument/2006/relationships/image" Target="../media/image119.pn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hyperlink" Target="https://vk.com/uor1mo" TargetMode="External"/><Relationship Id="rId12" Type="http://schemas.openxmlformats.org/officeDocument/2006/relationships/hyperlink" Target="https://vk.com/id712018902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118.png"/><Relationship Id="rId2" Type="http://schemas.openxmlformats.org/officeDocument/2006/relationships/notesSlide" Target="../notesSlides/notesSlide10.xml"/><Relationship Id="rId16" Type="http://schemas.microsoft.com/office/2007/relationships/hdphoto" Target="../media/hdphoto7.wdp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or-1.ru/" TargetMode="External"/><Relationship Id="rId11" Type="http://schemas.openxmlformats.org/officeDocument/2006/relationships/hyperlink" Target="mailto:mk_1momk@mosreg.ru" TargetMode="External"/><Relationship Id="rId24" Type="http://schemas.openxmlformats.org/officeDocument/2006/relationships/image" Target="../media/image117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hyperlink" Target="https://vk.com/club131947947" TargetMode="External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hyperlink" Target="https://vk.com/guorbron" TargetMode="External"/><Relationship Id="rId14" Type="http://schemas.openxmlformats.org/officeDocument/2006/relationships/image" Target="../media/image15.png"/><Relationship Id="rId22" Type="http://schemas.openxmlformats.org/officeDocument/2006/relationships/hyperlink" Target="https://vk.com/prokofievcollege" TargetMode="External"/><Relationship Id="rId27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nopomokit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26" Type="http://schemas.openxmlformats.org/officeDocument/2006/relationships/image" Target="../media/image125.pn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hyperlink" Target="https://www.anomokit.ru/" TargetMode="External"/><Relationship Id="rId12" Type="http://schemas.openxmlformats.org/officeDocument/2006/relationships/hyperlink" Target="https://vk.com/gtk.znanie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11.xml"/><Relationship Id="rId16" Type="http://schemas.microsoft.com/office/2007/relationships/hdphoto" Target="../media/hdphoto7.wdp"/><Relationship Id="rId20" Type="http://schemas.openxmlformats.org/officeDocument/2006/relationships/image" Target="../media/image29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52166664" TargetMode="External"/><Relationship Id="rId11" Type="http://schemas.openxmlformats.org/officeDocument/2006/relationships/hyperlink" Target="http://&#1082;&#1086;&#1083;&#1083;&#1077;&#1076;&#1078;-&#1079;&#1085;&#1072;&#1085;&#1080;&#1077;.&#1088;&#1092;/" TargetMode="External"/><Relationship Id="rId24" Type="http://schemas.openxmlformats.org/officeDocument/2006/relationships/image" Target="../media/image123.png"/><Relationship Id="rId32" Type="http://schemas.openxmlformats.org/officeDocument/2006/relationships/image" Target="../media/image131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hyperlink" Target="https://vk.com/olymprezerv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130.png"/><Relationship Id="rId4" Type="http://schemas.microsoft.com/office/2007/relationships/hdphoto" Target="../media/hdphoto1.wdp"/><Relationship Id="rId9" Type="http://schemas.openxmlformats.org/officeDocument/2006/relationships/hyperlink" Target="https://guor-shelkovo.mo.sportsng.ru/" TargetMode="External"/><Relationship Id="rId14" Type="http://schemas.openxmlformats.org/officeDocument/2006/relationships/image" Target="../media/image15.png"/><Relationship Id="rId22" Type="http://schemas.openxmlformats.org/officeDocument/2006/relationships/hyperlink" Target="https://vk.com/public212669691" TargetMode="External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newkep1993" TargetMode="External"/><Relationship Id="rId13" Type="http://schemas.openxmlformats.org/officeDocument/2006/relationships/hyperlink" Target="mailto:mokfu2015@yandex.ru" TargetMode="External"/><Relationship Id="rId18" Type="http://schemas.openxmlformats.org/officeDocument/2006/relationships/image" Target="../media/image26.jpeg"/><Relationship Id="rId26" Type="http://schemas.openxmlformats.org/officeDocument/2006/relationships/image" Target="../media/image134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openxmlformats.org/officeDocument/2006/relationships/hyperlink" Target="https://vk.com/lcparus" TargetMode="External"/><Relationship Id="rId12" Type="http://schemas.openxmlformats.org/officeDocument/2006/relationships/hyperlink" Target="https://vk.com/mokfu" TargetMode="External"/><Relationship Id="rId17" Type="http://schemas.microsoft.com/office/2007/relationships/hdphoto" Target="../media/hdphoto7.wdp"/><Relationship Id="rId25" Type="http://schemas.openxmlformats.org/officeDocument/2006/relationships/image" Target="../media/image13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20" Type="http://schemas.openxmlformats.org/officeDocument/2006/relationships/image" Target="../media/image1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rus-college.ru/o-kolledzhe" TargetMode="External"/><Relationship Id="rId11" Type="http://schemas.openxmlformats.org/officeDocument/2006/relationships/hyperlink" Target="mailto:mfks_uor_4@mosreg.ru" TargetMode="External"/><Relationship Id="rId24" Type="http://schemas.openxmlformats.org/officeDocument/2006/relationships/image" Target="../media/image132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mailto:designcollege@yandex.ru" TargetMode="External"/><Relationship Id="rId28" Type="http://schemas.openxmlformats.org/officeDocument/2006/relationships/image" Target="../media/image136.png"/><Relationship Id="rId10" Type="http://schemas.openxmlformats.org/officeDocument/2006/relationships/hyperlink" Target="https://vk.com/club4261199" TargetMode="External"/><Relationship Id="rId19" Type="http://schemas.openxmlformats.org/officeDocument/2006/relationships/image" Target="../media/image27.png"/><Relationship Id="rId31" Type="http://schemas.openxmlformats.org/officeDocument/2006/relationships/image" Target="../media/image139.png"/><Relationship Id="rId4" Type="http://schemas.microsoft.com/office/2007/relationships/hdphoto" Target="../media/hdphoto1.wdp"/><Relationship Id="rId9" Type="http://schemas.openxmlformats.org/officeDocument/2006/relationships/hyperlink" Target="mailto:&#1082;.&#1077;.&#1088;@mail.ru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8.wdp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ktex.ru/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26" Type="http://schemas.openxmlformats.org/officeDocument/2006/relationships/image" Target="../media/image145.png"/><Relationship Id="rId3" Type="http://schemas.openxmlformats.org/officeDocument/2006/relationships/image" Target="../media/image1.png"/><Relationship Id="rId21" Type="http://schemas.openxmlformats.org/officeDocument/2006/relationships/image" Target="../media/image140.png"/><Relationship Id="rId7" Type="http://schemas.openxmlformats.org/officeDocument/2006/relationships/hyperlink" Target="https://vk.com/mogokru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openxmlformats.org/officeDocument/2006/relationships/image" Target="../media/image1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png"/><Relationship Id="rId20" Type="http://schemas.openxmlformats.org/officeDocument/2006/relationships/hyperlink" Target="https://vk.com/sbk_nf" TargetMode="External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ublic130174708" TargetMode="External"/><Relationship Id="rId11" Type="http://schemas.openxmlformats.org/officeDocument/2006/relationships/image" Target="../media/image14.png"/><Relationship Id="rId24" Type="http://schemas.openxmlformats.org/officeDocument/2006/relationships/image" Target="../media/image143.png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10" Type="http://schemas.openxmlformats.org/officeDocument/2006/relationships/hyperlink" Target="mailto:mokfu2015@yandex.ru" TargetMode="External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hyperlink" Target="https://vk.com/public208911005" TargetMode="External"/><Relationship Id="rId14" Type="http://schemas.microsoft.com/office/2007/relationships/hdphoto" Target="../media/hdphoto7.wdp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mailto:kgk.college@yandex.ru" TargetMode="External"/><Relationship Id="rId18" Type="http://schemas.openxmlformats.org/officeDocument/2006/relationships/image" Target="../media/image26.jpeg"/><Relationship Id="rId26" Type="http://schemas.openxmlformats.org/officeDocument/2006/relationships/image" Target="../media/image150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34" Type="http://schemas.openxmlformats.org/officeDocument/2006/relationships/image" Target="../media/image158.png"/><Relationship Id="rId7" Type="http://schemas.openxmlformats.org/officeDocument/2006/relationships/hyperlink" Target="https://vk.com/serpcollege" TargetMode="External"/><Relationship Id="rId12" Type="http://schemas.openxmlformats.org/officeDocument/2006/relationships/hyperlink" Target="https://vk.com/kgkcollege" TargetMode="External"/><Relationship Id="rId17" Type="http://schemas.microsoft.com/office/2007/relationships/hdphoto" Target="../media/hdphoto7.wdp"/><Relationship Id="rId25" Type="http://schemas.openxmlformats.org/officeDocument/2006/relationships/image" Target="../media/image149.png"/><Relationship Id="rId33" Type="http://schemas.openxmlformats.org/officeDocument/2006/relationships/image" Target="../media/image1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5.png"/><Relationship Id="rId20" Type="http://schemas.openxmlformats.org/officeDocument/2006/relationships/image" Target="../media/image18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goc.ru/" TargetMode="External"/><Relationship Id="rId11" Type="http://schemas.openxmlformats.org/officeDocument/2006/relationships/hyperlink" Target="https://vk.com/tekspo" TargetMode="External"/><Relationship Id="rId24" Type="http://schemas.openxmlformats.org/officeDocument/2006/relationships/hyperlink" Target="http://lidercollege.ru/" TargetMode="External"/><Relationship Id="rId32" Type="http://schemas.openxmlformats.org/officeDocument/2006/relationships/image" Target="../media/image156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vk.com/lidercollege" TargetMode="External"/><Relationship Id="rId28" Type="http://schemas.openxmlformats.org/officeDocument/2006/relationships/image" Target="../media/image152.png"/><Relationship Id="rId10" Type="http://schemas.openxmlformats.org/officeDocument/2006/relationships/hyperlink" Target="https://tecspo.ru/" TargetMode="External"/><Relationship Id="rId19" Type="http://schemas.openxmlformats.org/officeDocument/2006/relationships/image" Target="../media/image27.png"/><Relationship Id="rId31" Type="http://schemas.openxmlformats.org/officeDocument/2006/relationships/image" Target="../media/image155.png"/><Relationship Id="rId4" Type="http://schemas.microsoft.com/office/2007/relationships/hdphoto" Target="../media/hdphoto1.wdp"/><Relationship Id="rId9" Type="http://schemas.openxmlformats.org/officeDocument/2006/relationships/hyperlink" Target="https://vk.com/college_mirznaniy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8.wdp"/><Relationship Id="rId27" Type="http://schemas.openxmlformats.org/officeDocument/2006/relationships/image" Target="../media/image151.png"/><Relationship Id="rId30" Type="http://schemas.openxmlformats.org/officeDocument/2006/relationships/image" Target="../media/image154.png"/><Relationship Id="rId8" Type="http://schemas.openxmlformats.org/officeDocument/2006/relationships/hyperlink" Target="http://college.nou-mirznaniy.ru/" TargetMode="Externa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164.png"/><Relationship Id="rId3" Type="http://schemas.openxmlformats.org/officeDocument/2006/relationships/image" Target="../media/image1.png"/><Relationship Id="rId21" Type="http://schemas.openxmlformats.org/officeDocument/2006/relationships/image" Target="../media/image159.png"/><Relationship Id="rId7" Type="http://schemas.openxmlformats.org/officeDocument/2006/relationships/hyperlink" Target="https://vk.com/pssi_club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27.png"/><Relationship Id="rId25" Type="http://schemas.openxmlformats.org/officeDocument/2006/relationships/image" Target="../media/image163.png"/><Relationship Id="rId33" Type="http://schemas.openxmlformats.org/officeDocument/2006/relationships/image" Target="../media/image16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6.jpeg"/><Relationship Id="rId20" Type="http://schemas.microsoft.com/office/2007/relationships/hdphoto" Target="../media/hdphoto8.wdp"/><Relationship Id="rId29" Type="http://schemas.openxmlformats.org/officeDocument/2006/relationships/hyperlink" Target="mailto:mfks_uor_5@mosre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dolsk-ssc.ru/" TargetMode="External"/><Relationship Id="rId11" Type="http://schemas.openxmlformats.org/officeDocument/2006/relationships/hyperlink" Target="https://vk.com/kitcollegeodi" TargetMode="External"/><Relationship Id="rId24" Type="http://schemas.openxmlformats.org/officeDocument/2006/relationships/image" Target="../media/image162.png"/><Relationship Id="rId32" Type="http://schemas.openxmlformats.org/officeDocument/2006/relationships/hyperlink" Target="mailto:mfks_uor_3@mosreg.ru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23" Type="http://schemas.openxmlformats.org/officeDocument/2006/relationships/image" Target="../media/image161.png"/><Relationship Id="rId28" Type="http://schemas.openxmlformats.org/officeDocument/2006/relationships/hyperlink" Target="https://vk.com/uor5football" TargetMode="External"/><Relationship Id="rId10" Type="http://schemas.openxmlformats.org/officeDocument/2006/relationships/hyperlink" Target="https://kolledzh-odintsovo.ru/" TargetMode="External"/><Relationship Id="rId19" Type="http://schemas.openxmlformats.org/officeDocument/2006/relationships/image" Target="../media/image29.png"/><Relationship Id="rId31" Type="http://schemas.openxmlformats.org/officeDocument/2006/relationships/image" Target="../media/image167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25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6.png"/><Relationship Id="rId8" Type="http://schemas.openxmlformats.org/officeDocument/2006/relationships/hyperlink" Target="https://college-mok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ollege-gsc.ru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171.png"/><Relationship Id="rId3" Type="http://schemas.openxmlformats.org/officeDocument/2006/relationships/image" Target="../media/image1.png"/><Relationship Id="rId21" Type="http://schemas.openxmlformats.org/officeDocument/2006/relationships/hyperlink" Target="https://uor-zvenigorod.ru/" TargetMode="External"/><Relationship Id="rId7" Type="http://schemas.openxmlformats.org/officeDocument/2006/relationships/hyperlink" Target="tel:+7%20(496)%20425-78-75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27.png"/><Relationship Id="rId25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6.jpeg"/><Relationship Id="rId20" Type="http://schemas.microsoft.com/office/2007/relationships/hdphoto" Target="../media/hdphoto8.wdp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ggtu_official" TargetMode="External"/><Relationship Id="rId11" Type="http://schemas.openxmlformats.org/officeDocument/2006/relationships/hyperlink" Target="tel:+7%20(812)%20297-20-95" TargetMode="External"/><Relationship Id="rId24" Type="http://schemas.openxmlformats.org/officeDocument/2006/relationships/image" Target="../media/image169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23" Type="http://schemas.openxmlformats.org/officeDocument/2006/relationships/image" Target="../media/image166.png"/><Relationship Id="rId28" Type="http://schemas.openxmlformats.org/officeDocument/2006/relationships/image" Target="../media/image173.png"/><Relationship Id="rId10" Type="http://schemas.openxmlformats.org/officeDocument/2006/relationships/hyperlink" Target="https://gukolomna.ru/sveden/common/" TargetMode="External"/><Relationship Id="rId19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hyperlink" Target="https://kit-p.ru/" TargetMode="External"/><Relationship Id="rId14" Type="http://schemas.openxmlformats.org/officeDocument/2006/relationships/image" Target="../media/image25.png"/><Relationship Id="rId22" Type="http://schemas.openxmlformats.org/officeDocument/2006/relationships/hyperlink" Target="https://vk.com/uor_zvenigorod" TargetMode="External"/><Relationship Id="rId27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.png"/><Relationship Id="rId7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6/04/&#1055;&#1045;&#1056;&#1045;&#1063;&#1045;&#1053;&#1068;_&#1089;&#1087;&#1077;&#1094;&#1080;&#1072;&#1083;&#1100;&#1085;&#1086;&#1089;&#1090;&#1077;&#1081;_&#1080;_&#1087;&#1088;&#1086;&#1092;&#1077;&#1089;&#1089;&#1080;&#1081;_&#1085;&#1072;_2026-2027-&#1087;&#1077;&#1088;&#1077;&#1076;&#1077;&#1083;&#1072;&#1090;&#1100;-2-1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18" Type="http://schemas.openxmlformats.org/officeDocument/2006/relationships/image" Target="../media/image23.png"/><Relationship Id="rId26" Type="http://schemas.openxmlformats.org/officeDocument/2006/relationships/hyperlink" Target="mailto:college_service@adm.kaluga.ru" TargetMode="External"/><Relationship Id="rId3" Type="http://schemas.microsoft.com/office/2007/relationships/hdphoto" Target="../media/hdphoto1.wdp"/><Relationship Id="rId21" Type="http://schemas.openxmlformats.org/officeDocument/2006/relationships/hyperlink" Target="https://bpoo.energypk.ru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5" Type="http://schemas.openxmlformats.org/officeDocument/2006/relationships/hyperlink" Target="http://kksd.edusite.ru/" TargetMode="External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hyperlink" Target="tel:+7(961)%20122-21-91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hyperlink" Target="https://vk.com/bpoo_energypk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0.jpeg"/><Relationship Id="rId22" Type="http://schemas.openxmlformats.org/officeDocument/2006/relationships/hyperlink" Target="mailto:mo_energy_bpoo@mosreg.ru" TargetMode="External"/><Relationship Id="rId27" Type="http://schemas.openxmlformats.org/officeDocument/2006/relationships/hyperlink" Target="https://vk.com/public20922954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3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microsoft.com/office/2007/relationships/hdphoto" Target="../media/hdphoto1.wdp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vskcollege" TargetMode="External"/><Relationship Id="rId18" Type="http://schemas.microsoft.com/office/2007/relationships/hdphoto" Target="../media/hdphoto7.wdp"/><Relationship Id="rId26" Type="http://schemas.openxmlformats.org/officeDocument/2006/relationships/image" Target="../media/image31.pn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hyperlink" Target="https://vk.com/zhatofficial_professionalitet" TargetMode="External"/><Relationship Id="rId12" Type="http://schemas.openxmlformats.org/officeDocument/2006/relationships/hyperlink" Target="http://&#1074;&#1086;&#1089;&#1082;&#1086;&#1083;&#1083;&#1077;&#1076;&#1078;.&#1088;&#1092;/" TargetMode="External"/><Relationship Id="rId17" Type="http://schemas.openxmlformats.org/officeDocument/2006/relationships/image" Target="../media/image25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27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at.ru/" TargetMode="External"/><Relationship Id="rId11" Type="http://schemas.openxmlformats.org/officeDocument/2006/relationships/hyperlink" Target="https://vk.com/mogadk_bronnizi" TargetMode="External"/><Relationship Id="rId24" Type="http://schemas.microsoft.com/office/2007/relationships/hdphoto" Target="../media/hdphoto8.wdp"/><Relationship Id="rId32" Type="http://schemas.openxmlformats.org/officeDocument/2006/relationships/image" Target="../media/image37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hyperlink" Target="http://avtocollege.ru/" TargetMode="External"/><Relationship Id="rId19" Type="http://schemas.openxmlformats.org/officeDocument/2006/relationships/image" Target="../media/image26.jpeg"/><Relationship Id="rId31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hyperlink" Target="https://vk.com/vatholmogorka" TargetMode="External"/><Relationship Id="rId14" Type="http://schemas.openxmlformats.org/officeDocument/2006/relationships/hyperlink" Target="https://vk.com/gubernsky_college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8" Type="http://schemas.openxmlformats.org/officeDocument/2006/relationships/hyperlink" Target="https://vatholmogorka.r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7.jpeg"/><Relationship Id="rId18" Type="http://schemas.openxmlformats.org/officeDocument/2006/relationships/image" Target="../media/image201.jpeg"/><Relationship Id="rId3" Type="http://schemas.openxmlformats.org/officeDocument/2006/relationships/image" Target="../media/image1.png"/><Relationship Id="rId21" Type="http://schemas.openxmlformats.org/officeDocument/2006/relationships/image" Target="../media/image204.jpeg"/><Relationship Id="rId7" Type="http://schemas.openxmlformats.org/officeDocument/2006/relationships/image" Target="../media/image192.png"/><Relationship Id="rId12" Type="http://schemas.microsoft.com/office/2007/relationships/hdphoto" Target="../media/hdphoto9.wdp"/><Relationship Id="rId17" Type="http://schemas.openxmlformats.org/officeDocument/2006/relationships/image" Target="../media/image200.jpe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99.jpe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11" Type="http://schemas.openxmlformats.org/officeDocument/2006/relationships/image" Target="../media/image196.png"/><Relationship Id="rId5" Type="http://schemas.openxmlformats.org/officeDocument/2006/relationships/image" Target="../media/image13.png"/><Relationship Id="rId15" Type="http://schemas.openxmlformats.org/officeDocument/2006/relationships/image" Target="../media/image198.png"/><Relationship Id="rId10" Type="http://schemas.openxmlformats.org/officeDocument/2006/relationships/image" Target="../media/image195.jpeg"/><Relationship Id="rId19" Type="http://schemas.openxmlformats.org/officeDocument/2006/relationships/image" Target="../media/image202.jpeg"/><Relationship Id="rId4" Type="http://schemas.microsoft.com/office/2007/relationships/hdphoto" Target="../media/hdphoto1.wdp"/><Relationship Id="rId9" Type="http://schemas.openxmlformats.org/officeDocument/2006/relationships/image" Target="../media/image194.jpeg"/><Relationship Id="rId14" Type="http://schemas.openxmlformats.org/officeDocument/2006/relationships/image" Target="../media/image17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09.png"/><Relationship Id="rId18" Type="http://schemas.openxmlformats.org/officeDocument/2006/relationships/image" Target="../media/image213.png"/><Relationship Id="rId3" Type="http://schemas.openxmlformats.org/officeDocument/2006/relationships/image" Target="../media/image1.png"/><Relationship Id="rId21" Type="http://schemas.openxmlformats.org/officeDocument/2006/relationships/image" Target="../media/image216.png"/><Relationship Id="rId7" Type="http://schemas.openxmlformats.org/officeDocument/2006/relationships/image" Target="../media/image178.png"/><Relationship Id="rId12" Type="http://schemas.openxmlformats.org/officeDocument/2006/relationships/image" Target="../media/image208.png"/><Relationship Id="rId17" Type="http://schemas.openxmlformats.org/officeDocument/2006/relationships/image" Target="../media/image212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76.png"/><Relationship Id="rId20" Type="http://schemas.openxmlformats.org/officeDocument/2006/relationships/image" Target="../media/image2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07.jpeg"/><Relationship Id="rId5" Type="http://schemas.openxmlformats.org/officeDocument/2006/relationships/image" Target="../media/image13.png"/><Relationship Id="rId15" Type="http://schemas.openxmlformats.org/officeDocument/2006/relationships/image" Target="../media/image211.jpeg"/><Relationship Id="rId10" Type="http://schemas.openxmlformats.org/officeDocument/2006/relationships/image" Target="../media/image206.png"/><Relationship Id="rId19" Type="http://schemas.openxmlformats.org/officeDocument/2006/relationships/image" Target="../media/image214.jpeg"/><Relationship Id="rId4" Type="http://schemas.microsoft.com/office/2007/relationships/hdphoto" Target="../media/hdphoto1.wdp"/><Relationship Id="rId9" Type="http://schemas.openxmlformats.org/officeDocument/2006/relationships/image" Target="../media/image195.jpeg"/><Relationship Id="rId14" Type="http://schemas.openxmlformats.org/officeDocument/2006/relationships/image" Target="../media/image210.png"/><Relationship Id="rId22" Type="http://schemas.openxmlformats.org/officeDocument/2006/relationships/image" Target="../media/image217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jpeg"/><Relationship Id="rId13" Type="http://schemas.openxmlformats.org/officeDocument/2006/relationships/image" Target="../media/image223.png"/><Relationship Id="rId18" Type="http://schemas.openxmlformats.org/officeDocument/2006/relationships/image" Target="../media/image227.png"/><Relationship Id="rId3" Type="http://schemas.openxmlformats.org/officeDocument/2006/relationships/image" Target="../media/image1.png"/><Relationship Id="rId21" Type="http://schemas.openxmlformats.org/officeDocument/2006/relationships/image" Target="../media/image229.png"/><Relationship Id="rId7" Type="http://schemas.openxmlformats.org/officeDocument/2006/relationships/image" Target="../media/image218.png"/><Relationship Id="rId12" Type="http://schemas.openxmlformats.org/officeDocument/2006/relationships/image" Target="../media/image206.png"/><Relationship Id="rId17" Type="http://schemas.openxmlformats.org/officeDocument/2006/relationships/image" Target="../media/image226.jpeg"/><Relationship Id="rId25" Type="http://schemas.openxmlformats.org/officeDocument/2006/relationships/image" Target="../media/image181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80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22.jpeg"/><Relationship Id="rId24" Type="http://schemas.openxmlformats.org/officeDocument/2006/relationships/image" Target="../media/image231.png"/><Relationship Id="rId5" Type="http://schemas.openxmlformats.org/officeDocument/2006/relationships/image" Target="../media/image13.png"/><Relationship Id="rId15" Type="http://schemas.openxmlformats.org/officeDocument/2006/relationships/image" Target="../media/image225.png"/><Relationship Id="rId23" Type="http://schemas.microsoft.com/office/2007/relationships/hdphoto" Target="../media/hdphoto11.wdp"/><Relationship Id="rId10" Type="http://schemas.openxmlformats.org/officeDocument/2006/relationships/image" Target="../media/image221.png"/><Relationship Id="rId19" Type="http://schemas.openxmlformats.org/officeDocument/2006/relationships/image" Target="../media/image228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224.png"/><Relationship Id="rId22" Type="http://schemas.openxmlformats.org/officeDocument/2006/relationships/image" Target="../media/image2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jpeg"/><Relationship Id="rId13" Type="http://schemas.microsoft.com/office/2007/relationships/hdphoto" Target="../media/hdphoto12.wdp"/><Relationship Id="rId18" Type="http://schemas.openxmlformats.org/officeDocument/2006/relationships/image" Target="../media/image239.jpeg"/><Relationship Id="rId3" Type="http://schemas.openxmlformats.org/officeDocument/2006/relationships/image" Target="../media/image1.png"/><Relationship Id="rId21" Type="http://schemas.openxmlformats.org/officeDocument/2006/relationships/image" Target="../media/image241.jpeg"/><Relationship Id="rId7" Type="http://schemas.openxmlformats.org/officeDocument/2006/relationships/image" Target="../media/image182.png"/><Relationship Id="rId12" Type="http://schemas.openxmlformats.org/officeDocument/2006/relationships/image" Target="../media/image236.png"/><Relationship Id="rId17" Type="http://schemas.openxmlformats.org/officeDocument/2006/relationships/image" Target="../media/image194.jpe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38.png"/><Relationship Id="rId20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35.gif"/><Relationship Id="rId5" Type="http://schemas.openxmlformats.org/officeDocument/2006/relationships/image" Target="../media/image13.png"/><Relationship Id="rId15" Type="http://schemas.openxmlformats.org/officeDocument/2006/relationships/image" Target="../media/image183.png"/><Relationship Id="rId23" Type="http://schemas.openxmlformats.org/officeDocument/2006/relationships/image" Target="../media/image243.jpeg"/><Relationship Id="rId10" Type="http://schemas.openxmlformats.org/officeDocument/2006/relationships/image" Target="../media/image234.gif"/><Relationship Id="rId19" Type="http://schemas.openxmlformats.org/officeDocument/2006/relationships/image" Target="../media/image240.jpeg"/><Relationship Id="rId4" Type="http://schemas.microsoft.com/office/2007/relationships/hdphoto" Target="../media/hdphoto1.wdp"/><Relationship Id="rId9" Type="http://schemas.openxmlformats.org/officeDocument/2006/relationships/image" Target="../media/image233.png"/><Relationship Id="rId14" Type="http://schemas.openxmlformats.org/officeDocument/2006/relationships/image" Target="../media/image237.jpeg"/><Relationship Id="rId22" Type="http://schemas.openxmlformats.org/officeDocument/2006/relationships/image" Target="../media/image2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jpeg"/><Relationship Id="rId13" Type="http://schemas.openxmlformats.org/officeDocument/2006/relationships/image" Target="../media/image246.png"/><Relationship Id="rId18" Type="http://schemas.openxmlformats.org/officeDocument/2006/relationships/image" Target="../media/image250.png"/><Relationship Id="rId3" Type="http://schemas.openxmlformats.org/officeDocument/2006/relationships/image" Target="../media/image1.png"/><Relationship Id="rId7" Type="http://schemas.openxmlformats.org/officeDocument/2006/relationships/image" Target="../media/image184.png"/><Relationship Id="rId12" Type="http://schemas.openxmlformats.org/officeDocument/2006/relationships/image" Target="../media/image245.png"/><Relationship Id="rId17" Type="http://schemas.openxmlformats.org/officeDocument/2006/relationships/image" Target="../media/image249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2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41.jpeg"/><Relationship Id="rId5" Type="http://schemas.openxmlformats.org/officeDocument/2006/relationships/image" Target="../media/image13.png"/><Relationship Id="rId15" Type="http://schemas.openxmlformats.org/officeDocument/2006/relationships/image" Target="../media/image191.png"/><Relationship Id="rId10" Type="http://schemas.openxmlformats.org/officeDocument/2006/relationships/image" Target="../media/image244.png"/><Relationship Id="rId4" Type="http://schemas.microsoft.com/office/2007/relationships/hdphoto" Target="../media/hdphoto1.wdp"/><Relationship Id="rId9" Type="http://schemas.openxmlformats.org/officeDocument/2006/relationships/image" Target="../media/image234.gif"/><Relationship Id="rId14" Type="http://schemas.openxmlformats.org/officeDocument/2006/relationships/image" Target="../media/image247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194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7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193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92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252.png"/><Relationship Id="rId37" Type="http://schemas.openxmlformats.org/officeDocument/2006/relationships/image" Target="../media/image206.png"/><Relationship Id="rId5" Type="http://schemas.openxmlformats.org/officeDocument/2006/relationships/image" Target="../media/image13.png"/><Relationship Id="rId15" Type="http://schemas.openxmlformats.org/officeDocument/2006/relationships/image" Target="../media/image238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195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251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205.png"/><Relationship Id="rId8" Type="http://schemas.openxmlformats.org/officeDocument/2006/relationships/hyperlink" Target="http://mot-1.ru/" TargetMode="External"/><Relationship Id="rId3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0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228.png"/><Relationship Id="rId38" Type="http://schemas.openxmlformats.org/officeDocument/2006/relationships/image" Target="../media/image234.gif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227.png"/><Relationship Id="rId37" Type="http://schemas.openxmlformats.org/officeDocument/2006/relationships/image" Target="../media/image233.png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253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226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7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207.jpeg"/><Relationship Id="rId35" Type="http://schemas.openxmlformats.org/officeDocument/2006/relationships/image" Target="../media/image240.jpeg"/><Relationship Id="rId8" Type="http://schemas.openxmlformats.org/officeDocument/2006/relationships/hyperlink" Target="mailto:feedback@doktorbogolubov.ru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vskcollege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35.png"/><Relationship Id="rId3" Type="http://schemas.openxmlformats.org/officeDocument/2006/relationships/image" Target="../media/image1.png"/><Relationship Id="rId21" Type="http://schemas.openxmlformats.org/officeDocument/2006/relationships/image" Target="../media/image26.jpeg"/><Relationship Id="rId34" Type="http://schemas.openxmlformats.org/officeDocument/2006/relationships/image" Target="../media/image44.png"/><Relationship Id="rId7" Type="http://schemas.openxmlformats.org/officeDocument/2006/relationships/hyperlink" Target="mailto:mo_gapouegor@mosreg.ru" TargetMode="External"/><Relationship Id="rId12" Type="http://schemas.openxmlformats.org/officeDocument/2006/relationships/hyperlink" Target="mailto:mo_kolagrkoll@mosreg.ru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8.wdp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hyperlink" Target="mailto:mo_kollkolom@mosreg.ru" TargetMode="External"/><Relationship Id="rId20" Type="http://schemas.microsoft.com/office/2007/relationships/hdphoto" Target="../media/hdphoto7.wdp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hyperlink" Target="https://vk.com/agrokol" TargetMode="External"/><Relationship Id="rId24" Type="http://schemas.openxmlformats.org/officeDocument/2006/relationships/image" Target="../media/image29.png"/><Relationship Id="rId32" Type="http://schemas.openxmlformats.org/officeDocument/2006/relationships/image" Target="../media/image42.png"/><Relationship Id="rId5" Type="http://schemas.openxmlformats.org/officeDocument/2006/relationships/image" Target="../media/image13.png"/><Relationship Id="rId15" Type="http://schemas.openxmlformats.org/officeDocument/2006/relationships/hyperlink" Target="https://vk.com/college_kolomna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0.png"/><Relationship Id="rId36" Type="http://schemas.openxmlformats.org/officeDocument/2006/relationships/image" Target="../media/image46.png"/><Relationship Id="rId10" Type="http://schemas.openxmlformats.org/officeDocument/2006/relationships/hyperlink" Target="https://agrokol-kolomna.ru/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college-kolomna.ru/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39.png"/><Relationship Id="rId30" Type="http://schemas.openxmlformats.org/officeDocument/2006/relationships/image" Target="../media/image31.png"/><Relationship Id="rId35" Type="http://schemas.openxmlformats.org/officeDocument/2006/relationships/image" Target="../media/image45.png"/><Relationship Id="rId8" Type="http://schemas.openxmlformats.org/officeDocument/2006/relationships/hyperlink" Target="https://klincollege.ru/" TargetMode="Externa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221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7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257.jpeg"/><Relationship Id="rId2" Type="http://schemas.openxmlformats.org/officeDocument/2006/relationships/notesSlide" Target="../notesSlides/notesSlide48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23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256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254.png"/><Relationship Id="rId36" Type="http://schemas.openxmlformats.org/officeDocument/2006/relationships/image" Target="../media/image244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255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220.png"/><Relationship Id="rId35" Type="http://schemas.openxmlformats.org/officeDocument/2006/relationships/image" Target="../media/image241.jpeg"/><Relationship Id="rId8" Type="http://schemas.openxmlformats.org/officeDocument/2006/relationships/hyperlink" Target="http://www.toyotrans.ru/rus/vacancy/" TargetMode="External"/></Relationships>
</file>

<file path=ppt/slides/_rels/slide51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246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259.png"/><Relationship Id="rId42" Type="http://schemas.microsoft.com/office/2007/relationships/hdphoto" Target="../media/hdphoto9.wdp"/><Relationship Id="rId7" Type="http://schemas.openxmlformats.org/officeDocument/2006/relationships/hyperlink" Target="mailto:opt@santech.ru" TargetMode="External"/><Relationship Id="rId2" Type="http://schemas.openxmlformats.org/officeDocument/2006/relationships/notesSlide" Target="../notesSlides/notesSlide49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262.png"/><Relationship Id="rId40" Type="http://schemas.openxmlformats.org/officeDocument/2006/relationships/image" Target="../media/image243.jpe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261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2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260.png"/><Relationship Id="rId8" Type="http://schemas.openxmlformats.org/officeDocument/2006/relationships/hyperlink" Target="https://agrokulturagroup.ru/contacts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2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258.png"/><Relationship Id="rId38" Type="http://schemas.openxmlformats.org/officeDocument/2006/relationships/image" Target="../media/image208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s://www.plastic-online.ru/" TargetMode="External"/><Relationship Id="rId26" Type="http://schemas.openxmlformats.org/officeDocument/2006/relationships/hyperlink" Target="https://vk.com/retinoids" TargetMode="External"/><Relationship Id="rId39" Type="http://schemas.microsoft.com/office/2007/relationships/hdphoto" Target="../media/hdphoto14.wdp"/><Relationship Id="rId21" Type="http://schemas.openxmlformats.org/officeDocument/2006/relationships/hyperlink" Target="https://vk.com/time_teplonet" TargetMode="External"/><Relationship Id="rId34" Type="http://schemas.microsoft.com/office/2007/relationships/hdphoto" Target="../media/hdphoto13.wdp"/><Relationship Id="rId42" Type="http://schemas.openxmlformats.org/officeDocument/2006/relationships/image" Target="../media/image268.png"/><Relationship Id="rId7" Type="http://schemas.openxmlformats.org/officeDocument/2006/relationships/hyperlink" Target="mailto:kp@diamed-farma.com" TargetMode="External"/><Relationship Id="rId2" Type="http://schemas.openxmlformats.org/officeDocument/2006/relationships/notesSlide" Target="../notesSlides/notesSlide50.xml"/><Relationship Id="rId16" Type="http://schemas.openxmlformats.org/officeDocument/2006/relationships/hyperlink" Target="https://vk.com/club206356419" TargetMode="External"/><Relationship Id="rId20" Type="http://schemas.openxmlformats.org/officeDocument/2006/relationships/hyperlink" Target="https://teplonet.ru/" TargetMode="External"/><Relationship Id="rId29" Type="http://schemas.openxmlformats.org/officeDocument/2006/relationships/hyperlink" Target="https://singlecup.ru/" TargetMode="External"/><Relationship Id="rId41" Type="http://schemas.openxmlformats.org/officeDocument/2006/relationships/image" Target="../media/image19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med-farma.com/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mailto:info@reklime.ru" TargetMode="External"/><Relationship Id="rId32" Type="http://schemas.openxmlformats.org/officeDocument/2006/relationships/image" Target="../media/image209.png"/><Relationship Id="rId37" Type="http://schemas.openxmlformats.org/officeDocument/2006/relationships/image" Target="../media/image223.png"/><Relationship Id="rId40" Type="http://schemas.openxmlformats.org/officeDocument/2006/relationships/image" Target="../media/image267.jpeg"/><Relationship Id="rId5" Type="http://schemas.openxmlformats.org/officeDocument/2006/relationships/image" Target="../media/image13.png"/><Relationship Id="rId15" Type="http://schemas.openxmlformats.org/officeDocument/2006/relationships/hyperlink" Target="https://ortostandart.ru/#karta" TargetMode="External"/><Relationship Id="rId23" Type="http://schemas.openxmlformats.org/officeDocument/2006/relationships/hyperlink" Target="http://reklime.ru/" TargetMode="External"/><Relationship Id="rId28" Type="http://schemas.openxmlformats.org/officeDocument/2006/relationships/hyperlink" Target="mailto:info@cottonclub.ru" TargetMode="External"/><Relationship Id="rId36" Type="http://schemas.openxmlformats.org/officeDocument/2006/relationships/image" Target="../media/image265.jpeg"/><Relationship Id="rId10" Type="http://schemas.openxmlformats.org/officeDocument/2006/relationships/image" Target="../media/image15.png"/><Relationship Id="rId19" Type="http://schemas.openxmlformats.org/officeDocument/2006/relationships/hyperlink" Target="https://vk.com/flexpocketru" TargetMode="External"/><Relationship Id="rId31" Type="http://schemas.openxmlformats.org/officeDocument/2006/relationships/hyperlink" Target="mailto:info@singlecup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share.php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mailto:sales@teplonet.ru" TargetMode="External"/><Relationship Id="rId27" Type="http://schemas.openxmlformats.org/officeDocument/2006/relationships/hyperlink" Target="https://cottonclub.ru/ru/contacts/" TargetMode="External"/><Relationship Id="rId30" Type="http://schemas.openxmlformats.org/officeDocument/2006/relationships/hyperlink" Target="https://vk.com/public91655969" TargetMode="External"/><Relationship Id="rId35" Type="http://schemas.openxmlformats.org/officeDocument/2006/relationships/image" Target="../media/image264.png"/><Relationship Id="rId8" Type="http://schemas.openxmlformats.org/officeDocument/2006/relationships/hyperlink" Target="https://www.korolevpharm.ru/" TargetMode="External"/><Relationship Id="rId3" Type="http://schemas.openxmlformats.org/officeDocument/2006/relationships/image" Target="../media/image1.png"/><Relationship Id="rId12" Type="http://schemas.microsoft.com/office/2007/relationships/hdphoto" Target="../media/hdphoto7.wdp"/><Relationship Id="rId17" Type="http://schemas.openxmlformats.org/officeDocument/2006/relationships/hyperlink" Target="mailto:ooo.ortostandart2017ooo.ortostandart2017@gmail.com@gmail.com" TargetMode="External"/><Relationship Id="rId25" Type="http://schemas.openxmlformats.org/officeDocument/2006/relationships/hyperlink" Target="https://retinoids.ru/" TargetMode="External"/><Relationship Id="rId33" Type="http://schemas.openxmlformats.org/officeDocument/2006/relationships/image" Target="../media/image263.png"/><Relationship Id="rId38" Type="http://schemas.openxmlformats.org/officeDocument/2006/relationships/image" Target="../media/image266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37.jpe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269.png"/><Relationship Id="rId42" Type="http://schemas.openxmlformats.org/officeDocument/2006/relationships/image" Target="../media/image273.png"/><Relationship Id="rId7" Type="http://schemas.openxmlformats.org/officeDocument/2006/relationships/hyperlink" Target="https://vk.com/galventventilyacia" TargetMode="External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2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270.jpeg"/><Relationship Id="rId40" Type="http://schemas.openxmlformats.org/officeDocument/2006/relationships/image" Target="../media/image225.png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2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7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236.png"/><Relationship Id="rId43" Type="http://schemas.openxmlformats.org/officeDocument/2006/relationships/image" Target="../media/image274.png"/><Relationship Id="rId8" Type="http://schemas.openxmlformats.org/officeDocument/2006/relationships/hyperlink" Target="mailto:vent@galvent.su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271.png"/></Relationships>
</file>

<file path=ppt/slides/_rels/slide54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37.jpe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276.png"/><Relationship Id="rId42" Type="http://schemas.openxmlformats.org/officeDocument/2006/relationships/image" Target="../media/image282.png"/><Relationship Id="rId7" Type="http://schemas.openxmlformats.org/officeDocument/2006/relationships/hyperlink" Target="mailto:info@ooontt.ru" TargetMode="External"/><Relationship Id="rId2" Type="http://schemas.openxmlformats.org/officeDocument/2006/relationships/notesSlide" Target="../notesSlides/notesSlide52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279.png"/><Relationship Id="rId40" Type="http://schemas.openxmlformats.org/officeDocument/2006/relationships/image" Target="../media/image231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278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2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277.jpeg"/><Relationship Id="rId8" Type="http://schemas.openxmlformats.org/officeDocument/2006/relationships/hyperlink" Target="https://polipak.ru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2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275.gif"/><Relationship Id="rId38" Type="http://schemas.openxmlformats.org/officeDocument/2006/relationships/image" Target="../media/image280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279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290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289.png"/><Relationship Id="rId2" Type="http://schemas.openxmlformats.org/officeDocument/2006/relationships/notesSlide" Target="../notesSlides/notesSlide53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2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288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284.jpeg"/><Relationship Id="rId10" Type="http://schemas.openxmlformats.org/officeDocument/2006/relationships/image" Target="../media/image2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287.png"/><Relationship Id="rId4" Type="http://schemas.microsoft.com/office/2007/relationships/hdphoto" Target="../media/hdphoto1.wdp"/><Relationship Id="rId9" Type="http://schemas.microsoft.com/office/2007/relationships/hdphoto" Target="../media/hdphoto7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283.png"/><Relationship Id="rId30" Type="http://schemas.openxmlformats.org/officeDocument/2006/relationships/image" Target="../media/image286.png"/><Relationship Id="rId35" Type="http://schemas.openxmlformats.org/officeDocument/2006/relationships/image" Target="../media/image291.png"/><Relationship Id="rId8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hyperlink" Target="https://promtech-dubna.ru/" TargetMode="External"/><Relationship Id="rId18" Type="http://schemas.openxmlformats.org/officeDocument/2006/relationships/hyperlink" Target="https://www.docke.ru/company/about/" TargetMode="External"/><Relationship Id="rId26" Type="http://schemas.openxmlformats.org/officeDocument/2006/relationships/hyperlink" Target="mailto:zakaz@c-component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nt-factory.ru/" TargetMode="External"/><Relationship Id="rId34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hyperlink" Target="mailto:vososnova@yandex.ru" TargetMode="External"/><Relationship Id="rId17" Type="http://schemas.openxmlformats.org/officeDocument/2006/relationships/hyperlink" Target="https://t.me/oezdubna_official" TargetMode="External"/><Relationship Id="rId25" Type="http://schemas.openxmlformats.org/officeDocument/2006/relationships/hyperlink" Target="https://c-component.ru/" TargetMode="External"/><Relationship Id="rId33" Type="http://schemas.openxmlformats.org/officeDocument/2006/relationships/image" Target="../media/image296.png"/><Relationship Id="rId2" Type="http://schemas.openxmlformats.org/officeDocument/2006/relationships/notesSlide" Target="../notesSlides/notesSlide54.xml"/><Relationship Id="rId16" Type="http://schemas.openxmlformats.org/officeDocument/2006/relationships/hyperlink" Target="https://oezdubna.ru/investors/residents/one/?id=244" TargetMode="External"/><Relationship Id="rId20" Type="http://schemas.openxmlformats.org/officeDocument/2006/relationships/hyperlink" Target="mailto:site@docke.ru" TargetMode="External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vososnova.ru/about/" TargetMode="External"/><Relationship Id="rId24" Type="http://schemas.openxmlformats.org/officeDocument/2006/relationships/hyperlink" Target="mailto:office@rusbiopharm.ru" TargetMode="External"/><Relationship Id="rId32" Type="http://schemas.openxmlformats.org/officeDocument/2006/relationships/image" Target="../media/image224.png"/><Relationship Id="rId5" Type="http://schemas.openxmlformats.org/officeDocument/2006/relationships/image" Target="../media/image13.png"/><Relationship Id="rId15" Type="http://schemas.openxmlformats.org/officeDocument/2006/relationships/hyperlink" Target="mailto:info@promtech-dubna.ru" TargetMode="External"/><Relationship Id="rId23" Type="http://schemas.openxmlformats.org/officeDocument/2006/relationships/hyperlink" Target="https://rusbiopharm.ru/" TargetMode="External"/><Relationship Id="rId28" Type="http://schemas.openxmlformats.org/officeDocument/2006/relationships/image" Target="../media/image292.png"/><Relationship Id="rId36" Type="http://schemas.openxmlformats.org/officeDocument/2006/relationships/image" Target="../media/image298.png"/><Relationship Id="rId10" Type="http://schemas.openxmlformats.org/officeDocument/2006/relationships/image" Target="../media/image27.png"/><Relationship Id="rId19" Type="http://schemas.openxmlformats.org/officeDocument/2006/relationships/hyperlink" Target="https://vk.com/dockeru" TargetMode="External"/><Relationship Id="rId31" Type="http://schemas.openxmlformats.org/officeDocument/2006/relationships/image" Target="../media/image295.jpeg"/><Relationship Id="rId4" Type="http://schemas.microsoft.com/office/2007/relationships/hdphoto" Target="../media/hdphoto1.wdp"/><Relationship Id="rId9" Type="http://schemas.openxmlformats.org/officeDocument/2006/relationships/image" Target="../media/image26.jpeg"/><Relationship Id="rId14" Type="http://schemas.openxmlformats.org/officeDocument/2006/relationships/hyperlink" Target="https://vk.com/promtechcaree" TargetMode="External"/><Relationship Id="rId22" Type="http://schemas.openxmlformats.org/officeDocument/2006/relationships/hyperlink" Target="https://t.me/nt_factory" TargetMode="External"/><Relationship Id="rId27" Type="http://schemas.openxmlformats.org/officeDocument/2006/relationships/image" Target="../media/image279.png"/><Relationship Id="rId30" Type="http://schemas.openxmlformats.org/officeDocument/2006/relationships/image" Target="../media/image294.png"/><Relationship Id="rId35" Type="http://schemas.openxmlformats.org/officeDocument/2006/relationships/image" Target="../media/image297.png"/><Relationship Id="rId8" Type="http://schemas.microsoft.com/office/2007/relationships/hdphoto" Target="../media/hdphoto7.wdp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mailto:ood@dmzavod.ru" TargetMode="External"/><Relationship Id="rId26" Type="http://schemas.openxmlformats.org/officeDocument/2006/relationships/image" Target="../media/image279.png"/><Relationship Id="rId3" Type="http://schemas.openxmlformats.org/officeDocument/2006/relationships/image" Target="../media/image1.png"/><Relationship Id="rId21" Type="http://schemas.openxmlformats.org/officeDocument/2006/relationships/hyperlink" Target="mailto:v.bespalova@rsk-mig.ru" TargetMode="External"/><Relationship Id="rId34" Type="http://schemas.openxmlformats.org/officeDocument/2006/relationships/image" Target="../media/image305.png"/><Relationship Id="rId7" Type="http://schemas.openxmlformats.org/officeDocument/2006/relationships/hyperlink" Target="tel:88007005800" TargetMode="External"/><Relationship Id="rId12" Type="http://schemas.microsoft.com/office/2007/relationships/hdphoto" Target="../media/hdphoto7.wdp"/><Relationship Id="rId17" Type="http://schemas.openxmlformats.org/officeDocument/2006/relationships/hyperlink" Target="tel:+74964166401" TargetMode="External"/><Relationship Id="rId25" Type="http://schemas.openxmlformats.org/officeDocument/2006/relationships/hyperlink" Target="mailto:hello@burburo.ru" TargetMode="External"/><Relationship Id="rId33" Type="http://schemas.openxmlformats.org/officeDocument/2006/relationships/image" Target="../media/image304.png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27.png"/><Relationship Id="rId20" Type="http://schemas.openxmlformats.org/officeDocument/2006/relationships/hyperlink" Target="mailto:msk@oaompk.ru" TargetMode="External"/><Relationship Id="rId29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ck.ru/3TC74R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tel:88007070344" TargetMode="External"/><Relationship Id="rId32" Type="http://schemas.openxmlformats.org/officeDocument/2006/relationships/image" Target="../media/image303.png"/><Relationship Id="rId5" Type="http://schemas.openxmlformats.org/officeDocument/2006/relationships/image" Target="../media/image13.png"/><Relationship Id="rId15" Type="http://schemas.openxmlformats.org/officeDocument/2006/relationships/hyperlink" Target="mailto:info@greenatom.ru" TargetMode="External"/><Relationship Id="rId23" Type="http://schemas.openxmlformats.org/officeDocument/2006/relationships/hyperlink" Target="mailto:ruinfo@fmlogistic.com" TargetMode="External"/><Relationship Id="rId28" Type="http://schemas.openxmlformats.org/officeDocument/2006/relationships/image" Target="../media/image299.png"/><Relationship Id="rId10" Type="http://schemas.openxmlformats.org/officeDocument/2006/relationships/image" Target="../media/image15.png"/><Relationship Id="rId19" Type="http://schemas.openxmlformats.org/officeDocument/2006/relationships/hyperlink" Target="tel:+74956428619" TargetMode="External"/><Relationship Id="rId31" Type="http://schemas.openxmlformats.org/officeDocument/2006/relationships/image" Target="../media/image302.png"/><Relationship Id="rId4" Type="http://schemas.microsoft.com/office/2007/relationships/hdphoto" Target="../media/hdphoto1.wdp"/><Relationship Id="rId9" Type="http://schemas.openxmlformats.org/officeDocument/2006/relationships/hyperlink" Target="mailto:sale@tpkvs.ru" TargetMode="External"/><Relationship Id="rId14" Type="http://schemas.openxmlformats.org/officeDocument/2006/relationships/hyperlink" Target="tel:+74999494919" TargetMode="External"/><Relationship Id="rId22" Type="http://schemas.openxmlformats.org/officeDocument/2006/relationships/hyperlink" Target="tel:+74950852190" TargetMode="External"/><Relationship Id="rId27" Type="http://schemas.openxmlformats.org/officeDocument/2006/relationships/image" Target="../media/image212.png"/><Relationship Id="rId30" Type="http://schemas.openxmlformats.org/officeDocument/2006/relationships/image" Target="../media/image301.png"/><Relationship Id="rId35" Type="http://schemas.openxmlformats.org/officeDocument/2006/relationships/image" Target="../media/image306.png"/><Relationship Id="rId8" Type="http://schemas.openxmlformats.org/officeDocument/2006/relationships/hyperlink" Target="tel:+74959886470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26.jpeg"/><Relationship Id="rId34" Type="http://schemas.openxmlformats.org/officeDocument/2006/relationships/image" Target="../media/image55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8.wdp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vk.com/tspkmo" TargetMode="External"/><Relationship Id="rId20" Type="http://schemas.microsoft.com/office/2007/relationships/hdphoto" Target="../media/hdphoto7.wdp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stc.ru/" TargetMode="External"/><Relationship Id="rId11" Type="http://schemas.openxmlformats.org/officeDocument/2006/relationships/hyperlink" Target="https://vk.com/luatmo" TargetMode="External"/><Relationship Id="rId24" Type="http://schemas.openxmlformats.org/officeDocument/2006/relationships/image" Target="../media/image29.png"/><Relationship Id="rId32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hyperlink" Target="https://tspk-mo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9.png"/><Relationship Id="rId10" Type="http://schemas.openxmlformats.org/officeDocument/2006/relationships/hyperlink" Target="https://luat.ru/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openxmlformats.org/officeDocument/2006/relationships/hyperlink" Target="https://vk.com/aptmo" TargetMode="External"/><Relationship Id="rId14" Type="http://schemas.openxmlformats.org/officeDocument/2006/relationships/hyperlink" Target="NULL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hyperlink" Target="http://art-mo.ru/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nf-teh.ru/" TargetMode="External"/><Relationship Id="rId18" Type="http://schemas.openxmlformats.org/officeDocument/2006/relationships/hyperlink" Target="mailto:mo_nogkolledzh@mosreg.ru" TargetMode="External"/><Relationship Id="rId26" Type="http://schemas.openxmlformats.org/officeDocument/2006/relationships/image" Target="../media/image29.png"/><Relationship Id="rId21" Type="http://schemas.openxmlformats.org/officeDocument/2006/relationships/image" Target="../media/image25.png"/><Relationship Id="rId34" Type="http://schemas.openxmlformats.org/officeDocument/2006/relationships/image" Target="../media/image63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s://vk.com/mytishchicollege" TargetMode="External"/><Relationship Id="rId17" Type="http://schemas.openxmlformats.org/officeDocument/2006/relationships/hyperlink" Target="https://vk.com/nogcollege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nogkolledzh.ru/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http://gbou-mk.ru/" TargetMode="External"/><Relationship Id="rId24" Type="http://schemas.openxmlformats.org/officeDocument/2006/relationships/image" Target="../media/image27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5" Type="http://schemas.openxmlformats.org/officeDocument/2006/relationships/image" Target="../media/image13.png"/><Relationship Id="rId15" Type="http://schemas.openxmlformats.org/officeDocument/2006/relationships/hyperlink" Target="mailto:mo_narfomtechn@mosreg.ru" TargetMode="External"/><Relationship Id="rId23" Type="http://schemas.openxmlformats.org/officeDocument/2006/relationships/image" Target="../media/image26.jpe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hyperlink" Target="https://vk.com/gbpou_mo_ozzht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hyperlink" Target="http://ozgt.ru/" TargetMode="External"/><Relationship Id="rId14" Type="http://schemas.openxmlformats.org/officeDocument/2006/relationships/hyperlink" Target="https://vk.com/nfteh" TargetMode="External"/><Relationship Id="rId22" Type="http://schemas.microsoft.com/office/2007/relationships/hdphoto" Target="../media/hdphoto7.wdp"/><Relationship Id="rId27" Type="http://schemas.microsoft.com/office/2007/relationships/hdphoto" Target="../media/hdphoto8.wdp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8" Type="http://schemas.openxmlformats.org/officeDocument/2006/relationships/hyperlink" Target="mailto:mo_mozhtechn@mosreg.ru" TargetMode="Externa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ppteh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67.png"/><Relationship Id="rId39" Type="http://schemas.openxmlformats.org/officeDocument/2006/relationships/image" Target="../media/image46.png"/><Relationship Id="rId21" Type="http://schemas.openxmlformats.org/officeDocument/2006/relationships/image" Target="../media/image26.jpeg"/><Relationship Id="rId34" Type="http://schemas.openxmlformats.org/officeDocument/2006/relationships/image" Target="../media/image75.png"/><Relationship Id="rId42" Type="http://schemas.openxmlformats.org/officeDocument/2006/relationships/image" Target="../media/image82.png"/><Relationship Id="rId7" Type="http://schemas.openxmlformats.org/officeDocument/2006/relationships/hyperlink" Target="https://vk.com/club106940109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7.wdp"/><Relationship Id="rId29" Type="http://schemas.openxmlformats.org/officeDocument/2006/relationships/image" Target="../media/image70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29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0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72.png"/><Relationship Id="rId44" Type="http://schemas.openxmlformats.org/officeDocument/2006/relationships/image" Target="../media/image84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mailto:mo_pavptechn@mosreg.ru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3.png"/><Relationship Id="rId8" Type="http://schemas.openxmlformats.org/officeDocument/2006/relationships/hyperlink" Target="mailto:mo_odintechn@mosreg.ru" TargetMode="External"/><Relationship Id="rId3" Type="http://schemas.openxmlformats.org/officeDocument/2006/relationships/image" Target="../media/image1.png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8.wdp"/><Relationship Id="rId33" Type="http://schemas.openxmlformats.org/officeDocument/2006/relationships/image" Target="../media/image74.png"/><Relationship Id="rId38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sp_set" TargetMode="External"/><Relationship Id="rId18" Type="http://schemas.openxmlformats.org/officeDocument/2006/relationships/image" Target="../media/image26.jpeg"/><Relationship Id="rId26" Type="http://schemas.openxmlformats.org/officeDocument/2006/relationships/image" Target="../media/image86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34" Type="http://schemas.openxmlformats.org/officeDocument/2006/relationships/image" Target="../media/image94.png"/><Relationship Id="rId7" Type="http://schemas.openxmlformats.org/officeDocument/2006/relationships/hyperlink" Target="https://rkmo.ru/" TargetMode="External"/><Relationship Id="rId12" Type="http://schemas.openxmlformats.org/officeDocument/2006/relationships/hyperlink" Target="https://&#1089;&#1087;&#1087;&#1082;&#1080;.&#1088;&#1092;/" TargetMode="External"/><Relationship Id="rId17" Type="http://schemas.microsoft.com/office/2007/relationships/hdphoto" Target="../media/hdphoto7.wdp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20" Type="http://schemas.openxmlformats.org/officeDocument/2006/relationships/image" Target="../media/image18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148851212" TargetMode="External"/><Relationship Id="rId11" Type="http://schemas.openxmlformats.org/officeDocument/2006/relationships/hyperlink" Target="https://vk.com/id399224704" TargetMode="External"/><Relationship Id="rId24" Type="http://schemas.openxmlformats.org/officeDocument/2006/relationships/hyperlink" Target="https://vk.com/spkmo" TargetMode="External"/><Relationship Id="rId32" Type="http://schemas.openxmlformats.org/officeDocument/2006/relationships/image" Target="../media/image92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spkmo.ru/" TargetMode="External"/><Relationship Id="rId28" Type="http://schemas.openxmlformats.org/officeDocument/2006/relationships/image" Target="../media/image88.png"/><Relationship Id="rId10" Type="http://schemas.openxmlformats.org/officeDocument/2006/relationships/hyperlink" Target="https://radost-mo.ru/" TargetMode="External"/><Relationship Id="rId19" Type="http://schemas.openxmlformats.org/officeDocument/2006/relationships/image" Target="../media/image27.png"/><Relationship Id="rId31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hyperlink" Target="tel:+7(496)463-69-47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8.wdp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8" Type="http://schemas.openxmlformats.org/officeDocument/2006/relationships/hyperlink" Target="https://vk.com/ramcoll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ПРОФЕССИЙ/СПЕЦИАЛЬНОСТЕЙ                                                           СРЕДНЕГО ПРОФЕССИОНАЛЬНОГО ОБРАЗОВАНИЯ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</a:t>
            </a: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65" y="362139"/>
            <a:ext cx="1420969" cy="106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E5EA0-F121-4D39-A994-748845DD3529}"/>
              </a:ext>
            </a:extLst>
          </p:cNvPr>
          <p:cNvSpPr txBox="1"/>
          <p:nvPr/>
        </p:nvSpPr>
        <p:spPr>
          <a:xfrm>
            <a:off x="-219542" y="6367043"/>
            <a:ext cx="1263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8"/>
              </a:rPr>
              <a:t>Приказ Министерства труда и социальной защиты Российской Федерации от 01.10.2024 №518 "Об утверждении методических рекомендаций по подбору рекомендуемых видов трудовой и профессиональной деятельности инвалидам с учетом нарушенных функций организма и ограничений их жизнедеятельности"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170" y="-5026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5936" y="4825301"/>
            <a:ext cx="1784932" cy="193053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«Серпуховский 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142253, Московская область,  г. о. Серпухов, п. Большевик, ул. Ленина, д. 52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http://serp-koll.ru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https://vk.com/serpkoll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735-55-98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mo_serpkolledzh@mosreg.ru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86,67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84,89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87,98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142800, Московская область,  г. Ступино, ул. Куйбышева, д. 55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</a:rPr>
              <a:t>https://</a:t>
            </a:r>
            <a:r>
              <a:rPr lang="ru-RU" sz="1100" dirty="0">
                <a:solidFill>
                  <a:srgbClr val="002060"/>
                </a:solidFill>
              </a:rPr>
              <a:t>стамт.рф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: </a:t>
            </a:r>
            <a:r>
              <a:rPr lang="en-US" sz="110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https://vk.com/stuptex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 (496) 642-19-72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mo_stuptechn@mosreg.ru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91,86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с. Новый Быт, ул. Новая, д. 4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чеховский-техникум.рф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https://vk.com/chekhovskii_tekhnikum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770-82-75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mo_chehtehn@mosreg.ru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84,01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140700, Московская область, г. Шатура, проспект Ильича, д. 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шэт.рф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https://vk.com/gbpou_mo_shet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452-57-13</a:t>
            </a: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mo_moshet@mosreg.ru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85,92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89,62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75" y="1955723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75" y="1230097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311" y="100935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11" y="1518293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2110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173364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23" y="1402423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4" y="3391349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39870" y="4721494"/>
            <a:ext cx="5146860" cy="2089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 Московская область, Щелковский район, д. Долгое  Ледово,                              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https://schelcol.ru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https://vk.com/schelcollege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86,10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85,55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99" y="6070402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90" y="5388421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8843" y="4975125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3" y="5600352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1" y="5320560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939">
            <a:off x="301002" y="5822850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7" y="5467583"/>
            <a:ext cx="158400" cy="158400"/>
          </a:xfrm>
          <a:prstGeom prst="rect">
            <a:avLst/>
          </a:prstGeom>
        </p:spPr>
      </p:pic>
      <p:pic>
        <p:nvPicPr>
          <p:cNvPr id="8194" name="Picture 2" descr="C:\Users\Admin\Downloads\QR-Code (10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117416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QR-Code (11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184124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QR-Code (1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QR-Code (1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QR-Code (14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70" y="53415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QR-Code (1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99" y="599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ownloads\QR-Code (1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Downloads\QR-Code (17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0" y="30934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14300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583845B-C564-4D1A-83F1-708AFB23F8CE}"/>
              </a:ext>
            </a:extLst>
          </p:cNvPr>
          <p:cNvSpPr txBox="1"/>
          <p:nvPr/>
        </p:nvSpPr>
        <p:spPr>
          <a:xfrm>
            <a:off x="5497354" y="4823479"/>
            <a:ext cx="5445863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141700, Московская область, г. Долгопрудный, площадь  Собина, д. 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32"/>
              </a:rPr>
              <a:t>https://phystech.pro/?ysclid=m3skg0vflq726370842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 https://vk.com/stuptex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https://phystech.pro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 (495) 369-4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mo_fiztechkoll@mosreg.ru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86,27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90,40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89,33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C9DA042B-A0D8-4377-BDBB-7F18B426AA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11" y="5992894"/>
            <a:ext cx="365743" cy="36574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E239122-4E43-4A4F-9D18-3E444B0494A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54" y="5384296"/>
            <a:ext cx="367200" cy="3672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C6942F7-CE35-445F-AF86-B2CAF07EB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38041" y="5087613"/>
            <a:ext cx="158216" cy="15821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86049B3-3F26-4403-B66A-5B64E32B43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12" y="55518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FD4C22E-A422-4977-9D4E-84C558E757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12" y="5739930"/>
            <a:ext cx="158400" cy="158400"/>
          </a:xfrm>
          <a:prstGeom prst="rect">
            <a:avLst/>
          </a:prstGeom>
        </p:spPr>
      </p:pic>
      <p:pic>
        <p:nvPicPr>
          <p:cNvPr id="79" name="Picture 2" descr="C:\Users\1\Downloads\qrcode.png">
            <a:extLst>
              <a:ext uri="{FF2B5EF4-FFF2-40B4-BE49-F238E27FC236}">
                <a16:creationId xmlns:a16="http://schemas.microsoft.com/office/drawing/2014/main" id="{EBCC72DB-D466-4365-B394-47DEFD9D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96" y="529874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1\Downloads\qrcode (1).png">
            <a:extLst>
              <a:ext uri="{FF2B5EF4-FFF2-40B4-BE49-F238E27FC236}">
                <a16:creationId xmlns:a16="http://schemas.microsoft.com/office/drawing/2014/main" id="{2E1EAF18-D5A3-4994-AF3F-F40A7260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78" y="599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37B4F6A-CBB7-498D-AE34-EF7020AF0D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57" y="5250009"/>
            <a:ext cx="158400" cy="1584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FEB6E23-98BE-4255-BBED-4C6EC97994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67" y="5414216"/>
            <a:ext cx="15840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00150" y="735569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«Электростальский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https://elkollege.ru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https://vk.com/elkollege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662-39-11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mo_elkolledzh@mosreg.ru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–73,29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75,56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74,17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10651" y="280932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129110, г. Москва, ул. Щепкина, 61/2, стр. 1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http://www.momk.ru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0"/>
              </a:rPr>
              <a:t>https://vk.com/mocomk1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 (495) 631-73-03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mz_momk1_uo@mosreg.ru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88,66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87,81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89,71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«1-й Московский областной музыкальный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140408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Московская обл., г. Коломна,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Малышева, д.24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mk_1momk@mosreg.ru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92,00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90,70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6"/>
            <a:ext cx="5469994" cy="2175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А.Н. Скрябина»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144000, Московская область, г. Электросталь,   ул. Октябрьская, д.23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http://scryabin-college.ru/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https://vk.com/college_skryabina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+7(496)575 90-92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mk_skryabincol@mosreg.ru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58,24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59,87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60,92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522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849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1761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296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37802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197738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1270920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3" y="3185246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49314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713519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41806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901631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82268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3160830"/>
            <a:ext cx="367200" cy="367200"/>
          </a:xfrm>
          <a:prstGeom prst="rect">
            <a:avLst/>
          </a:prstGeom>
        </p:spPr>
      </p:pic>
      <p:pic>
        <p:nvPicPr>
          <p:cNvPr id="9218" name="Picture 2" descr="C:\Users\Admin\Downloads\QR-Code (2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3" y="1218021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18691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QR-Code (2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8748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QR-Code (2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103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QR-Code (2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48" y="3777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dmin\Downloads\QR-Code (2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23176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dmin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8848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185061" y="4788359"/>
            <a:ext cx="5256755" cy="2001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ФГАОУ ВО «Московский государственный институт международных отношений (университет) Министерства иностранных дел Российской Федерации «Одинцовский филиал»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143007, Московская область, Одинцово, ул. Ново-Спортивная, д.3</a:t>
            </a: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https://odin.mgimo.ru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+7 495 661-71-83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info@odin.mgimo.ru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61,18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1323" y="5399760"/>
            <a:ext cx="158216" cy="15821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" y="5715135"/>
            <a:ext cx="216000" cy="216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" y="5587778"/>
            <a:ext cx="158400" cy="1584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4" y="5896451"/>
            <a:ext cx="158400" cy="1584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01" y="6092900"/>
            <a:ext cx="367200" cy="367200"/>
          </a:xfrm>
          <a:prstGeom prst="rect">
            <a:avLst/>
          </a:prstGeom>
        </p:spPr>
      </p:pic>
      <p:pic>
        <p:nvPicPr>
          <p:cNvPr id="78" name="Picture 5" descr="C:\Users\1\Downloads\qrcode (1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28" y="59916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</a:t>
            </a:r>
          </a:p>
        </p:txBody>
      </p:sp>
    </p:spTree>
    <p:extLst>
      <p:ext uri="{BB962C8B-B14F-4D97-AF65-F5344CB8AC3E}">
        <p14:creationId xmlns:p14="http://schemas.microsoft.com/office/powerpoint/2010/main" val="3217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22564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967" y="3489252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№1»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 г.о. Краснознаменск, ул. Краснознаменская, д.9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https://uor-1.ru/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https://vk.com/uor1mo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676-05-72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mfks_uor_1@mosreg.ru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58,82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57,33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66944"/>
            <a:ext cx="5152598" cy="2154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Бронницы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140170, Московская обл., г.о. Бронницы, ул. Красная, д. 5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гуор.рф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https://vk.com/guorbron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466-93-10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info@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гуор.рф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51,05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54333" y="2699115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ФГБПОУ «Электростальский медицинский колледж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медико - биологического агентства»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144001,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Московская область,  г . Электросталь,  ул. Советская, д. 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http://el-meduch.ru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575-06-64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29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57,33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61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5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141406, Московская область , г.о.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http://moki.ru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69,33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69,77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9" y="18747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1277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919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2965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226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8" y="39387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320537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92084" y="3139552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93" y="3682707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78" y="334452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93" y="3872322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84932" y="4856833"/>
            <a:ext cx="6327596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                                                                             им.  С.С. Прокофьева»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r>
              <a:rPr kumimoji="0" lang="ru-RU" sz="10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141207, Московская область, г. Пушкино, ул. Писаревская, д. 12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https://www.prokofievcollege.ru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   :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https://vk.com/prokofievcollege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+ 7 (495) 993- 41 -60</a:t>
            </a:r>
          </a:p>
          <a:p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mk_prokofievcollege@mosreg.ru   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0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0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– 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– 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– 83,72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65" y="3485335"/>
            <a:ext cx="215760" cy="21576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11061" y="5231526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65" y="5656435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10" y="5388402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06" y="5825987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5" y="5540136"/>
            <a:ext cx="158400" cy="158400"/>
          </a:xfrm>
          <a:prstGeom prst="rect">
            <a:avLst/>
          </a:prstGeom>
        </p:spPr>
      </p:pic>
      <p:pic>
        <p:nvPicPr>
          <p:cNvPr id="10242" name="Picture 2" descr="C:\Users\Admin\Downloads\QR-Code (30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QR-Code (31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QR-Code (3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2" y="312091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QR-Code (33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382268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ownloads\QR-Code (34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ownloads\QR-Code (35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937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158241" y="47256"/>
            <a:ext cx="1051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4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«Бизнес-академия экономики  и сервиса»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143604, Московская область, г. Волоколамск, ул. Заводская, д. 23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http://www.baesk.ru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https://vk.com/club52166664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362-41-48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bizacademy@mail.ru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колледж информации и технологий»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142103, Московская область,  г. Подольск,  ул. Рощинская, д.22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https://www.anomokit.ru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https://vk.com/anopomokit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 755-59- 41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anomokit@mail.ru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50,59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52,33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7063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Щелково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141109,  Московская область г. Щёлково, ул. Молодежная, д 98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https://guor-shelkovo.mo.sportsng.ru/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https://vk.com/olymprezerv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 (496) 466-93-10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sport-net@mail.ru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29,41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4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«Гуманитарно - технический колледж «Знание»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142100,Московская область, г. Подольск, ул. Комсомольская, д. 1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колледж-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1"/>
              </a:rPr>
              <a:t>знание.рф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https://vk.com/gtk.znanie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(926) 396-45-50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Ir-znanie@mail.ru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50,00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86308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9133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22781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278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920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965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801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ПО «Сергиево — Посадский гуманитарный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141304,  Московская область, г. Сергиев Посад, Московское шоссе, д. 12а 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http://spgkmo.ru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https://vk.com/public212669691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547-29-22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spgk@spgkmo.ru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607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4094197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3" y="339172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35" y="596958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00" y="5360688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1266" name="Picture 2" descr="C:\Users\Admin\Downloads\QR-Code (36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QR-Code (37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8559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QR-Code (38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69" y="31671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QR-Code (39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763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QR-Code (4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51" y="52494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QR-Code (4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89" y="5941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ownloads\QR-Code (4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0495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ownloads\QR-Code (4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ownloads\QR-Code (4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325715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dmin\Downloads\QR-Code (4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4038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</a:t>
            </a:r>
          </a:p>
        </p:txBody>
      </p:sp>
    </p:spTree>
    <p:extLst>
      <p:ext uri="{BB962C8B-B14F-4D97-AF65-F5344CB8AC3E}">
        <p14:creationId xmlns:p14="http://schemas.microsoft.com/office/powerpoint/2010/main" val="27951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НОЧУПО «Подольский колледж «Парус»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 Московская обл., г. Подольск, ул. Февральская, д. 65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https://parus-college.ru/o-kolledzhe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https://vk.com/lcparus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+7(963) 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parus_podolsk@rambler.ru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55,29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53,33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58,14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НПОЧУ «Колледж экономики и права»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141100, Московская обл., г. Щелково, ул. Пионерская, д.19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https://newkep.ru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https://vk.com/newkep1993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567-07-61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9"/>
              </a:rPr>
              <a:t>к.е.р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@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mail.ru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9"/>
            <a:ext cx="5469994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№4»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142300, Московская обл., г. Чехов, Полиграфистов, д.1 1/2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https://www.chehuor.ru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726-46-84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mfks_uor_4@mosreg.ru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20,76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22,50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23,14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3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 «Московский областной колледж финансов и управления»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143050, Московская обл., Одинцовский р-н,  г. Голицыно, Петровское шоссе, д. 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https://mokfu.su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https://vk.com/mokfu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 720-01-45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mokfu2015@yandex.ru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79,68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187915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1222499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05" y="180493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8" y="124153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394663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320026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662" y="303055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33" y="3494764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8" y="319930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33" y="3682876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художественно-эстетического образования и дизайна»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142611, Московская обл., г. Орехово-Зуево, ул. Пролетарская, д. 5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http://designcollege.narod.ru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424-69-31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designcollege@yandex.ru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8" y="3363513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66" y="1164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1524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8183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QR-Code (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2216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QR-Code (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8321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170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08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47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 rot="10800000" flipV="1">
            <a:off x="1266813" y="66455"/>
            <a:ext cx="919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«Красногорский 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экономико-правовой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143400, Московская область, г. Красногорск, ул. Почтовая, д.3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http://pravo-econom.ru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https://vk.com/public130174708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+7(495) 781-93-08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krept@mail.ru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78,82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77,33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77,91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ПО «Московский областной гуманитарный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https://www.mogok.ru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https://vk.com/mogokru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+7(496) 673-84-64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serebrianyeprudy.mgi@yandex.ru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68,97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140009 Московская область, г.,  Люберцы, Комсомольский проспект, д.6.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https://tep-mspk.ru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559-93-50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tep-mspk@yandex.ru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57,06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62,79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ПООЧУ «Московский кооперативный техникум им. Г.Н.  Альтшуля»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141014, Московская область, г. Мытищи, 3-я Крестьянская ул.,17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https://mktex.ru/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https://vk.com/public208911005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+7(495) 582-05-71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mktex@yandex.ru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82,67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84,88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493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776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1895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9480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2233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СПО «Современный бизнес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Наро-Фоминск, ул. Ленина, д. 28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https://www.sbk-nf.com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https://vk.com/sbk_nf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343-28-35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sbk.nf@mail.ru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75,29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80,23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77285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371820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Admin\Downloads\QR-Code (10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11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12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1761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13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8041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QR-Code (14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0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QR-Code (1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93176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QR-Code (16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0412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QR-Code (1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17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QR-Code (18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041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243394" y="-61140"/>
            <a:ext cx="9877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«Серпуховский городской открытый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142211, Московская обл., г. Серпухов, ул. 1-я Московская, д. 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http://sgoc.ru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776-02-92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info@sgoc.ru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 78,82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80,23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«Педагогический колледж «Мир знаний»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143421, Московская обл.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Красногорский  район, с.Петрово-Дальнее,ул.Суворовская д.3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http://college.nou-mirznaniy.ru/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https://vk.com/college_mirznaniy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(916) 332-17-27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pedkolledzh.mz@mail.ru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28,24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27,63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27,59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«Технико - экономический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142116, Московская область г., Подольск, ул. Рабочая,  д. 13а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https://tecspo.ru/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https://vk.com/tekspo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763-96-60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tec@tecspo.ru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81,18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79,07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1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ЧУПО «Краснознаменский городской колледж»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143090 Московская обл., г. Краснознаменск, ул. Генерала Шлыкова, д. 3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http://kgk.college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https://vk.com/kgkcollege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kgk.college@yandex.ru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40,00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43,42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48,28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6" y="196499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7" y="1286572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0011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8" y="395697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61" y="323228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3023018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21382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772834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«Колледж инновационных технологий, бизнеса и права «ЛИДЕР»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141102, Московская область, г. Щёлково, Первомайская улица, д. 31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https://vk.com/lidercollege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http://lidercollege.ru/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567-09-18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lidershc@mail.ru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70,67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74,42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98924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34554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82610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09506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0369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5011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2057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6892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369922"/>
            <a:ext cx="158400" cy="158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408023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ownloads\QR-Code (19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180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QR-Code (2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8583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QR-Code (2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183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QR-Code (2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8711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QR-Code (2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0306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QR-Code (2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72867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QR-Code (2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0888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QR-Code (2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7378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QR-Code (2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707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QR-Code (2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39569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766354" y="-1215830"/>
            <a:ext cx="1034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D162C8-D475-4887-BBDA-FFEC6312496B}"/>
              </a:ext>
            </a:extLst>
          </p:cNvPr>
          <p:cNvSpPr txBox="1"/>
          <p:nvPr/>
        </p:nvSpPr>
        <p:spPr>
          <a:xfrm>
            <a:off x="464694" y="28421"/>
            <a:ext cx="10098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</p:spTree>
    <p:extLst>
      <p:ext uri="{BB962C8B-B14F-4D97-AF65-F5344CB8AC3E}">
        <p14:creationId xmlns:p14="http://schemas.microsoft.com/office/powerpoint/2010/main" val="376331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9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522" y="3115922"/>
            <a:ext cx="3417372" cy="369613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«Подольский социально — спортивный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142116, Московская область, г. Подольск, ул. Халатова, д. 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https://www.podolsk-ssc.ru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https://vk.com/pssi_club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763-43-79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pssk18@mail.ru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  «Международный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обл., Одинцовский район, г. Одинцово, ул. Молодежная, д. 46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https://college-mok.ru/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411- 28- 41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:college.mok@yandex.ru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7357"/>
            <a:ext cx="5411056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АНОПОО «Колледж интегрированных технологий»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143002, Московская область, Одинцово, Садовая улица, 3Б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https://kolledzh-odintsovo.ru/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https://vk.com/kitcollegeodi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+7(925) 426-32-40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kitcollege@mail.ru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84312" y="718884"/>
            <a:ext cx="5440874" cy="16248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финансово —  юридический    институт» (МФЮИ)</a:t>
            </a:r>
            <a:r>
              <a:rPr lang="en-US" sz="1000" dirty="0"/>
              <a:t>  </a:t>
            </a:r>
            <a:endParaRPr lang="ru-RU" sz="1000" dirty="0"/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142803, Московская область, г.о. Ступино, г. Ступино, ул. Калинина, д.42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https://www.mfui.ru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info@mfui.ru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55,76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155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430561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9" y="3452180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310621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4" y="3682864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4" y="3320929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403823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3945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QR-Code (29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290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QR-Code (30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9662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QR-Code (31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0998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QR-Code (33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7520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QR-Code (34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QR-Code (3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328308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ownloads\QR-Code (37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49" y="39457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844731" y="76384"/>
            <a:ext cx="9657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0E9253-047B-4E17-92E9-FEB36F1F7BA0}"/>
              </a:ext>
            </a:extLst>
          </p:cNvPr>
          <p:cNvSpPr txBox="1"/>
          <p:nvPr/>
        </p:nvSpPr>
        <p:spPr>
          <a:xfrm>
            <a:off x="229644" y="4769750"/>
            <a:ext cx="5152598" cy="1831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№5»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140300, Московская область, г. Егорьевск, ул. Южная, д. 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http://master-saturn.ru/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28"/>
              </a:rPr>
              <a:t>https://vk.com/uor5football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(496) 404-79-14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29"/>
              </a:rPr>
              <a:t>mfks_uor_5@mosreg.ru</a:t>
            </a:r>
            <a:endParaRPr lang="ru-RU" sz="1100" u="sng" dirty="0"/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55,29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52,45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59,06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4A9D7D5-5726-42A9-A194-ECF855170D6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8565" y="5013679"/>
            <a:ext cx="158216" cy="15821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7F25DBC-A587-4988-B08D-5B6559F9801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1" y="5454672"/>
            <a:ext cx="216000" cy="216000"/>
          </a:xfrm>
          <a:prstGeom prst="rect">
            <a:avLst/>
          </a:prstGeom>
          <a:noFill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9F13E6-67CD-4154-8496-9EF1E37343B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4" y="5647303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7DF3BAC-0D93-4B12-9AC1-F513CF5B8E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5" y="5343641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ED76894-29EA-4515-9873-643CFB18CF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31" y="6020360"/>
            <a:ext cx="365743" cy="3657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61F8725-85A9-41E2-99E3-0F9C2116A4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31" y="5290403"/>
            <a:ext cx="367200" cy="367200"/>
          </a:xfrm>
          <a:prstGeom prst="rect">
            <a:avLst/>
          </a:prstGeom>
        </p:spPr>
      </p:pic>
      <p:pic>
        <p:nvPicPr>
          <p:cNvPr id="60" name="Picture 2" descr="C:\Users\1\Downloads\qrcode (9).png">
            <a:extLst>
              <a:ext uri="{FF2B5EF4-FFF2-40B4-BE49-F238E27FC236}">
                <a16:creationId xmlns:a16="http://schemas.microsoft.com/office/drawing/2014/main" id="{1903A139-D764-4880-AD07-E24D571D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31" y="51986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1\Downloads\qrcode (10).png">
            <a:extLst>
              <a:ext uri="{FF2B5EF4-FFF2-40B4-BE49-F238E27FC236}">
                <a16:creationId xmlns:a16="http://schemas.microsoft.com/office/drawing/2014/main" id="{610D9FFC-1277-4057-8451-215B7516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74" y="59278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E7664A3-AA18-4764-8661-62B6FAB399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" y="5185241"/>
            <a:ext cx="158400" cy="1584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287B072-2CA7-48C2-AC3F-3D87E0E0731A}"/>
              </a:ext>
            </a:extLst>
          </p:cNvPr>
          <p:cNvSpPr txBox="1"/>
          <p:nvPr/>
        </p:nvSpPr>
        <p:spPr>
          <a:xfrm>
            <a:off x="5455192" y="4753627"/>
            <a:ext cx="5469994" cy="1677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№3»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141408, Московская область, г.о. Химки, мкр. Планерная, владение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/>
              <a:t>https://basketuor.ru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(495) 793-14-88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hlinkClick r:id="rId32"/>
              </a:rPr>
              <a:t>mfks_uor_3@mosreg.ru</a:t>
            </a:r>
            <a:endParaRPr lang="ru-RU" sz="1100" dirty="0"/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81,33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81,40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165B59D-D00D-45F5-8D86-4EBB9BE457A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94" y="5369332"/>
            <a:ext cx="367200" cy="367200"/>
          </a:xfrm>
          <a:prstGeom prst="rect">
            <a:avLst/>
          </a:prstGeom>
        </p:spPr>
      </p:pic>
      <p:pic>
        <p:nvPicPr>
          <p:cNvPr id="69" name="Picture 4" descr="C:\Users\1\Downloads\qrcode (11).png">
            <a:extLst>
              <a:ext uri="{FF2B5EF4-FFF2-40B4-BE49-F238E27FC236}">
                <a16:creationId xmlns:a16="http://schemas.microsoft.com/office/drawing/2014/main" id="{B3B423F6-F936-4B42-99F7-2721E004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53447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3BF9635-9B65-454F-B4E6-9F31C1E1706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2510" y="5013350"/>
            <a:ext cx="158216" cy="15821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FB996B-F722-4FC8-9987-DB6C0C2684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98" y="5184912"/>
            <a:ext cx="158400" cy="1584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B30A73E-8C0F-47EE-A6BA-8B61EE9273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92" y="5499203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3058A40-CAB5-466C-A985-088D49DBA8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30" y="5291048"/>
            <a:ext cx="216000" cy="2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7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80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100" b="1" dirty="0"/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Московская область, г. Орехово-Зуево, ул. Зелёная, д. 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https://www.ggtu.ru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6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7"/>
              </a:rPr>
              <a:t>+7 (496) 425-78-75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mo_ggtu@mosreg.ru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«Московский областной гуманитарно-социальный колледж»</a:t>
            </a:r>
            <a:r>
              <a:rPr lang="ru-RU" sz="1200" b="1" dirty="0"/>
              <a:t> 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140079, Московская область, Люберецкий район, п. Красково, ул. Карла Маркса, д. 117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https://college-gsc.ru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/>
              <a:t>https://college-gsc.ru/kontakty</a:t>
            </a:r>
            <a:endParaRPr lang="ru-RU" sz="1200" dirty="0"/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/>
              <a:t>+7 (495) 501-44-72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8"/>
              </a:rPr>
              <a:t>info@college-gsc.ru</a:t>
            </a:r>
            <a:endParaRPr lang="ru-RU" sz="1200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80,00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СПО «Колледж информационных технологий и права»</a:t>
            </a:r>
            <a:r>
              <a:rPr lang="ru-RU" sz="1400" b="1" dirty="0"/>
              <a:t>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141100, Московская обл.,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. Щелково, ул. Свирская, д.14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https://kit-p.ru/</a:t>
            </a:r>
            <a:endParaRPr lang="ru-RU" sz="1100" dirty="0"/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-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/>
              <a:t>8(925)220-76-02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646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социально-гуманитарный университет»</a:t>
            </a:r>
            <a:r>
              <a:rPr lang="ru-RU" sz="1050" b="1" dirty="0"/>
              <a:t>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140411, Московская область, г. Коломна, ул. Зеленая, д. 30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10"/>
              </a:rPr>
              <a:t>https://gukolomna.ru/sveden/common/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11"/>
              </a:rPr>
              <a:t>+7 (496) 615-13-30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/>
              <a:t>mo_gsgu@mosreg.ru</a:t>
            </a:r>
          </a:p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2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0" y="1493433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2" y="348140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" y="312418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" y="366648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8" y="3325344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6474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911621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№2» 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143180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Московская область,  г. Звенигород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Чайковского, 59/32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hlinkClick r:id="rId21"/>
              </a:rPr>
              <a:t>https://uor-zvenigorod.ru/</a:t>
            </a:r>
            <a:r>
              <a:rPr lang="ru-RU" sz="1100" dirty="0"/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22"/>
              </a:rPr>
              <a:t>https://vk.com/uor_zvenigorod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/>
              <a:t>+7 (495) 597-74-44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mfks_uor_2@mosreg.ru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65,13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66,09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1\Downloads\qrcode (2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code (3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code (4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163213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code (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13260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1\Downloads\qrcode (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896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code (6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358383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code (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code (8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 rot="10800000">
            <a:off x="457322" y="-462343"/>
            <a:ext cx="1180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" y="4138"/>
            <a:ext cx="12587451" cy="6853862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ДОСКА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03262" y="132397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ПЕРЕЧЕНЬ ПРОФЕССИЙ, СПЕЦИАЛЬНОСТЕЙ И НАПРАВЛЕНИЙ ПОДГОТОВКИ, ПО КОТОРЫМ МОГУТ ОБУЧАТЬСЯ ЛИЦА С ИНВАЛИДНОСТЬЮ И ОВЗ В ОБРАЗОВАТЕЛЬНЫХ ОРГАНИЗАЦИЯХ ПРОФЕССИОНАЛЬНОГО ОБРАЗОВАНИЯ,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ПОДВЕДОМСТВЕННЫХ МИНИСТЕРСТВУ ОБРАЗОВАНИЯ МОСКОВСКОЙ ОБЛАСТИ ДЛЯ РАЗЛИЧНЫХ НОЗОЛОГИЙ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icons8-звездочка-50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" y="1455072"/>
            <a:ext cx="634921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0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1407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ПРОФЕССИЙ/СПЕЦИАЛЬНОСТЕЙ                                                           СРЕДНЕГО ПРОФЕССИОНАЛЬНОГО ОБРАЗОВАНИЯ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r>
              <a:rPr lang="ru-RU" sz="1200" dirty="0"/>
              <a:t>                                                                                                         </a:t>
            </a:r>
            <a:r>
              <a:rPr lang="ru-RU" sz="800" b="1" dirty="0"/>
              <a:t>интеллектуальные</a:t>
            </a:r>
          </a:p>
          <a:p>
            <a:r>
              <a:rPr lang="ru-RU" sz="800" b="1" dirty="0"/>
              <a:t>                                                                                                                                                                       нарушения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6"/>
          <a:stretch/>
        </p:blipFill>
        <p:spPr>
          <a:xfrm>
            <a:off x="230081" y="6007136"/>
            <a:ext cx="3209405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2" r="23293"/>
          <a:stretch/>
        </p:blipFill>
        <p:spPr>
          <a:xfrm>
            <a:off x="3648207" y="6132971"/>
            <a:ext cx="361883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3308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314" y="2548205"/>
            <a:ext cx="3953700" cy="4276215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90673" y="581448"/>
            <a:ext cx="4256552" cy="34191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05.02.02 Гидрология</a:t>
            </a:r>
          </a:p>
          <a:p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B9E38399-5993-471D-A673-FFB064D6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D3107251-AA4B-45C0-BBE1-4FC82CD64F2C}"/>
              </a:ext>
            </a:extLst>
          </p:cNvPr>
          <p:cNvSpPr/>
          <p:nvPr/>
        </p:nvSpPr>
        <p:spPr>
          <a:xfrm>
            <a:off x="90675" y="974420"/>
            <a:ext cx="4256553" cy="37785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05.02.03 Метеорология</a:t>
            </a:r>
          </a:p>
          <a:p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</p:txBody>
      </p:sp>
      <p:sp>
        <p:nvSpPr>
          <p:cNvPr id="1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6F8C1CE-6BE3-4943-9865-D734118C51F5}"/>
              </a:ext>
            </a:extLst>
          </p:cNvPr>
          <p:cNvSpPr/>
          <p:nvPr/>
        </p:nvSpPr>
        <p:spPr>
          <a:xfrm>
            <a:off x="90675" y="1399497"/>
            <a:ext cx="4256553" cy="59110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07.02.01 Архитектура</a:t>
            </a:r>
          </a:p>
          <a:p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  <a:b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</p:txBody>
      </p:sp>
      <p:sp>
        <p:nvSpPr>
          <p:cNvPr id="1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0A6A103-C59D-4949-A58C-73B9592C8E4E}"/>
              </a:ext>
            </a:extLst>
          </p:cNvPr>
          <p:cNvSpPr/>
          <p:nvPr/>
        </p:nvSpPr>
        <p:spPr>
          <a:xfrm>
            <a:off x="90673" y="2067716"/>
            <a:ext cx="4256553" cy="92960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и эксплуатация зданий и сооружений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  <a:b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колледж“</a:t>
            </a:r>
            <a:b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колледж“</a:t>
            </a:r>
            <a:b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колледж“</a:t>
            </a:r>
            <a:b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CF3D95CD-0BDF-4FB6-9A4B-9C0E99ADE0BE}"/>
              </a:ext>
            </a:extLst>
          </p:cNvPr>
          <p:cNvSpPr/>
          <p:nvPr/>
        </p:nvSpPr>
        <p:spPr>
          <a:xfrm>
            <a:off x="90674" y="3940417"/>
            <a:ext cx="4256553" cy="37785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08.02.04 Водоснабжение и водоотведение</a:t>
            </a:r>
          </a:p>
          <a:p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3DB290FA-186E-4E5E-ABC5-BAEB945D8FC0}"/>
              </a:ext>
            </a:extLst>
          </p:cNvPr>
          <p:cNvSpPr/>
          <p:nvPr/>
        </p:nvSpPr>
        <p:spPr>
          <a:xfrm>
            <a:off x="90674" y="4388298"/>
            <a:ext cx="4256551" cy="83518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08.02.08 Монтаж и эксплуатация оборудования и систем газоснабжения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DC54619D-6F60-4EF6-965B-345B4A92A3E6}"/>
              </a:ext>
            </a:extLst>
          </p:cNvPr>
          <p:cNvSpPr/>
          <p:nvPr/>
        </p:nvSpPr>
        <p:spPr>
          <a:xfrm>
            <a:off x="90674" y="5322229"/>
            <a:ext cx="4256551" cy="80147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08.02.12 Строительство и эксплуатация автомобильных дорог, аэродромов и городских путей сообщения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"</a:t>
            </a: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CBA4AE0B-D50B-46C4-AC0C-EFC93D52BA7B}"/>
              </a:ext>
            </a:extLst>
          </p:cNvPr>
          <p:cNvSpPr/>
          <p:nvPr/>
        </p:nvSpPr>
        <p:spPr>
          <a:xfrm>
            <a:off x="4789504" y="576979"/>
            <a:ext cx="4256553" cy="130122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Эксплуатация и обслуживание многоквартирного дома </a:t>
            </a:r>
          </a:p>
          <a:p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  <a:b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  <a:b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  <a:b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  <a:b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DD699580-36D8-4F27-80AE-99564FADAC63}"/>
              </a:ext>
            </a:extLst>
          </p:cNvPr>
          <p:cNvSpPr/>
          <p:nvPr/>
        </p:nvSpPr>
        <p:spPr>
          <a:xfrm>
            <a:off x="4789504" y="1946391"/>
            <a:ext cx="4256553" cy="420366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Сетевое и системное администрирование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"Автомобильно-дорожный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"Воскресенский колледж"                            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"Дмитровский техникум"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"Коломенский аграрный колледж имени </a:t>
            </a:r>
            <a:b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Н.Т. Козлова"    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"Красногорский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"Можайский техникум"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"Орехово-Зуевский железнодорожный колледж имени В.И. Бондаренко"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"Орехово-Зуевский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 "Подмосковный колледж "Энергия"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"Раменский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 "Сергиево-Посадский СЭТ"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"Физико-технический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"Шатурский энергетический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"Электростальский 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"Чеховский техникум«</a:t>
            </a:r>
            <a:b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 </a:t>
            </a:r>
          </a:p>
          <a:p>
            <a:pPr algn="ctr"/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4714F7F2-A39C-499B-BFA1-863EC75ACFF1}"/>
              </a:ext>
            </a:extLst>
          </p:cNvPr>
          <p:cNvSpPr/>
          <p:nvPr/>
        </p:nvSpPr>
        <p:spPr>
          <a:xfrm>
            <a:off x="37637" y="3134957"/>
            <a:ext cx="4256553" cy="69145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08.02.02 Строительство и эксплуатация инженерных сооружений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</p:txBody>
      </p:sp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  <p:pic>
        <p:nvPicPr>
          <p:cNvPr id="18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2E1B8B3E-509B-4868-9CF7-060605D0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D506D24-5AC0-4378-9935-D63A839D1D78}"/>
              </a:ext>
            </a:extLst>
          </p:cNvPr>
          <p:cNvSpPr/>
          <p:nvPr/>
        </p:nvSpPr>
        <p:spPr>
          <a:xfrm>
            <a:off x="90678" y="1069131"/>
            <a:ext cx="4256552" cy="56602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09.02.08 Интеллектуальные интегрированные  системы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"Московия“</a:t>
            </a:r>
            <a:b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"Физико-технический колледж"</a:t>
            </a:r>
          </a:p>
        </p:txBody>
      </p:sp>
      <p:sp>
        <p:nvSpPr>
          <p:cNvPr id="1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E39BA0B9-7C88-4FA9-8F54-468B728971C2}"/>
              </a:ext>
            </a:extLst>
          </p:cNvPr>
          <p:cNvSpPr/>
          <p:nvPr/>
        </p:nvSpPr>
        <p:spPr>
          <a:xfrm>
            <a:off x="90678" y="1693821"/>
            <a:ext cx="4256552" cy="28257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09.02.09 Веб-разработка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"Физико-технический колледж"</a:t>
            </a: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18C45590-171F-4CA3-838D-2B3387F0CEE3}"/>
              </a:ext>
            </a:extLst>
          </p:cNvPr>
          <p:cNvSpPr/>
          <p:nvPr/>
        </p:nvSpPr>
        <p:spPr>
          <a:xfrm>
            <a:off x="90678" y="2063926"/>
            <a:ext cx="4256552" cy="277771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09.02.11 Разработка и управление программным обеспечением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  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"Воскресенский колледж"                                                        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                       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"Красногорский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"Можайский техникум"             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"Павлово-Посадский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"Ногинский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"Подмосковный политехнический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 "Профессиональный колледж "Московия"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"Сергиево-Посадский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"Серпуховский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"Ступинский колледж им. А.Т. Туманова"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"Физико-технический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</a:t>
            </a: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университет" 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86E129C-5805-476B-A0D9-FC0F70F96372}"/>
              </a:ext>
            </a:extLst>
          </p:cNvPr>
          <p:cNvSpPr/>
          <p:nvPr/>
        </p:nvSpPr>
        <p:spPr>
          <a:xfrm>
            <a:off x="117758" y="4900303"/>
            <a:ext cx="4256552" cy="170149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09.02.12 Техническая эксплуатация и сопровождение информационных систем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"Авиационный техникум имени В.А. Казакова"  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"Люберецкий техникум имени Героя Советского Союза, лётчика-космонавта Ю.А. Гагарина"                                  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3B8E8EE9-C400-4DED-BA58-071C75E25E40}"/>
              </a:ext>
            </a:extLst>
          </p:cNvPr>
          <p:cNvSpPr/>
          <p:nvPr/>
        </p:nvSpPr>
        <p:spPr>
          <a:xfrm>
            <a:off x="4693158" y="591664"/>
            <a:ext cx="4256552" cy="122895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09.02.13 Интеграция решений с применением технологий искусственного интеллекта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pPr algn="ctr"/>
            <a:endParaRPr lang="ru-RU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AEBB067-8566-46A4-8FF2-59CF7FECB63F}"/>
              </a:ext>
            </a:extLst>
          </p:cNvPr>
          <p:cNvSpPr/>
          <p:nvPr/>
        </p:nvSpPr>
        <p:spPr>
          <a:xfrm>
            <a:off x="4693158" y="1898591"/>
            <a:ext cx="4256552" cy="122895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09.02.13 Интеграция решений с применением технологий искусственного интеллекта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pPr algn="ctr"/>
            <a:endParaRPr lang="ru-RU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697DFD45-AA10-4B7B-AE54-052E00431B88}"/>
              </a:ext>
            </a:extLst>
          </p:cNvPr>
          <p:cNvSpPr/>
          <p:nvPr/>
        </p:nvSpPr>
        <p:spPr>
          <a:xfrm>
            <a:off x="4693158" y="3216954"/>
            <a:ext cx="4256552" cy="84371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10.02.04 Обеспечение информационной безопасности телекоммуникационных систем  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pPr algn="ctr"/>
            <a:endParaRPr lang="ru-RU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CE79C80D-EE4E-428A-B375-D187145BE3D3}"/>
              </a:ext>
            </a:extLst>
          </p:cNvPr>
          <p:cNvSpPr/>
          <p:nvPr/>
        </p:nvSpPr>
        <p:spPr>
          <a:xfrm>
            <a:off x="4693158" y="4150077"/>
            <a:ext cx="4256552" cy="117813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10.02.05 Обеспечение информационной безопасности автоматизированных систем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"Люберецкий техникум имени Героя Советского Союза, лётчика-космонавта Ю.А. Гагарина"                                 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</p:txBody>
      </p:sp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  <p:pic>
        <p:nvPicPr>
          <p:cNvPr id="18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2E1B8B3E-509B-4868-9CF7-060605D0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60CC0A81-A151-476F-BEA6-C712C8128BAC}"/>
              </a:ext>
            </a:extLst>
          </p:cNvPr>
          <p:cNvSpPr/>
          <p:nvPr/>
        </p:nvSpPr>
        <p:spPr>
          <a:xfrm>
            <a:off x="258637" y="640114"/>
            <a:ext cx="4256552" cy="37794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11.02.07 Радиотехнические информационные системы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45CA565-0157-4143-B24A-150859BD293A}"/>
              </a:ext>
            </a:extLst>
          </p:cNvPr>
          <p:cNvSpPr/>
          <p:nvPr/>
        </p:nvSpPr>
        <p:spPr>
          <a:xfrm>
            <a:off x="258637" y="1064928"/>
            <a:ext cx="4256552" cy="567165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11.02.15 Инфокоммуникационные сети и системы связи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  <a:br>
              <a:rPr lang="en-US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3F182AE-EC58-4E7F-B886-D47042D15AF6}"/>
              </a:ext>
            </a:extLst>
          </p:cNvPr>
          <p:cNvSpPr/>
          <p:nvPr/>
        </p:nvSpPr>
        <p:spPr>
          <a:xfrm>
            <a:off x="323894" y="3057898"/>
            <a:ext cx="4256552" cy="102990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11.02.17 Разработка электронных устройств и систем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"Авиационный техникум имени В.А. Казакова"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</p:txBody>
      </p:sp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A81707AA-F57B-4510-874B-B1F888ABAD4A}"/>
              </a:ext>
            </a:extLst>
          </p:cNvPr>
          <p:cNvSpPr/>
          <p:nvPr/>
        </p:nvSpPr>
        <p:spPr>
          <a:xfrm>
            <a:off x="323894" y="4169541"/>
            <a:ext cx="4256552" cy="46643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11.02.19 Квантовые коммуникации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</p:txBody>
      </p:sp>
      <p:sp>
        <p:nvSpPr>
          <p:cNvPr id="2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63CC551-5DFF-4030-BE5B-1DB0070504A1}"/>
              </a:ext>
            </a:extLst>
          </p:cNvPr>
          <p:cNvSpPr/>
          <p:nvPr/>
        </p:nvSpPr>
        <p:spPr>
          <a:xfrm>
            <a:off x="6000373" y="777618"/>
            <a:ext cx="4256552" cy="48088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12.02.01 Авиационные приборы и комплексы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"Авиационный техникум имени В.А. Казакова"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</p:txBody>
      </p:sp>
      <p:sp>
        <p:nvSpPr>
          <p:cNvPr id="2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6BC37AAA-E6FA-4CFC-AEAA-6830A2609508}"/>
              </a:ext>
            </a:extLst>
          </p:cNvPr>
          <p:cNvSpPr/>
          <p:nvPr/>
        </p:nvSpPr>
        <p:spPr>
          <a:xfrm>
            <a:off x="6000373" y="1397532"/>
            <a:ext cx="4256552" cy="46912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12.02.09 Производство и эксплуатация оптических и оптико – электронных приборов и систем</a:t>
            </a:r>
            <a:endParaRPr lang="ru-RU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</p:txBody>
      </p:sp>
      <p:sp>
        <p:nvSpPr>
          <p:cNvPr id="2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ADA9FFBD-3518-4AF4-B883-0F56A2146ADB}"/>
              </a:ext>
            </a:extLst>
          </p:cNvPr>
          <p:cNvSpPr/>
          <p:nvPr/>
        </p:nvSpPr>
        <p:spPr>
          <a:xfrm>
            <a:off x="6000373" y="2859144"/>
            <a:ext cx="4256552" cy="53771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13.02.08 Электроизоляционная, кабельная и кондиционерная техника 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</p:txBody>
      </p:sp>
      <p:sp>
        <p:nvSpPr>
          <p:cNvPr id="2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90195AD-5035-47BC-867A-14FA4B470234}"/>
              </a:ext>
            </a:extLst>
          </p:cNvPr>
          <p:cNvSpPr/>
          <p:nvPr/>
        </p:nvSpPr>
        <p:spPr>
          <a:xfrm>
            <a:off x="6000373" y="1969715"/>
            <a:ext cx="4256552" cy="71762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13.02.02 Теплоснабжение и теплотехническое оборудование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3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815B066D-7C41-420F-BAF6-DA947C3254C4}"/>
              </a:ext>
            </a:extLst>
          </p:cNvPr>
          <p:cNvSpPr/>
          <p:nvPr/>
        </p:nvSpPr>
        <p:spPr>
          <a:xfrm>
            <a:off x="258637" y="1729875"/>
            <a:ext cx="4256552" cy="124628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11.02.16 Монтаж, техническое обслуживание и ремонт электронных приборов и устройств  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ГБПОУ МО "Мытищинский колледж"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ГАПОУ МО "Подмосковный колледж "Энергия"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ГБПОУ МО "Подмосковный политехнический колледж"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ГБПОУ МО "Раменский колледж"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ГБПОУ МО "Серпуховский колледж"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6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885C043F-0395-4E3A-AFC7-207A663D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BCB97D06-F536-4812-9D55-3CB47E6AD9DD}"/>
              </a:ext>
            </a:extLst>
          </p:cNvPr>
          <p:cNvSpPr/>
          <p:nvPr/>
        </p:nvSpPr>
        <p:spPr>
          <a:xfrm>
            <a:off x="90678" y="1541210"/>
            <a:ext cx="4256552" cy="1191375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13.02.13 Эксплуатация и обслуживание электрического и электромеханического оборудования (по отраслям)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"Московия"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</p:txBody>
      </p:sp>
      <p:sp>
        <p:nvSpPr>
          <p:cNvPr id="1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EB6A08CB-51E9-4496-8644-6B8C4F4460F7}"/>
              </a:ext>
            </a:extLst>
          </p:cNvPr>
          <p:cNvSpPr/>
          <p:nvPr/>
        </p:nvSpPr>
        <p:spPr>
          <a:xfrm>
            <a:off x="90678" y="2798521"/>
            <a:ext cx="4256552" cy="67491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15.02.06 Монтаж, техническая эксплуатация и ремонт холодильно-компрессорных и теплонасосных машин и установок (по отраслям)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8E13E6C5-01E2-45D1-AF18-738A48A727AC}"/>
              </a:ext>
            </a:extLst>
          </p:cNvPr>
          <p:cNvSpPr/>
          <p:nvPr/>
        </p:nvSpPr>
        <p:spPr>
          <a:xfrm>
            <a:off x="90678" y="3523225"/>
            <a:ext cx="4256552" cy="97233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15.02.09 Аддитивные технологии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"Физико-технический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DA083A34-CDFD-4014-A947-2C90006A1021}"/>
              </a:ext>
            </a:extLst>
          </p:cNvPr>
          <p:cNvSpPr/>
          <p:nvPr/>
        </p:nvSpPr>
        <p:spPr>
          <a:xfrm>
            <a:off x="90678" y="4530389"/>
            <a:ext cx="4256552" cy="43492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Мехатроника и мобильная робототехника (по отраслям)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CB63F14-C11A-4526-A209-E666FBECAB54}"/>
              </a:ext>
            </a:extLst>
          </p:cNvPr>
          <p:cNvSpPr/>
          <p:nvPr/>
        </p:nvSpPr>
        <p:spPr>
          <a:xfrm>
            <a:off x="90678" y="5023977"/>
            <a:ext cx="4256552" cy="163950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15.02.16 Технология машиностроения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 "Подмосковный колледж "Энергия“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"Раменский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"Серпуховский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"Ступинский техникум им. А.Т. Туманова"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F318076-0DBB-4702-A161-5871A3857E66}"/>
              </a:ext>
            </a:extLst>
          </p:cNvPr>
          <p:cNvSpPr/>
          <p:nvPr/>
        </p:nvSpPr>
        <p:spPr>
          <a:xfrm>
            <a:off x="4780244" y="577793"/>
            <a:ext cx="4256552" cy="87353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15.02.17 Монтаж, техническое обслуживание, эксплуатация и ремонт промышленного оборудования (по отраслям)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D7796FEA-F3F4-4CEC-92BF-1401867BFEB8}"/>
              </a:ext>
            </a:extLst>
          </p:cNvPr>
          <p:cNvSpPr/>
          <p:nvPr/>
        </p:nvSpPr>
        <p:spPr>
          <a:xfrm>
            <a:off x="4780244" y="1512622"/>
            <a:ext cx="4256552" cy="97233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15.02.18 Техническое обслуживание и эксплуатация роботизированного производства (по отраслям)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FF643C2E-F1BF-471B-89A1-4FACF8AF8608}"/>
              </a:ext>
            </a:extLst>
          </p:cNvPr>
          <p:cNvSpPr/>
          <p:nvPr/>
        </p:nvSpPr>
        <p:spPr>
          <a:xfrm>
            <a:off x="4780244" y="3635159"/>
            <a:ext cx="4256552" cy="97233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18.02.12 Технология аналитического контроля химических соединений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 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45895C2E-7A93-40F2-B139-A866B6EC71EA}"/>
              </a:ext>
            </a:extLst>
          </p:cNvPr>
          <p:cNvSpPr/>
          <p:nvPr/>
        </p:nvSpPr>
        <p:spPr>
          <a:xfrm>
            <a:off x="4840308" y="4681180"/>
            <a:ext cx="4256552" cy="87353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19.02.11 Технология продуктов питания из растительного сырья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    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</p:txBody>
      </p:sp>
      <p:sp>
        <p:nvSpPr>
          <p:cNvPr id="2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AD3F0717-3C5C-4DFA-ADDC-4331D83D3D35}"/>
              </a:ext>
            </a:extLst>
          </p:cNvPr>
          <p:cNvSpPr/>
          <p:nvPr/>
        </p:nvSpPr>
        <p:spPr>
          <a:xfrm>
            <a:off x="90678" y="577793"/>
            <a:ext cx="4256552" cy="87353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13.02.12 Электрические станции, сети и системы, их релейная защита и автоматизация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</p:txBody>
      </p:sp>
      <p:sp>
        <p:nvSpPr>
          <p:cNvPr id="2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6C03B651-9500-4C38-B0E2-3022C18B1CCA}"/>
              </a:ext>
            </a:extLst>
          </p:cNvPr>
          <p:cNvSpPr/>
          <p:nvPr/>
        </p:nvSpPr>
        <p:spPr>
          <a:xfrm>
            <a:off x="4780244" y="2568668"/>
            <a:ext cx="4256552" cy="97233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15.02.19 Сварочное производство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                          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железнодорожный колледж имени В.И. Бондаренко"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EC7A61F-6FD4-4577-8D0B-EF8FAB3E9CC6}"/>
              </a:ext>
            </a:extLst>
          </p:cNvPr>
          <p:cNvSpPr/>
          <p:nvPr/>
        </p:nvSpPr>
        <p:spPr>
          <a:xfrm>
            <a:off x="4835055" y="5631103"/>
            <a:ext cx="4256552" cy="84169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19.02.12 Технология продуктов питания животного происхождения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B930E91E-A36C-470A-B3D6-71F09C4C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B3B42D1-364D-480B-9D41-990471728D62}"/>
              </a:ext>
            </a:extLst>
          </p:cNvPr>
          <p:cNvSpPr/>
          <p:nvPr/>
        </p:nvSpPr>
        <p:spPr>
          <a:xfrm>
            <a:off x="32169" y="1779978"/>
            <a:ext cx="4256552" cy="46643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20.02.02 Защита в чрезвычайных ситуациях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</p:txBody>
      </p:sp>
      <p:sp>
        <p:nvSpPr>
          <p:cNvPr id="1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4B9B8F9C-BCAA-4103-B367-4471F29DB9A7}"/>
              </a:ext>
            </a:extLst>
          </p:cNvPr>
          <p:cNvSpPr/>
          <p:nvPr/>
        </p:nvSpPr>
        <p:spPr>
          <a:xfrm>
            <a:off x="32169" y="2302736"/>
            <a:ext cx="4256552" cy="77053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20.02.05 Организация оперативного (экстренного) реагирования в чрезвычайных ситуациях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DC73C1F0-0488-4B4E-ADAC-A0DF5D37E964}"/>
              </a:ext>
            </a:extLst>
          </p:cNvPr>
          <p:cNvSpPr/>
          <p:nvPr/>
        </p:nvSpPr>
        <p:spPr>
          <a:xfrm>
            <a:off x="32169" y="3121836"/>
            <a:ext cx="4256552" cy="121287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21.02.19 Землеустройство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C080E82-6EE9-4212-B20A-4E85CA7AAE77}"/>
              </a:ext>
            </a:extLst>
          </p:cNvPr>
          <p:cNvSpPr/>
          <p:nvPr/>
        </p:nvSpPr>
        <p:spPr>
          <a:xfrm>
            <a:off x="32169" y="4390756"/>
            <a:ext cx="4256552" cy="1740015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23.02.01 Организация перевозок и управление на транспорте (по видам транспорта)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"Автомобильно-дорожный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"Московия"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F860D7CC-AD73-434C-968D-F6FF805E0686}"/>
              </a:ext>
            </a:extLst>
          </p:cNvPr>
          <p:cNvSpPr/>
          <p:nvPr/>
        </p:nvSpPr>
        <p:spPr>
          <a:xfrm>
            <a:off x="32169" y="6191713"/>
            <a:ext cx="4256552" cy="46643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23.02.02 Автомобиле- и тракторостроение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7D3611B-6C0E-40F6-825B-BC9AA32E793A}"/>
              </a:ext>
            </a:extLst>
          </p:cNvPr>
          <p:cNvSpPr/>
          <p:nvPr/>
        </p:nvSpPr>
        <p:spPr>
          <a:xfrm>
            <a:off x="4594783" y="581448"/>
            <a:ext cx="4256552" cy="46643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23.02.06 Техническая эксплуатация подвижного состава железных дорог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171067F6-50CE-4585-B1B9-39C201B1F29D}"/>
              </a:ext>
            </a:extLst>
          </p:cNvPr>
          <p:cNvSpPr/>
          <p:nvPr/>
        </p:nvSpPr>
        <p:spPr>
          <a:xfrm>
            <a:off x="4583802" y="1118376"/>
            <a:ext cx="4256552" cy="218702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23.02.07 Техническое обслуживание и ремонт автотранспортных средств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ПО "Подольский колледж имени А.В. Никулина"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"Московия"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F97BC30E-1F0A-4B4B-83C2-3A82EE5B5531}"/>
              </a:ext>
            </a:extLst>
          </p:cNvPr>
          <p:cNvSpPr/>
          <p:nvPr/>
        </p:nvSpPr>
        <p:spPr>
          <a:xfrm>
            <a:off x="4584867" y="3358481"/>
            <a:ext cx="4255487" cy="46643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25.02.03 Техническая эксплуатация электрифицированных и пилотажно-навигационных комплексов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</p:txBody>
      </p:sp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D04DB31F-3227-4363-B35D-EFCA30C35304}"/>
              </a:ext>
            </a:extLst>
          </p:cNvPr>
          <p:cNvSpPr/>
          <p:nvPr/>
        </p:nvSpPr>
        <p:spPr>
          <a:xfrm>
            <a:off x="4584868" y="3864706"/>
            <a:ext cx="4255487" cy="4959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25.02.08 Эксплуатация беспилотных авиационных систем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"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</p:txBody>
      </p:sp>
      <p:sp>
        <p:nvSpPr>
          <p:cNvPr id="2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BFED1CE-2E99-4F14-A0F6-D8F7C4D56E83}"/>
              </a:ext>
            </a:extLst>
          </p:cNvPr>
          <p:cNvSpPr/>
          <p:nvPr/>
        </p:nvSpPr>
        <p:spPr>
          <a:xfrm>
            <a:off x="4584868" y="4406317"/>
            <a:ext cx="4255487" cy="32925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25.02.09 Организация воздушных перевозок и авиационных работ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</p:txBody>
      </p:sp>
      <p:sp>
        <p:nvSpPr>
          <p:cNvPr id="2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72CFD65-972B-497F-8978-CD6A0DE343AA}"/>
              </a:ext>
            </a:extLst>
          </p:cNvPr>
          <p:cNvSpPr/>
          <p:nvPr/>
        </p:nvSpPr>
        <p:spPr>
          <a:xfrm>
            <a:off x="4584868" y="4774308"/>
            <a:ext cx="4256552" cy="89658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27.02.07 Управление качеством продукции, процессов и услуг (по отраслям)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"Воскресенский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 algn="ctr"/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164D159-320B-4B06-82A2-BD33FFBFBCE8}"/>
              </a:ext>
            </a:extLst>
          </p:cNvPr>
          <p:cNvSpPr/>
          <p:nvPr/>
        </p:nvSpPr>
        <p:spPr>
          <a:xfrm>
            <a:off x="4594778" y="5709622"/>
            <a:ext cx="4256552" cy="29980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29.02.11 Полиграфическое производство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 </a:t>
            </a:r>
          </a:p>
        </p:txBody>
      </p:sp>
      <p:sp>
        <p:nvSpPr>
          <p:cNvPr id="2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89BD795D-CE6D-4E2B-95F4-32AE33C5DCED}"/>
              </a:ext>
            </a:extLst>
          </p:cNvPr>
          <p:cNvSpPr/>
          <p:nvPr/>
        </p:nvSpPr>
        <p:spPr>
          <a:xfrm>
            <a:off x="32169" y="581448"/>
            <a:ext cx="4256552" cy="54869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19.02.13 Технология продуктов общественного питания массового изготовления и специализированных пищевых продуктов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</p:txBody>
      </p:sp>
      <p:sp>
        <p:nvSpPr>
          <p:cNvPr id="3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13519C8-2275-49B5-AE2B-712CA22C64C0}"/>
              </a:ext>
            </a:extLst>
          </p:cNvPr>
          <p:cNvSpPr/>
          <p:nvPr/>
        </p:nvSpPr>
        <p:spPr>
          <a:xfrm>
            <a:off x="32169" y="1176655"/>
            <a:ext cx="4256552" cy="54869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20.02.01 Рациональное использование природохозяйственных комплексов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</p:txBody>
      </p:sp>
      <p:sp>
        <p:nvSpPr>
          <p:cNvPr id="3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CE6A9126-F4C2-4AC4-AB93-327967F65A67}"/>
              </a:ext>
            </a:extLst>
          </p:cNvPr>
          <p:cNvSpPr/>
          <p:nvPr/>
        </p:nvSpPr>
        <p:spPr>
          <a:xfrm>
            <a:off x="4594778" y="6080530"/>
            <a:ext cx="4256552" cy="46643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29.02.10 Конструирование, моделирование и технология изготовления изделий легкой промышленности (по отраслям)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F756DE0F-4CC3-4BF8-AA2C-9252F8D9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856967A-CEDD-49AB-A9E0-F22BD2E7C9B5}"/>
              </a:ext>
            </a:extLst>
          </p:cNvPr>
          <p:cNvSpPr/>
          <p:nvPr/>
        </p:nvSpPr>
        <p:spPr>
          <a:xfrm>
            <a:off x="56798" y="653728"/>
            <a:ext cx="4256552" cy="39418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31.02.04 Медицинская оптика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14EA497-2309-42DB-A496-2CFFD33A2AA9}"/>
              </a:ext>
            </a:extLst>
          </p:cNvPr>
          <p:cNvSpPr/>
          <p:nvPr/>
        </p:nvSpPr>
        <p:spPr>
          <a:xfrm>
            <a:off x="56798" y="1106574"/>
            <a:ext cx="4256552" cy="39418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32.02.01 Медико-профилактическое дело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6B01ACBC-9008-4C44-9272-E5FA50837539}"/>
              </a:ext>
            </a:extLst>
          </p:cNvPr>
          <p:cNvSpPr/>
          <p:nvPr/>
        </p:nvSpPr>
        <p:spPr>
          <a:xfrm>
            <a:off x="56798" y="1596251"/>
            <a:ext cx="4256552" cy="61063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33.02.01 Фармация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3361F98E-E734-48D1-98EB-77B0B732C00A}"/>
              </a:ext>
            </a:extLst>
          </p:cNvPr>
          <p:cNvSpPr/>
          <p:nvPr/>
        </p:nvSpPr>
        <p:spPr>
          <a:xfrm>
            <a:off x="56798" y="2283701"/>
            <a:ext cx="4256552" cy="110620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72C2836-50F2-43D6-995D-4BA35B7342FB}"/>
              </a:ext>
            </a:extLst>
          </p:cNvPr>
          <p:cNvSpPr/>
          <p:nvPr/>
        </p:nvSpPr>
        <p:spPr>
          <a:xfrm>
            <a:off x="56798" y="3448574"/>
            <a:ext cx="4256552" cy="63535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35.02.05 Агрономия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 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60CA722-8CC6-4A25-8043-FD0A672AD3AD}"/>
              </a:ext>
            </a:extLst>
          </p:cNvPr>
          <p:cNvSpPr/>
          <p:nvPr/>
        </p:nvSpPr>
        <p:spPr>
          <a:xfrm>
            <a:off x="56798" y="4142594"/>
            <a:ext cx="4256552" cy="102209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35.02.08 Электротехнические системы в агропромышленном комплексе (АПК)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                     Н.Т. Козлова" 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CD887AB-F123-443D-B257-CA0F3FA4C011}"/>
              </a:ext>
            </a:extLst>
          </p:cNvPr>
          <p:cNvSpPr/>
          <p:nvPr/>
        </p:nvSpPr>
        <p:spPr>
          <a:xfrm>
            <a:off x="56798" y="5261749"/>
            <a:ext cx="4256552" cy="102209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 Садово-парковое и ландшафтное строительство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</p:txBody>
      </p:sp>
      <p:sp>
        <p:nvSpPr>
          <p:cNvPr id="2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F533963D-405E-4602-BCFD-C96EC3778518}"/>
              </a:ext>
            </a:extLst>
          </p:cNvPr>
          <p:cNvSpPr/>
          <p:nvPr/>
        </p:nvSpPr>
        <p:spPr>
          <a:xfrm>
            <a:off x="4873755" y="689071"/>
            <a:ext cx="4256552" cy="93123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35.02.16 Эксплуатация и ремонт сельскохозяйственной техники и оборудования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                        Н.Т. Козлова" 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</p:txBody>
      </p:sp>
      <p:sp>
        <p:nvSpPr>
          <p:cNvPr id="2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A59EB36C-71B1-4EF2-B28F-86AF7109AA40}"/>
              </a:ext>
            </a:extLst>
          </p:cNvPr>
          <p:cNvSpPr/>
          <p:nvPr/>
        </p:nvSpPr>
        <p:spPr>
          <a:xfrm>
            <a:off x="4873755" y="1699265"/>
            <a:ext cx="4256552" cy="6242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35.02.20 Технология производства, первичной переработки и хранения сельскохозяйственной продукции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 </a:t>
            </a:r>
          </a:p>
        </p:txBody>
      </p:sp>
      <p:sp>
        <p:nvSpPr>
          <p:cNvPr id="2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BC6FDCD3-BAB6-4040-AAF5-C589E2EAB4AE}"/>
              </a:ext>
            </a:extLst>
          </p:cNvPr>
          <p:cNvSpPr/>
          <p:nvPr/>
        </p:nvSpPr>
        <p:spPr>
          <a:xfrm>
            <a:off x="4873755" y="2411733"/>
            <a:ext cx="4256552" cy="72385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 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 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 </a:t>
            </a:r>
          </a:p>
        </p:txBody>
      </p:sp>
      <p:sp>
        <p:nvSpPr>
          <p:cNvPr id="2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44A13BFB-C909-4F39-8F68-FB0478A414B1}"/>
              </a:ext>
            </a:extLst>
          </p:cNvPr>
          <p:cNvSpPr/>
          <p:nvPr/>
        </p:nvSpPr>
        <p:spPr>
          <a:xfrm>
            <a:off x="4873755" y="3194259"/>
            <a:ext cx="4256552" cy="42901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36.02.03 Зоотехния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 </a:t>
            </a:r>
          </a:p>
        </p:txBody>
      </p:sp>
      <p:sp>
        <p:nvSpPr>
          <p:cNvPr id="3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1F49D0A8-F285-49B9-B5C7-B41812C48BED}"/>
              </a:ext>
            </a:extLst>
          </p:cNvPr>
          <p:cNvSpPr/>
          <p:nvPr/>
        </p:nvSpPr>
        <p:spPr>
          <a:xfrm>
            <a:off x="4877061" y="3699356"/>
            <a:ext cx="4256552" cy="6242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36.02.05 Кинология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</p:txBody>
      </p:sp>
    </p:spTree>
    <p:extLst>
      <p:ext uri="{BB962C8B-B14F-4D97-AF65-F5344CB8AC3E}">
        <p14:creationId xmlns:p14="http://schemas.microsoft.com/office/powerpoint/2010/main" val="223360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651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4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7ED4C751-006E-48EF-AFA6-EE830D71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1BE056E8-9AFF-414F-8187-316A986EADEE}"/>
              </a:ext>
            </a:extLst>
          </p:cNvPr>
          <p:cNvSpPr/>
          <p:nvPr/>
        </p:nvSpPr>
        <p:spPr>
          <a:xfrm>
            <a:off x="88948" y="581448"/>
            <a:ext cx="4256552" cy="297164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 (по отраслям)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СЭТ"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1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BE55DE3-A5B4-4902-9AA6-807570DCF855}"/>
              </a:ext>
            </a:extLst>
          </p:cNvPr>
          <p:cNvSpPr/>
          <p:nvPr/>
        </p:nvSpPr>
        <p:spPr>
          <a:xfrm>
            <a:off x="5076336" y="581448"/>
            <a:ext cx="4256552" cy="414824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38.02.03 Операционная деятельность в логистике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"Автомобильно-дорожный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                        Н.Т. Козлова"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"Люберецкий техникум имени Героя Советского Союза, лётчика-космонавта Ю.А. Гагарина"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"Физико-технический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  <a:p>
            <a:pPr algn="ctr"/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C8E0550A-306C-48F3-BDC4-2C291F053BD8}"/>
              </a:ext>
            </a:extLst>
          </p:cNvPr>
          <p:cNvSpPr/>
          <p:nvPr/>
        </p:nvSpPr>
        <p:spPr>
          <a:xfrm>
            <a:off x="5141649" y="4808484"/>
            <a:ext cx="4256552" cy="78241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38.02.06 Финансы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 </a:t>
            </a:r>
            <a:b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</p:txBody>
      </p:sp>
    </p:spTree>
    <p:extLst>
      <p:ext uri="{BB962C8B-B14F-4D97-AF65-F5344CB8AC3E}">
        <p14:creationId xmlns:p14="http://schemas.microsoft.com/office/powerpoint/2010/main" val="303407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C7926E76-AABA-4B02-A805-C6C62B2F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54B811E-B091-4067-9A24-E31AB303E3C9}"/>
              </a:ext>
            </a:extLst>
          </p:cNvPr>
          <p:cNvSpPr/>
          <p:nvPr/>
        </p:nvSpPr>
        <p:spPr>
          <a:xfrm>
            <a:off x="323894" y="640114"/>
            <a:ext cx="4256552" cy="181003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38.02.07 Банковское дело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A417734-FA2F-458A-A1B1-E2EB7178874B}"/>
              </a:ext>
            </a:extLst>
          </p:cNvPr>
          <p:cNvSpPr/>
          <p:nvPr/>
        </p:nvSpPr>
        <p:spPr>
          <a:xfrm>
            <a:off x="346196" y="2508810"/>
            <a:ext cx="4256552" cy="97765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38.02.08 Торговое дело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28BF612-ABE1-4C77-9903-18825F93942C}"/>
              </a:ext>
            </a:extLst>
          </p:cNvPr>
          <p:cNvSpPr/>
          <p:nvPr/>
        </p:nvSpPr>
        <p:spPr>
          <a:xfrm>
            <a:off x="354642" y="3545130"/>
            <a:ext cx="4256552" cy="83237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39.02.01 Социальная работа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СЭТ"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FB1710EA-209A-467E-8EB8-D2C6A3FFE5B4}"/>
              </a:ext>
            </a:extLst>
          </p:cNvPr>
          <p:cNvSpPr/>
          <p:nvPr/>
        </p:nvSpPr>
        <p:spPr>
          <a:xfrm>
            <a:off x="354642" y="4477998"/>
            <a:ext cx="4256552" cy="213180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40.02.04  Юриспруденция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"Люберецкий техникум имени Героя Советского Союза, лётчика-космонавта Ю.А. Гагарина"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3551934A-B39C-4976-969A-C9F89CEBAEBC}"/>
              </a:ext>
            </a:extLst>
          </p:cNvPr>
          <p:cNvSpPr/>
          <p:nvPr/>
        </p:nvSpPr>
        <p:spPr>
          <a:xfrm>
            <a:off x="4791921" y="640114"/>
            <a:ext cx="4256552" cy="42233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 </a:t>
            </a: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E2CFD0E-1291-4EA9-B176-82A64BE466AB}"/>
              </a:ext>
            </a:extLst>
          </p:cNvPr>
          <p:cNvSpPr/>
          <p:nvPr/>
        </p:nvSpPr>
        <p:spPr>
          <a:xfrm>
            <a:off x="4791921" y="1122797"/>
            <a:ext cx="4256552" cy="42233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43.02.06 Сервис на транспорте (по видам транспорта)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FD1B428F-A9AE-4909-AF9A-7214387ECA82}"/>
              </a:ext>
            </a:extLst>
          </p:cNvPr>
          <p:cNvSpPr/>
          <p:nvPr/>
        </p:nvSpPr>
        <p:spPr>
          <a:xfrm>
            <a:off x="4791921" y="1640956"/>
            <a:ext cx="4256552" cy="329401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 Поварское и кондитерское дело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               Н.Т. Козлова"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"Московия"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471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5AFECE71-2666-447E-87C3-D1D6B6895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B2B6333F-659F-4B61-8985-334468D116D3}"/>
              </a:ext>
            </a:extLst>
          </p:cNvPr>
          <p:cNvSpPr/>
          <p:nvPr/>
        </p:nvSpPr>
        <p:spPr>
          <a:xfrm>
            <a:off x="210683" y="640114"/>
            <a:ext cx="4256552" cy="264301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43.02.16 Туризм и гостеприимство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колледж«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 </a:t>
            </a:r>
          </a:p>
        </p:txBody>
      </p:sp>
      <p:sp>
        <p:nvSpPr>
          <p:cNvPr id="1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B23F4E25-07FE-4B6A-A10A-2979111726B7}"/>
              </a:ext>
            </a:extLst>
          </p:cNvPr>
          <p:cNvSpPr/>
          <p:nvPr/>
        </p:nvSpPr>
        <p:spPr>
          <a:xfrm>
            <a:off x="210683" y="3341797"/>
            <a:ext cx="4256552" cy="191817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43.02.17 Технологии индустрии красоты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         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"Московия"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</p:txBody>
      </p:sp>
      <p:sp>
        <p:nvSpPr>
          <p:cNvPr id="1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D2420DB-A51F-41AD-A028-0BFDDD69E7AF}"/>
              </a:ext>
            </a:extLst>
          </p:cNvPr>
          <p:cNvSpPr/>
          <p:nvPr/>
        </p:nvSpPr>
        <p:spPr>
          <a:xfrm>
            <a:off x="210683" y="5403703"/>
            <a:ext cx="4256552" cy="114514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 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4FD1213-2D90-4D58-9822-0C169C308617}"/>
              </a:ext>
            </a:extLst>
          </p:cNvPr>
          <p:cNvSpPr/>
          <p:nvPr/>
        </p:nvSpPr>
        <p:spPr>
          <a:xfrm>
            <a:off x="5187631" y="640114"/>
            <a:ext cx="4256552" cy="119258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44.02.02 Преподавание в начальных классах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C10604C-464E-4BB8-94A7-4AE6CA3FFB3B}"/>
              </a:ext>
            </a:extLst>
          </p:cNvPr>
          <p:cNvSpPr/>
          <p:nvPr/>
        </p:nvSpPr>
        <p:spPr>
          <a:xfrm>
            <a:off x="5187631" y="1866769"/>
            <a:ext cx="4256552" cy="60072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44.02.03 Педагогика дополнительного образования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 </a:t>
            </a: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1CB0E13C-6561-4AB7-967B-6E5C29E2875D}"/>
              </a:ext>
            </a:extLst>
          </p:cNvPr>
          <p:cNvSpPr/>
          <p:nvPr/>
        </p:nvSpPr>
        <p:spPr>
          <a:xfrm>
            <a:off x="5187631" y="2535119"/>
            <a:ext cx="4256552" cy="60072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44.02.04 Специальное дошкольное образование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BEBB2A5-76DA-49E9-A8DE-A2A94E0A319F}"/>
              </a:ext>
            </a:extLst>
          </p:cNvPr>
          <p:cNvSpPr/>
          <p:nvPr/>
        </p:nvSpPr>
        <p:spPr>
          <a:xfrm>
            <a:off x="5187631" y="3241769"/>
            <a:ext cx="4256552" cy="77679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44.02.06 Профессиональное обучение (по отраслям)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A6ECBC1-9D23-45FC-A898-CB6DEB6F9439}"/>
              </a:ext>
            </a:extLst>
          </p:cNvPr>
          <p:cNvSpPr/>
          <p:nvPr/>
        </p:nvSpPr>
        <p:spPr>
          <a:xfrm>
            <a:off x="5172631" y="4061144"/>
            <a:ext cx="4256552" cy="122467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архивоведения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СЭТ"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</p:txBody>
      </p:sp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1DBE402B-1B18-47C6-9678-024C6E50D25F}"/>
              </a:ext>
            </a:extLst>
          </p:cNvPr>
          <p:cNvSpPr/>
          <p:nvPr/>
        </p:nvSpPr>
        <p:spPr>
          <a:xfrm>
            <a:off x="5187631" y="5364291"/>
            <a:ext cx="4256552" cy="102396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46.02.02 Обеспечение технологического сопровождения цифровой трансформации документированных сфер деятельности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90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443F46E6-2BAA-42B0-83BD-AFD3B111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BE34EA44-A609-440D-B72A-EC4898F686BB}"/>
              </a:ext>
            </a:extLst>
          </p:cNvPr>
          <p:cNvSpPr/>
          <p:nvPr/>
        </p:nvSpPr>
        <p:spPr>
          <a:xfrm>
            <a:off x="90678" y="640115"/>
            <a:ext cx="4256552" cy="46643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49.02.01 Физическая культура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DD1353D-B90F-4834-BE9B-179D93C21C73}"/>
              </a:ext>
            </a:extLst>
          </p:cNvPr>
          <p:cNvSpPr/>
          <p:nvPr/>
        </p:nvSpPr>
        <p:spPr>
          <a:xfrm>
            <a:off x="90678" y="1165213"/>
            <a:ext cx="4256552" cy="55908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53.02.01 Музыкальное образование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 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5BE591B-5CC2-4A97-8D67-16A01CB03B18}"/>
              </a:ext>
            </a:extLst>
          </p:cNvPr>
          <p:cNvSpPr/>
          <p:nvPr/>
        </p:nvSpPr>
        <p:spPr>
          <a:xfrm>
            <a:off x="90678" y="1782962"/>
            <a:ext cx="4256552" cy="148275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54.02.01 Дизайн (по отраслям)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"Воскресенский колледж"                                    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"Физико-технический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8673DB6F-20FC-4722-AD4B-70AE010ED36F}"/>
              </a:ext>
            </a:extLst>
          </p:cNvPr>
          <p:cNvSpPr/>
          <p:nvPr/>
        </p:nvSpPr>
        <p:spPr>
          <a:xfrm>
            <a:off x="90678" y="3307412"/>
            <a:ext cx="4256552" cy="76879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Декоративно-прикладное искусство и народные промыслы (по видам)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  <a:b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</a:t>
            </a: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8119E391-EE47-4FA3-870B-69B5C3B26783}"/>
              </a:ext>
            </a:extLst>
          </p:cNvPr>
          <p:cNvSpPr/>
          <p:nvPr/>
        </p:nvSpPr>
        <p:spPr>
          <a:xfrm>
            <a:off x="90678" y="4134869"/>
            <a:ext cx="4256552" cy="76879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54.02.06 Изобразительное искусство и черчение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</a:t>
            </a:r>
            <a:b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 </a:t>
            </a: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9AC164C-9746-4A06-9071-8AA09506D96B}"/>
              </a:ext>
            </a:extLst>
          </p:cNvPr>
          <p:cNvSpPr/>
          <p:nvPr/>
        </p:nvSpPr>
        <p:spPr>
          <a:xfrm>
            <a:off x="90678" y="4962326"/>
            <a:ext cx="4256552" cy="76879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08.01.24 Мастер столярно-плотничных, паркетных и стекольных работ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 </a:t>
            </a:r>
            <a:b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</p:txBody>
      </p:sp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70D9BAF-86A9-464A-8564-BF9AAA619430}"/>
              </a:ext>
            </a:extLst>
          </p:cNvPr>
          <p:cNvSpPr/>
          <p:nvPr/>
        </p:nvSpPr>
        <p:spPr>
          <a:xfrm>
            <a:off x="90678" y="5802649"/>
            <a:ext cx="4256552" cy="76879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08.01.27 Мастер общестроительных работ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техникум«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1D4C8CD-256D-45F7-971D-21672529FA44}"/>
              </a:ext>
            </a:extLst>
          </p:cNvPr>
          <p:cNvSpPr/>
          <p:nvPr/>
        </p:nvSpPr>
        <p:spPr>
          <a:xfrm>
            <a:off x="4558144" y="640113"/>
            <a:ext cx="4256552" cy="120610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08.01.28 Мастер отделочных, строительных и декоративных работ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</p:txBody>
      </p:sp>
      <p:sp>
        <p:nvSpPr>
          <p:cNvPr id="27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68B50DF-F1C7-4B6A-AE18-07BF6F564D90}"/>
              </a:ext>
            </a:extLst>
          </p:cNvPr>
          <p:cNvSpPr/>
          <p:nvPr/>
        </p:nvSpPr>
        <p:spPr>
          <a:xfrm>
            <a:off x="4558144" y="1921285"/>
            <a:ext cx="4256552" cy="120610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08.01.29 Мастер по ремонту и обслуживанию инженерных систем жилищно-коммунального хозяйства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 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</p:txBody>
      </p:sp>
      <p:sp>
        <p:nvSpPr>
          <p:cNvPr id="2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D378280-0EB4-4368-88D0-161F8F749E05}"/>
              </a:ext>
            </a:extLst>
          </p:cNvPr>
          <p:cNvSpPr/>
          <p:nvPr/>
        </p:nvSpPr>
        <p:spPr>
          <a:xfrm>
            <a:off x="4558144" y="3186055"/>
            <a:ext cx="4256552" cy="6283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08.01.31 Электромонтажник электрических сетей и электрооборудования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</a:t>
            </a:r>
          </a:p>
        </p:txBody>
      </p:sp>
      <p:sp>
        <p:nvSpPr>
          <p:cNvPr id="2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A0639B3-DEE3-447B-AB23-043ADA462986}"/>
              </a:ext>
            </a:extLst>
          </p:cNvPr>
          <p:cNvSpPr/>
          <p:nvPr/>
        </p:nvSpPr>
        <p:spPr>
          <a:xfrm>
            <a:off x="4558144" y="3873022"/>
            <a:ext cx="4269425" cy="282076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Оператор  информационных систем и ресурсов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                                                            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                         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"Люберецкий техникум имени Героя Советского Союза, лётчика-космонавта Ю.А. Гагарина"                                   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   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СЭТ"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9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9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92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" y="71586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7754764" y="1198185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85,11 %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80,37%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80,03 %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80,09 %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80,93 %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81,32%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79,47 %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5" y="1399206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2767846"/>
            <a:ext cx="3015662" cy="4130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 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-348630" y="117722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 АТЛАСА ДОСТУПНЫХ </a:t>
            </a:r>
            <a:r>
              <a:rPr lang="ru-RU" sz="20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ПРОФЕССИЙ/СПЕЦИАЛЬНОСТЕЙ СПО ДЛЯ ЛИЦ С ИНВАЛИДНОСТЬЮ И ОВЗ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3361200" y="2583867"/>
            <a:ext cx="66333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8005357" y="937701"/>
            <a:ext cx="4281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дизайна» (присоединён к Московской области)</a:t>
            </a: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99411" y="1373728"/>
            <a:ext cx="1343313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43F5A2C-EBBB-4B37-8464-338124BE5485}"/>
              </a:ext>
            </a:extLst>
          </p:cNvPr>
          <p:cNvSpPr/>
          <p:nvPr/>
        </p:nvSpPr>
        <p:spPr>
          <a:xfrm>
            <a:off x="3272118" y="5208494"/>
            <a:ext cx="3849872" cy="16899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</a:t>
            </a:r>
          </a:p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ИСПОЛЬЗУЕМЫЕ В АТЛАСЕ</a:t>
            </a:r>
            <a:r>
              <a:rPr lang="en-US" sz="14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ц</a:t>
            </a:r>
            <a:r>
              <a:rPr lang="ru-RU" sz="1400" b="0" i="0" dirty="0">
                <a:solidFill>
                  <a:srgbClr val="002060"/>
                </a:solidFill>
                <a:effectLst/>
              </a:rPr>
              <a:t>еленаправленность;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п</a:t>
            </a:r>
            <a:r>
              <a:rPr lang="ru-RU" sz="1400" b="0" i="0" dirty="0">
                <a:solidFill>
                  <a:srgbClr val="002060"/>
                </a:solidFill>
                <a:effectLst/>
              </a:rPr>
              <a:t>озиционирование субъекта;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с</a:t>
            </a:r>
            <a:r>
              <a:rPr lang="ru-RU" sz="1400" b="0" i="0" dirty="0">
                <a:solidFill>
                  <a:srgbClr val="002060"/>
                </a:solidFill>
                <a:effectLst/>
              </a:rPr>
              <a:t>тратегические цели развития;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к</a:t>
            </a:r>
            <a:r>
              <a:rPr lang="ru-RU" sz="1400" b="0" i="0" dirty="0">
                <a:solidFill>
                  <a:srgbClr val="002060"/>
                </a:solidFill>
                <a:effectLst/>
              </a:rPr>
              <a:t>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13647" y="1307367"/>
            <a:ext cx="3502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инклюзивного профессионального образования Московской области </a:t>
            </a:r>
            <a:r>
              <a:rPr lang="ru-RU" sz="1200" b="1" dirty="0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8649" y="2493734"/>
            <a:ext cx="3990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rgbClr val="0070C0"/>
                </a:solidFill>
              </a:rPr>
              <a:t>143969,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 dirty="0">
              <a:solidFill>
                <a:srgbClr val="0070C0"/>
              </a:solidFill>
            </a:endParaRPr>
          </a:p>
          <a:p>
            <a:r>
              <a:rPr lang="ru-RU" sz="1200" b="1" u="sng" dirty="0">
                <a:solidFill>
                  <a:srgbClr val="0070C0"/>
                </a:solidFill>
              </a:rPr>
              <a:t>+7(495) 249-24-50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21"/>
              </a:rPr>
              <a:t>https://bpoo.energypk.ru/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mo_energy_bpoo@mosreg.ru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dirty="0">
                <a:solidFill>
                  <a:srgbClr val="0070C0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0855" y="2529096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</a:rPr>
              <a:t>248012, Российская Федерация, </a:t>
            </a: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</a:rPr>
              <a:t>Центральный федеральный округ, </a:t>
            </a: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</a:rPr>
              <a:t>Калужская область. г. Калуга, ул. </a:t>
            </a:r>
            <a:r>
              <a:rPr lang="ru-RU" sz="1200" b="1" u="sng" dirty="0" err="1">
                <a:solidFill>
                  <a:srgbClr val="0070C0"/>
                </a:solidFill>
              </a:rPr>
              <a:t>Кубяка</a:t>
            </a:r>
            <a:r>
              <a:rPr lang="ru-RU" sz="1200" b="1" u="sng" dirty="0">
                <a:solidFill>
                  <a:srgbClr val="0070C0"/>
                </a:solidFill>
              </a:rPr>
              <a:t>, 1</a:t>
            </a:r>
          </a:p>
          <a:p>
            <a:pPr lvl="0">
              <a:defRPr/>
            </a:pP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rgbClr val="0070C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(961) 122-21-91</a:t>
            </a: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http://kksd.edusite.ru/</a:t>
            </a:r>
            <a:endParaRPr lang="ru-RU" sz="1200" b="1" u="sng" dirty="0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college_service@adm.kaluga.ru</a:t>
            </a:r>
            <a:endParaRPr lang="ru-RU" sz="1200" b="1" u="sng" dirty="0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 dirty="0">
                <a:solidFill>
                  <a:srgbClr val="0070C0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https://vk.com/public209229541</a:t>
            </a:r>
            <a:endParaRPr lang="ru-RU" sz="1200" b="1" u="sng" dirty="0">
              <a:solidFill>
                <a:srgbClr val="0070C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AB92DA39-D736-449B-AC46-4FDF95E8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A72BF772-56C3-489B-80C6-249DE6339B93}"/>
              </a:ext>
            </a:extLst>
          </p:cNvPr>
          <p:cNvSpPr/>
          <p:nvPr/>
        </p:nvSpPr>
        <p:spPr>
          <a:xfrm>
            <a:off x="90678" y="640115"/>
            <a:ext cx="4256552" cy="107547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 Наладчик аппаратных и программных средств инфокоммуникационных систем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СЭТ"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72DDB03-132E-40D5-BA7B-13503B9BC90D}"/>
              </a:ext>
            </a:extLst>
          </p:cNvPr>
          <p:cNvSpPr/>
          <p:nvPr/>
        </p:nvSpPr>
        <p:spPr>
          <a:xfrm>
            <a:off x="90678" y="1776187"/>
            <a:ext cx="4256552" cy="6012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12.01.09 Мастер по изготовлению и сборке деталей и узлов оптических и оптико-электронных приборов и систем  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86316AC-08AF-45E7-AAE5-5309A84D1ED5}"/>
              </a:ext>
            </a:extLst>
          </p:cNvPr>
          <p:cNvSpPr/>
          <p:nvPr/>
        </p:nvSpPr>
        <p:spPr>
          <a:xfrm>
            <a:off x="90678" y="2438714"/>
            <a:ext cx="4256552" cy="14366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13.01.10 Электромонтер по ремонту и обслуживанию электрооборудования (по отраслям)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E49C9DB7-4849-455A-BEE7-EB1BD35463A0}"/>
              </a:ext>
            </a:extLst>
          </p:cNvPr>
          <p:cNvSpPr/>
          <p:nvPr/>
        </p:nvSpPr>
        <p:spPr>
          <a:xfrm>
            <a:off x="90678" y="3942823"/>
            <a:ext cx="4256552" cy="143659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15.01.05 Сварщик (ручной и частично механизированной сварки (наплавки)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5CC4E633-62C6-43E0-8B9A-55BDD7795C40}"/>
              </a:ext>
            </a:extLst>
          </p:cNvPr>
          <p:cNvSpPr/>
          <p:nvPr/>
        </p:nvSpPr>
        <p:spPr>
          <a:xfrm>
            <a:off x="4810723" y="700712"/>
            <a:ext cx="4256552" cy="206861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15.01.35 Мастер слесарных работ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                                    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            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железнодорожный техникум имени В.И. Бондаренко"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C18790F2-B656-469F-BB16-CC93F0EF9029}"/>
              </a:ext>
            </a:extLst>
          </p:cNvPr>
          <p:cNvSpPr/>
          <p:nvPr/>
        </p:nvSpPr>
        <p:spPr>
          <a:xfrm>
            <a:off x="4810723" y="2827992"/>
            <a:ext cx="4256552" cy="44643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15.01.36 Дефектоскопист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EB04A7B5-7BDE-4531-A56A-252AF995BA45}"/>
              </a:ext>
            </a:extLst>
          </p:cNvPr>
          <p:cNvSpPr/>
          <p:nvPr/>
        </p:nvSpPr>
        <p:spPr>
          <a:xfrm>
            <a:off x="4810723" y="3333090"/>
            <a:ext cx="4256552" cy="154709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15.01.38 Оператор-наладчик металлообрабатывающих станков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"Воскресенский колледж"                                    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 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80336A3F-E3BA-40E3-ABE8-D85C21AFC2DF}"/>
              </a:ext>
            </a:extLst>
          </p:cNvPr>
          <p:cNvSpPr/>
          <p:nvPr/>
        </p:nvSpPr>
        <p:spPr>
          <a:xfrm>
            <a:off x="4810723" y="4938848"/>
            <a:ext cx="4256552" cy="78578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18.01.34 Лаборант по контролю качества сырья, реактивов, промежуточных продуктов, готовой продукции, отходов производства (по отраслям)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</p:txBody>
      </p:sp>
      <p:sp>
        <p:nvSpPr>
          <p:cNvPr id="2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F28D423D-F827-4E69-81EB-5B9FAC9A22CB}"/>
              </a:ext>
            </a:extLst>
          </p:cNvPr>
          <p:cNvSpPr/>
          <p:nvPr/>
        </p:nvSpPr>
        <p:spPr>
          <a:xfrm>
            <a:off x="4850294" y="5783302"/>
            <a:ext cx="4256552" cy="78578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19.01.18 Аппаратчик-оператор производства продуктов питания из растительного сырья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 </a:t>
            </a:r>
          </a:p>
        </p:txBody>
      </p:sp>
    </p:spTree>
    <p:extLst>
      <p:ext uri="{BB962C8B-B14F-4D97-AF65-F5344CB8AC3E}">
        <p14:creationId xmlns:p14="http://schemas.microsoft.com/office/powerpoint/2010/main" val="53060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3996"/>
            <a:ext cx="3045583" cy="32940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6"/>
            <a:extLst>
              <a:ext uri="{FF2B5EF4-FFF2-40B4-BE49-F238E27FC236}">
                <a16:creationId xmlns:a16="http://schemas.microsoft.com/office/drawing/2014/main" id="{DFB0F0F4-4C25-4B62-807D-BBBE0724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49D1C73-556B-4FF0-94B8-A0FF71AF3F48}"/>
              </a:ext>
            </a:extLst>
          </p:cNvPr>
          <p:cNvSpPr/>
          <p:nvPr/>
        </p:nvSpPr>
        <p:spPr>
          <a:xfrm>
            <a:off x="323894" y="781968"/>
            <a:ext cx="4256552" cy="238795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 и обслуживанию автомобилей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                                   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                        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7BE81E6-B159-4934-B8C6-1473F043AEFE}"/>
              </a:ext>
            </a:extLst>
          </p:cNvPr>
          <p:cNvSpPr/>
          <p:nvPr/>
        </p:nvSpPr>
        <p:spPr>
          <a:xfrm>
            <a:off x="323894" y="3271310"/>
            <a:ext cx="4256552" cy="111781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29.01.04 Художник по костюму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05F6974D-DEC9-4F4F-9A6A-E453C804A2F8}"/>
              </a:ext>
            </a:extLst>
          </p:cNvPr>
          <p:cNvSpPr/>
          <p:nvPr/>
        </p:nvSpPr>
        <p:spPr>
          <a:xfrm>
            <a:off x="323894" y="4447786"/>
            <a:ext cx="4256552" cy="67855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29.01.33 Мастер по изготовлению швейных изделий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</p:txBody>
      </p:sp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6F76827C-560E-4A35-93AF-2B461FBF0193}"/>
              </a:ext>
            </a:extLst>
          </p:cNvPr>
          <p:cNvSpPr/>
          <p:nvPr/>
        </p:nvSpPr>
        <p:spPr>
          <a:xfrm>
            <a:off x="323894" y="5185002"/>
            <a:ext cx="4256552" cy="60619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29.01.34 Оператор оборудования швейного производства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 видам) 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 </a:t>
            </a: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E3B5E364-7161-47B8-B4D2-F17F72AD8A54}"/>
              </a:ext>
            </a:extLst>
          </p:cNvPr>
          <p:cNvSpPr/>
          <p:nvPr/>
        </p:nvSpPr>
        <p:spPr>
          <a:xfrm>
            <a:off x="323894" y="5849866"/>
            <a:ext cx="4256552" cy="60619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35.01.15 Мастер по ремонту и обслуживанию электрооборудования в сельском  хозяйстве</a:t>
            </a:r>
          </a:p>
          <a:p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</p:txBody>
      </p:sp>
      <p:sp>
        <p:nvSpPr>
          <p:cNvPr id="2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B886877F-D906-4DDE-AB5F-0FC76F0DC791}"/>
              </a:ext>
            </a:extLst>
          </p:cNvPr>
          <p:cNvSpPr/>
          <p:nvPr/>
        </p:nvSpPr>
        <p:spPr>
          <a:xfrm>
            <a:off x="4889865" y="781968"/>
            <a:ext cx="4256552" cy="49982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35.01.27  Мастер сельскохозяйственного производства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"Автомобильно-дорожный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</p:txBody>
      </p:sp>
      <p:sp>
        <p:nvSpPr>
          <p:cNvPr id="24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3AC67DA-AA61-4CFE-B048-FC5D16F09CCC}"/>
              </a:ext>
            </a:extLst>
          </p:cNvPr>
          <p:cNvSpPr/>
          <p:nvPr/>
        </p:nvSpPr>
        <p:spPr>
          <a:xfrm>
            <a:off x="4889865" y="1340454"/>
            <a:ext cx="4256552" cy="29428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35.01.28 Мастер столярного и мебельного производства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"Энергия“</a:t>
            </a:r>
          </a:p>
        </p:txBody>
      </p:sp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FF8D9F2D-1A19-4D3C-8FDC-A161CE196B8F}"/>
              </a:ext>
            </a:extLst>
          </p:cNvPr>
          <p:cNvSpPr/>
          <p:nvPr/>
        </p:nvSpPr>
        <p:spPr>
          <a:xfrm>
            <a:off x="4889865" y="1693404"/>
            <a:ext cx="4256552" cy="263366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43.01.09 Повар, кондитер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"Подмосковный политехнический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289DB2DD-4608-44A2-B59A-0F1B1794739D}"/>
              </a:ext>
            </a:extLst>
          </p:cNvPr>
          <p:cNvSpPr/>
          <p:nvPr/>
        </p:nvSpPr>
        <p:spPr>
          <a:xfrm>
            <a:off x="4889865" y="4446025"/>
            <a:ext cx="4256552" cy="1581635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"Люберецкий техникум имени Героя Советского Союза, лётчика-космонавта Ю.А. Гагарина"                                   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</p:txBody>
      </p:sp>
    </p:spTree>
    <p:extLst>
      <p:ext uri="{BB962C8B-B14F-4D97-AF65-F5344CB8AC3E}">
        <p14:creationId xmlns:p14="http://schemas.microsoft.com/office/powerpoint/2010/main" val="112370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76" y="645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5945" y="4069830"/>
            <a:ext cx="2426055" cy="2623955"/>
          </a:xfrm>
          <a:prstGeom prst="rect">
            <a:avLst/>
          </a:prstGeom>
        </p:spPr>
      </p:pic>
      <p:pic>
        <p:nvPicPr>
          <p:cNvPr id="17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21" y="706527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445" y="711084"/>
            <a:ext cx="404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- 09.02.11 Разработка и управление программным обеспечением</a:t>
            </a:r>
          </a:p>
        </p:txBody>
      </p:sp>
      <p:pic>
        <p:nvPicPr>
          <p:cNvPr id="19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6" y="1415433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750" y="1541634"/>
            <a:ext cx="33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- 43.02.15 Поварское и кондитерское дело</a:t>
            </a:r>
          </a:p>
        </p:txBody>
      </p:sp>
      <p:pic>
        <p:nvPicPr>
          <p:cNvPr id="21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92" y="2190454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125" y="234994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- 34.02.01 Сестринское дело</a:t>
            </a:r>
          </a:p>
        </p:txBody>
      </p:sp>
      <p:pic>
        <p:nvPicPr>
          <p:cNvPr id="23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45" y="308710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1345" y="2954441"/>
            <a:ext cx="3649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- 09.01.03 Оператор информационных систем и ресурсов</a:t>
            </a:r>
          </a:p>
        </p:txBody>
      </p:sp>
      <p:pic>
        <p:nvPicPr>
          <p:cNvPr id="26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49" y="3748752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1745" y="4069831"/>
            <a:ext cx="324545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- 09.02.06 Сетевое и системное администрирование</a:t>
            </a:r>
          </a:p>
        </p:txBody>
      </p:sp>
      <p:pic>
        <p:nvPicPr>
          <p:cNvPr id="28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68" y="564870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7244" y="669715"/>
            <a:ext cx="45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- 46.02.01 Документационное обеспечение управления и архивоведения</a:t>
            </a:r>
          </a:p>
        </p:txBody>
      </p:sp>
      <p:pic>
        <p:nvPicPr>
          <p:cNvPr id="30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6" y="145238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25776" y="1541633"/>
            <a:ext cx="49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- 23.01.17 Мастер по ремонту и обслуживанию автомобилей</a:t>
            </a:r>
          </a:p>
        </p:txBody>
      </p:sp>
      <p:pic>
        <p:nvPicPr>
          <p:cNvPr id="32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2" y="2264048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482545" y="2401365"/>
            <a:ext cx="4420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- 38.02.01 Экономика и бухгалтерский учет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отраслям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7" descr="C:\Users\Admin\Downloads\logo_fk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1" y="312057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82545" y="3270323"/>
            <a:ext cx="457915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- 08.02.14 Эксплуатация и обслуживание многоквартирного дома</a:t>
            </a:r>
          </a:p>
        </p:txBody>
      </p:sp>
      <p:pic>
        <p:nvPicPr>
          <p:cNvPr id="3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2" y="3777225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425809" y="4021110"/>
            <a:ext cx="4124966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- 54.01.20 Графический дизайнер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0692" y="380229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80 000 руб.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5548942"/>
            <a:ext cx="1006105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sz="1700" b="1" dirty="0">
                <a:solidFill>
                  <a:srgbClr val="002060"/>
                </a:solidFill>
              </a:rPr>
              <a:t>Программист — </a:t>
            </a:r>
            <a:r>
              <a:rPr lang="ru-RU" sz="1700" dirty="0">
                <a:solidFill>
                  <a:srgbClr val="002060"/>
                </a:solidFill>
              </a:rPr>
              <a:t>это специалист, который создаёт, тестирует и поддерживает программное обеспечение. Он пишет код на различных языках программирования, чтобы решать задачи пользователей, автоматизировать процессы или разрабатывать новые цифровые продукты: от мобильных приложений до сложных систем и игр.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94494" y="4760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ПРОФЕССИЯ/СПЕЦИАЛЬНОСТЬ – ПРОГРАММИСТ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Admin\Downloads\free-icon-programmer-19955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6" y="5090945"/>
            <a:ext cx="792481" cy="7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8895" y="131640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85 000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7534" y="2112102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70 000 руб.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26328" y="26938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74 000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03610" y="128530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65 000 руб.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3610" y="214786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Заработная плата: 95 000 руб.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75926" y="299206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Заработная плата: 74 000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77951" y="37356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Заработная плата: 76 000 руб.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21218" y="4508828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87 000 руб.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7950" y="4287278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Заработная плата: 80 000 руб.</a:t>
            </a:r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09.02.11 Разработка и управление программным обеспечением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829160"/>
            <a:ext cx="745640" cy="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1" y="1724069"/>
            <a:ext cx="121618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Разработка и управление программным обеспечением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— специальность готовит универсальных IT-специалистов, способных не только создавать код, но и эффективно управлять процессом разработки. Программа обучения охватывает проектирование сложных информационных систем, разработку мобильных и веб-приложений, а также глубокое изучение архитектуры баз данных. Позволяет получить профессиональный опыт в использовании гибких методологий управления (Agile, Scrum), обеспечении качества ПО через тестирование и автоматизацию, а также в вопросах информационной безопасности и защиты интеллектуальной собственности.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306404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0" y="3587260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Знание языков программирования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(например, Python, Java, C#, PHP и др.) и умение применять их для написания чистого, масштабируемого кода.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Навыки работы с операционными системами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такими как Linux и Windows, включая настройку сред разработки и виртуализацию.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1030" y="3591565"/>
            <a:ext cx="5657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Умение проектировать и работать с базами данных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используя SQL (MySQL, PostgreSQL) и NoSQL решения для хранения больших объемов данных.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Владение инструментами управления разработкой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включая системы контроля версий (Git) и гибкие методологии (Agile, Scrum).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6" y="5662535"/>
            <a:ext cx="458001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ГБПОУ МО "Авиационный техникум имени В.А. Казакова"</a:t>
            </a:r>
          </a:p>
          <a:p>
            <a:r>
              <a:rPr lang="ru-RU" sz="1000" b="1" dirty="0"/>
              <a:t>ГБПОУ МО "Воскресенский колледж"</a:t>
            </a:r>
          </a:p>
          <a:p>
            <a:r>
              <a:rPr lang="ru-RU" sz="1000" b="1" dirty="0"/>
              <a:t>ГБПОУ МО "Колледж "Коломна"</a:t>
            </a:r>
          </a:p>
          <a:p>
            <a:r>
              <a:rPr lang="ru-RU" sz="1000" b="1" dirty="0"/>
              <a:t>ГБПОУ МО "Красногорский колледж"</a:t>
            </a:r>
          </a:p>
          <a:p>
            <a:r>
              <a:rPr lang="ru-RU" sz="1000" b="1" dirty="0"/>
              <a:t>ГБПОУ МО "Можайский техникум"</a:t>
            </a:r>
          </a:p>
          <a:p>
            <a:r>
              <a:rPr lang="ru-RU" sz="1000" b="1" dirty="0"/>
              <a:t>ГБПОУ МО "Павлово-Посадский техникум“</a:t>
            </a:r>
            <a:endParaRPr lang="en-US" sz="1000" b="1" dirty="0"/>
          </a:p>
          <a:p>
            <a:r>
              <a:rPr lang="ru-RU" sz="1000" b="1" dirty="0"/>
              <a:t>ГБПОУ МО "Ногинский колледж"</a:t>
            </a:r>
          </a:p>
          <a:p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ГБПОУ МО "Подмосковный политехнический колледж"</a:t>
            </a:r>
          </a:p>
          <a:p>
            <a:r>
              <a:rPr lang="ru-RU" sz="1000" b="1" dirty="0"/>
              <a:t>ГАПОУ МО "Профессиональный колледж "Московия"</a:t>
            </a:r>
          </a:p>
          <a:p>
            <a:r>
              <a:rPr lang="ru-RU" sz="1000" b="1" dirty="0"/>
              <a:t>ГБПОУ МО "Сергиево-Посадский колледж"</a:t>
            </a:r>
          </a:p>
          <a:p>
            <a:r>
              <a:rPr lang="ru-RU" sz="1000" b="1" dirty="0"/>
              <a:t>ГБПОУ МО "Серпуховский колледж"</a:t>
            </a:r>
          </a:p>
          <a:p>
            <a:r>
              <a:rPr lang="ru-RU" sz="1000" b="1" dirty="0"/>
              <a:t>ГБПОУ МО "Ступинский колледж им. А.Т. Туманова"</a:t>
            </a:r>
          </a:p>
          <a:p>
            <a:r>
              <a:rPr lang="ru-RU" sz="1000" b="1" dirty="0"/>
              <a:t>ГБПОУ МО "Физико-технический колледж"</a:t>
            </a:r>
          </a:p>
          <a:p>
            <a:r>
              <a:rPr lang="ru-RU" sz="1000" b="1" dirty="0"/>
              <a:t>ГОУ ВО МО "Государственный гуманитарно-технологический университет"</a:t>
            </a:r>
            <a:endParaRPr lang="ru-RU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43.02.15 Поварское и кондитерское дело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Специалист по поварскому и кондитерскому делу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организатор процесса приготовления блюд и кондитерских изделий сложного ассортимента. Он не только готовит, но и управляет работой кухни, контролирует качество сырья и создаёт авторские рецепты.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18666" y="2956464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63656" y="3554222"/>
            <a:ext cx="599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Изготовление сложных десертов и выпечки: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создание авторских тортов, шоколадных изделий и хлебобулочной продукции.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Работа с современным оборудованием: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владение инновационными техниками (су-вид, молекулярная кухня) и профессиональным инвентарём.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17730" y="3408342"/>
            <a:ext cx="5409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Организация работы кухни: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планирование меню, расчет себестоимости блюд и контроль работы персонала.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Контроль безопасности: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строгое соблюдение санитарных норм (HACCP) и правил хранения продуктов.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Высокая скорость и точность: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умение работать в режиме многозадачности, поддерживая стабильно высокое качество подачи.</a:t>
            </a: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139700" y="5224224"/>
            <a:ext cx="988386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63656" y="6431345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6755" y="5386190"/>
            <a:ext cx="408266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ГБПОУ МО "Воскресенский колледж"</a:t>
            </a:r>
          </a:p>
          <a:p>
            <a:r>
              <a:rPr lang="ru-RU" sz="1050" b="1" dirty="0"/>
              <a:t>ГАПОУ МО "Губернский колледж"</a:t>
            </a:r>
          </a:p>
          <a:p>
            <a:r>
              <a:rPr lang="ru-RU" sz="1050" b="1" dirty="0"/>
              <a:t>ГБПОУ МО "Дмитровский техникум"</a:t>
            </a:r>
          </a:p>
          <a:p>
            <a:r>
              <a:rPr lang="ru-RU" sz="1050" b="1" dirty="0"/>
              <a:t>ГБПОУ МО "Коломенский аграрный колледж имени Н.Т. Козлова"</a:t>
            </a:r>
          </a:p>
          <a:p>
            <a:r>
              <a:rPr lang="ru-RU" sz="1050" b="1" dirty="0"/>
              <a:t>ГБПОУ МО "Красногорский колледж"</a:t>
            </a:r>
          </a:p>
          <a:p>
            <a:r>
              <a:rPr lang="ru-RU" sz="1050" b="1" dirty="0"/>
              <a:t>ГБПОУ МО "Можайский техникум"</a:t>
            </a:r>
          </a:p>
          <a:p>
            <a:r>
              <a:rPr lang="ru-RU" sz="1050" b="1" dirty="0"/>
              <a:t>ГБПОУ МО "Мытищинский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51269" y="5295566"/>
            <a:ext cx="3494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ГБПОУ МО "Ногинский колледж"</a:t>
            </a:r>
          </a:p>
          <a:p>
            <a:r>
              <a:rPr lang="ru-RU" sz="1050" b="1" dirty="0"/>
              <a:t>ГБПОУ МО "Одинцовский техникум"</a:t>
            </a:r>
          </a:p>
          <a:p>
            <a:r>
              <a:rPr lang="ru-RU" sz="1050" b="1" dirty="0"/>
              <a:t>ГБПОУ МО "Орехово-Зуевский техникум"</a:t>
            </a:r>
          </a:p>
          <a:p>
            <a:r>
              <a:rPr lang="ru-RU" sz="1050" b="1" dirty="0"/>
              <a:t>ГБПОУ МО "Павлово-Посадский техникум"</a:t>
            </a:r>
          </a:p>
          <a:p>
            <a:r>
              <a:rPr lang="ru-RU" sz="1050" b="1" dirty="0"/>
              <a:t>ГАПОУ МО "Подмосковный колледж "Энергия“</a:t>
            </a:r>
          </a:p>
          <a:p>
            <a:r>
              <a:rPr lang="ru-RU" sz="1050" b="1" dirty="0"/>
              <a:t>ГАПОУ МО "Подмосковный колледж "Московия"</a:t>
            </a:r>
          </a:p>
          <a:p>
            <a:r>
              <a:rPr lang="ru-RU" sz="1050" b="1" dirty="0"/>
              <a:t>ГБПОУ МО "Раменский колледж"</a:t>
            </a:r>
          </a:p>
          <a:p>
            <a:r>
              <a:rPr lang="ru-RU" sz="1050" b="1" dirty="0"/>
              <a:t>ГБПОУ МО "Щелковский колледж"</a:t>
            </a:r>
          </a:p>
        </p:txBody>
      </p:sp>
      <p:pic>
        <p:nvPicPr>
          <p:cNvPr id="1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738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34.02.01 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Сестринское дело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медицинский профессионал, обладающий специализированными знаниями и навыками для предоставления комплексного ухода и поддержки пациентов в медицинских учреждениях и за их пределами. Медсестры оказывают медицинскую помощь и уход за пациентами под наблюдением и в сотрудничестве с врачами. Медсестры выполняют разнообразные медицинские, лечебные, профилактические и реабилитационные процедуры, следят за состоянием пациентов, контролируют показатели здоровья и предоставляют информацию о состоянии пациентов врачам.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67339" y="3379767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80686" y="3897833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Выполнение врачебных назначений: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проведение инъекций, инфузий, перевязок и других манипуляций.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Уход за больными: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обеспечение гигиены, питания и комфортных условий для пациентов.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59703" y="3826990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Оценка состояния здоровья: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мониторинг жизненно важных показателей (давление, пульс, температура).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Систематизация и анализ медицинской информации: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ведение документации, в том числе в электронных системах.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"Колледж "Подмосковье"</a:t>
            </a:r>
          </a:p>
          <a:p>
            <a:r>
              <a:rPr lang="ru-RU" sz="1100" b="1" dirty="0"/>
              <a:t>ГБПОУ МО "Красногорский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96312" y="5639771"/>
            <a:ext cx="4735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ГАПОУ МО "Подмосковный колледж "Энергия“</a:t>
            </a:r>
          </a:p>
          <a:p>
            <a:r>
              <a:rPr lang="ru-RU" sz="1100" b="1" dirty="0"/>
              <a:t>ГОУ ВО МО "Государственный гуманитарно-технологический университет"</a:t>
            </a:r>
          </a:p>
        </p:txBody>
      </p:sp>
      <p:pic>
        <p:nvPicPr>
          <p:cNvPr id="16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1" y="742585"/>
            <a:ext cx="775429" cy="7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05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09.01.03 Оператор информационных систем и ресурсов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информационных систем и ресурсов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специалист, который занимается обработкой, хранением и передачей информации с использованием компьютеров и программного обеспечения. Он отвечает за ввод данных в информационные системы, ведение баз данных, а также за создание и наполнение контентом веб-сайтов.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87654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76365" y="3319084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Работа с базами данных: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ввод, поиск, систематизация и защита информации.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Управление веб-ресурсами: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публикация контента, базовое знание HTML/CSS и работа с CMS-системами.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0303" y="3355548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Офисное программирование: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продвинутое владение пакетами MS Office (Word, Excel, Access).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Техническая поддержка: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установка программного обеспечения и настройка периферийного оборудования (принтеры, сканеры).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53788" y="522593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3796" y="5367569"/>
            <a:ext cx="4224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"Воскресенский колледж"                                                             </a:t>
            </a:r>
          </a:p>
          <a:p>
            <a:r>
              <a:rPr lang="ru-RU" sz="1100" b="1" dirty="0"/>
              <a:t>ГБПОУ МО "Колледж "Коломна"                         </a:t>
            </a:r>
          </a:p>
          <a:p>
            <a:r>
              <a:rPr lang="ru-RU" sz="1100" b="1" dirty="0"/>
              <a:t>ГБПОУ МО "Луховицкий аграрно-промышленный техникум"</a:t>
            </a:r>
          </a:p>
          <a:p>
            <a:r>
              <a:rPr lang="ru-RU" sz="1100" b="1" dirty="0"/>
              <a:t>ГБПОУ МО "Люберецкий техникум имени Героя Советского Союза, лётчика-космонавта Ю.А. Гагарина"                                   </a:t>
            </a:r>
          </a:p>
          <a:p>
            <a:r>
              <a:rPr lang="ru-RU" sz="1100" b="1" dirty="0"/>
              <a:t>ГБПОУ МО "Ногинский колледж"   </a:t>
            </a:r>
          </a:p>
          <a:p>
            <a:r>
              <a:rPr lang="ru-RU" sz="1100" b="1" dirty="0"/>
              <a:t>ГБПОУ МО "Одинцовский техникум"</a:t>
            </a:r>
          </a:p>
          <a:p>
            <a:r>
              <a:rPr lang="ru-RU" sz="1100" b="1" dirty="0"/>
              <a:t>ГАПОУ МО "Подмосковный колледж "Энергия"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767156"/>
            <a:ext cx="888254" cy="8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8">
            <a:extLst>
              <a:ext uri="{FF2B5EF4-FFF2-40B4-BE49-F238E27FC236}">
                <a16:creationId xmlns:a16="http://schemas.microsoft.com/office/drawing/2014/main" id="{090A25F8-A6CF-4E1D-8E73-E411775D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75478F1-EC3F-4866-B9FF-F5D3A7B3D802}"/>
              </a:ext>
            </a:extLst>
          </p:cNvPr>
          <p:cNvSpPr/>
          <p:nvPr/>
        </p:nvSpPr>
        <p:spPr>
          <a:xfrm>
            <a:off x="5035265" y="5225931"/>
            <a:ext cx="42248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"Раменский колледж"</a:t>
            </a:r>
          </a:p>
          <a:p>
            <a:r>
              <a:rPr lang="ru-RU" sz="1100" b="1" dirty="0"/>
              <a:t>ГКПОУ МО "Сергиево-Посадский СЭТ"</a:t>
            </a:r>
          </a:p>
          <a:p>
            <a:r>
              <a:rPr lang="ru-RU" sz="1100" b="1" dirty="0"/>
              <a:t>ГБПОУ МО "Сергиево-Посадский колледж"</a:t>
            </a:r>
          </a:p>
          <a:p>
            <a:r>
              <a:rPr lang="ru-RU" sz="1100" b="1" dirty="0"/>
              <a:t>ГБПОУ МО "Серпуховский колледж"</a:t>
            </a:r>
          </a:p>
          <a:p>
            <a:r>
              <a:rPr lang="ru-RU" sz="1100" b="1" dirty="0"/>
              <a:t>ГБПОУ МО "Ступинский техникум им. А.Т. Туманова"</a:t>
            </a:r>
          </a:p>
          <a:p>
            <a:r>
              <a:rPr lang="ru-RU" sz="1100" b="1" dirty="0"/>
              <a:t>ГБПОУ МО "Чеховский техникум"</a:t>
            </a:r>
          </a:p>
          <a:p>
            <a:r>
              <a:rPr lang="ru-RU" sz="1100" b="1" dirty="0"/>
              <a:t>ГБПОУ МО "Шатурский энергетический техникум"</a:t>
            </a:r>
          </a:p>
          <a:p>
            <a:r>
              <a:rPr lang="ru-RU" sz="1100" b="1" dirty="0"/>
              <a:t>ГОУ ВО МО "Государственный гуманитарно-технологический университет"</a:t>
            </a:r>
            <a:endParaRPr lang="ru-RU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3A7F5-6DB4-48BF-B9A2-090C3B313543}"/>
              </a:ext>
            </a:extLst>
          </p:cNvPr>
          <p:cNvSpPr txBox="1"/>
          <p:nvPr/>
        </p:nvSpPr>
        <p:spPr>
          <a:xfrm>
            <a:off x="1149531" y="59007"/>
            <a:ext cx="8725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ТОП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ПРОФЕССИЙ/СПЕЦИАЛЬНОСТЕЙ,ВОСТРЕБОВАННЫХ У РЕГИОНАЛЬНЫХ РАБОТОДАТЕЛЕЙ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09.02.06 Сетевое и системное администрирование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Сетевой и системный администратор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ключевой специалист по ИТ-инфраструктуре. Он проектирует и поддерживает работу компьютерных сетей, настраивает серверное оборудование и программное обеспечение, а также обеспечивает кибербезопасность и защиту данных всей организации.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563347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220607" y="2830137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Обеспечение безопасности: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настройка брандмауэров (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файерволов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), VPN-каналов и защита от несанкционированного доступа.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Облачные технологии: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работа с облачными хранилищами и распределенными системами обработки данных.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0" y="2922870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Проектирование и монтаж сетей: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развертывание локальных сетей (LAN) и настройка сетевого оборудования (роутеры, коммутаторы).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Администрирование ОС: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установка и глубокая настройка серверных систем (Windows Server, Linux) и виртуальных машин.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4602917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46219" y="4590454"/>
            <a:ext cx="422483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"Авиационный техникум имени В.А. Казакова" 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"Автомобильно-дорожный колледж"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"Воскресенский колледж"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"Дмитровский техникум"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"Коломенский аграрный колледж имени Н.Т. Козлова"                                     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"Красногорский колледж"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"Люберецкий техникум имени Героя Советского Союза, лётчика-космонавта Ю.А. Гагарина"                                 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"Можайский техникум"              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"Мытищинский колледж"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"Орехово-Зуевский железнодорожный колледж имени В.И. Бондаренко"</a:t>
            </a:r>
            <a:endParaRPr lang="ru-RU" sz="11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10755" y="4669732"/>
            <a:ext cx="47352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"Орехово-Зуевский техникум"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ГАПОУ МО "Подмосковный колледж "Энергия“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"Подмосковный политехнический колледж"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"Раменский колледж"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ГКПОУ МО "Сергиево-Посадский СЭТ"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"Физико-технический колледж"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"Шатурский энергетический техникум"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"Щелковский колледж"</a:t>
            </a: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ГБПОУ МО "Электростальский  колледж«</a:t>
            </a:r>
          </a:p>
          <a:p>
            <a:r>
              <a:rPr lang="ru-RU" sz="1100" b="1" dirty="0">
                <a:solidFill>
                  <a:srgbClr val="0A0A0A"/>
                </a:solidFill>
                <a:latin typeface="Google Sans"/>
              </a:rPr>
              <a:t>ГБПОУ МО "Чеховский техникум"</a:t>
            </a:r>
            <a:endParaRPr lang="ru-RU" sz="1100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/>
            <a:r>
              <a:rPr lang="ru-RU" sz="1100" b="1" i="0" dirty="0">
                <a:solidFill>
                  <a:srgbClr val="0A0A0A"/>
                </a:solidFill>
                <a:effectLst/>
                <a:latin typeface="Google Sans"/>
              </a:rPr>
              <a:t>ГОУ ВО МО "Государственный гуманитарно-технологический университет"  </a:t>
            </a:r>
          </a:p>
        </p:txBody>
      </p:sp>
      <p:pic>
        <p:nvPicPr>
          <p:cNvPr id="17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6" y="702283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46.02.01 Документационное обеспечение управления и             		архивоведение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Специалист по документационному обеспечению (архивист)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профессионал, который организует работу с документами в современных организациях. Он отвечает за создание, регистрацию, хранение и быстрый поиск информации, а также обеспечивает юридическую значимость электронного и бумажного документооборота.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421628" y="3293499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Организационная поддержка: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подготовка приказов, протоколов и деловой корреспонденции в соответствии с ГОСТами.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Контроль исполнения: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мониторинг сроков обработки документов и соблюдения регламентов внутри компании.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Управление документооборотом: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внедрение и работа в системах электронного документооборота (СЭД).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Архивное дело: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организация архивного хранения, классификация документов и экспертиза их ценности.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20343" y="5693924"/>
            <a:ext cx="56026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"Колледж "Подмосковье"</a:t>
            </a:r>
          </a:p>
          <a:p>
            <a:r>
              <a:rPr lang="ru-RU" sz="1100" b="1" dirty="0"/>
              <a:t>ГБПОУ МО "Люберецкий техникум имени Героя Советского Союза, лётчика-космонавта Ю.А. Гагарина "</a:t>
            </a:r>
          </a:p>
          <a:p>
            <a:r>
              <a:rPr lang="ru-RU" sz="1100" b="1" dirty="0"/>
              <a:t>ГКПОУ МО "Сергиево-Посадский СЭТ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endParaRPr lang="ru-RU" sz="1100" b="1" dirty="0"/>
          </a:p>
          <a:p>
            <a:r>
              <a:rPr lang="ru-RU" sz="1100" b="1" dirty="0"/>
              <a:t>ГОУ ВО МО "Государственный гуманитарно-технологический университет"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3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4" y="74836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3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23.01.17 Мастер по ремонту и обслуживанию автомобилей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952720" y="3270136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Диагностика и ремонт ДВС: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выявление неисправностей и проведение восстановительных работ в двигателе внутреннего сгорания.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Электрооборудование: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навыки работы с бортовой электроникой, световыми приборами и системами пуска.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Устройство и эксплуатация: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глубокое понимание принципов работы всех узлов и агрегатов современного автомобиля.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Техническое обслуживание: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проведение плановых регламентных работ согласно требованиям заводов-изготовителей.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" y="6357260"/>
            <a:ext cx="130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2308" y="5615055"/>
            <a:ext cx="39956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"Воскресенский колледж"                                                            </a:t>
            </a:r>
          </a:p>
          <a:p>
            <a:r>
              <a:rPr lang="ru-RU" sz="1100" b="1" dirty="0"/>
              <a:t>ГАПОУ МО "Губернский колледж"                        </a:t>
            </a:r>
          </a:p>
          <a:p>
            <a:r>
              <a:rPr lang="ru-RU" sz="1100" b="1" dirty="0"/>
              <a:t>ГБПОУ МО "Колледж "Коломна"                         </a:t>
            </a:r>
          </a:p>
          <a:p>
            <a:r>
              <a:rPr lang="ru-RU" sz="1100" b="1" dirty="0"/>
              <a:t>ГБПОУ МО "Колледж "Подмосковье"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/>
              <a:t>ГБПОУ МО "Можайский техникум"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ГБПОУ МО "Орехово-Зуевский техникум"</a:t>
            </a:r>
          </a:p>
          <a:p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90762" y="5433953"/>
            <a:ext cx="4735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ГБПОУ МО "Павлово-Посадский техникум"</a:t>
            </a:r>
          </a:p>
          <a:p>
            <a:r>
              <a:rPr lang="ru-RU" sz="1100" b="1" dirty="0"/>
              <a:t>ГАПОУ МО "Профессиональный колледж "Московия"</a:t>
            </a:r>
          </a:p>
          <a:p>
            <a:r>
              <a:rPr lang="ru-RU" sz="1100" b="1" dirty="0"/>
              <a:t>ГБПОУ МО "Раменский колледж"</a:t>
            </a:r>
          </a:p>
          <a:p>
            <a:r>
              <a:rPr lang="ru-RU" sz="1100" b="1" dirty="0"/>
              <a:t>ГБПОУ МО "Ступинский техникум им. А.Т. Туманова"</a:t>
            </a:r>
          </a:p>
          <a:p>
            <a:r>
              <a:rPr lang="ru-RU" sz="1100" b="1" dirty="0"/>
              <a:t>ГБПОУ МО "Шатурский энергетический техникум"</a:t>
            </a:r>
          </a:p>
        </p:txBody>
      </p:sp>
      <p:pic>
        <p:nvPicPr>
          <p:cNvPr id="1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" y="80812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Мастер по ремонту и обслуживанию автомобилей —</a:t>
            </a:r>
            <a:r>
              <a:rPr lang="ru-RU" dirty="0"/>
              <a:t> это квалифицированный специалист, выполняющий техническое обслуживание и ремонт легковых, грузовых автомобилей и автобусов. Он обеспечивает исправное состояние автотранспорта, проводя диагностику и устраняя неполадки во всех ключевых системах машины.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22477" y="123825"/>
            <a:ext cx="124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ГБПОУ МО «Авиационный техникум имени В. А. Казакова»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140185, Московская область, г. Жуковский, ул. Кирова, д. 3, корпус 4Е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https://zhat.ru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https://vk.com/zhatofficial_professionalitet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0" i="0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 (495) 556-53-36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mo_zhat@mosreg.ru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- 75,88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- 75,33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- 73,26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3841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ГБПОУ МО «Волоколамский аграрный техникум «Холмогорка»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143602, Московская область, г.о. Волоколамский, с. Ивановское, д.39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https://vatholmogorka.ru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https://vk.com/vatholmogorka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 (496) 362-89-96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mo_vatholm@mosreg.ru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53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,44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«Автомобильно-дорожный колледж»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14017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0,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Московская область, г. Бронницы, ул. Льва Толстого, д.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hlinkClick r:id="rId10"/>
              </a:rPr>
              <a:t>http://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hlinkClick r:id="rId10"/>
              </a:rPr>
              <a:t>avtocollege.ru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https://vk.com/mogadk_bronnizi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(496) 466-53-70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mo_avdorkolledzh@mosreg.ru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- 89,41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- 92,11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- 91,95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443-87-87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88,98    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89,28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«Губернский колледж»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142214, Московская область, г.о. Серпухов, ул. Фирсова, д. 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https://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губернскийколледж.рф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/>
              </a:rPr>
              <a:t>https://vk.com/gubernsky_college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8(496) 739-63-46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mo_gapougub@mosreg.ru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92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,26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96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,64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b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95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,60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0771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56873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28310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75702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447311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-Code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5" y="1370736"/>
            <a:ext cx="550150" cy="5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1029" name="Picture 5" descr="C:\Users\1\Downloads\QR-Code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0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QR-Code (3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13720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4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8253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85916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5927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7" y="325918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8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1" y="3422375"/>
            <a:ext cx="158400" cy="158400"/>
          </a:xfrm>
          <a:prstGeom prst="rect">
            <a:avLst/>
          </a:prstGeom>
        </p:spPr>
      </p:pic>
      <p:pic>
        <p:nvPicPr>
          <p:cNvPr id="1032" name="Picture 8" descr="C:\Users\1\Downloads\QR-Code (5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8" y="31044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6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6" y="37782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42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2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7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432177"/>
            <a:ext cx="158400" cy="158400"/>
          </a:xfrm>
          <a:prstGeom prst="rect">
            <a:avLst/>
          </a:prstGeom>
        </p:spPr>
      </p:pic>
      <p:pic>
        <p:nvPicPr>
          <p:cNvPr id="1034" name="Picture 10" descr="C:\Users\1\Downloads\QR-Code (7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23" y="30270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36751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078574"/>
            <a:ext cx="367200" cy="367200"/>
          </a:xfrm>
          <a:prstGeom prst="rect">
            <a:avLst/>
          </a:prstGeom>
        </p:spPr>
      </p:pic>
      <p:pic>
        <p:nvPicPr>
          <p:cNvPr id="1036" name="Picture 12" descr="C:\Users\1\Downloads\QR-Code (9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2516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ownloads\QR-Code (10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38.02.01 Экономика и бухгалтерский учет (по отраслям)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Бухгалтерские проводки: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формирование учетных записей об источниках имущества и финансовых результатах компании.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Налоговый учет и отчетность: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расчет налогов, страховых взносов и подготовка отчетов для контролирующих органов.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Документационное сопровождение: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обработка первичных бухгалтерских документов и разработка рабочего плана счетов.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Учет денежных средств: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оформление кассовых операций, работа с банковскими счетами и денежными переводами.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063725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6755" y="5170305"/>
            <a:ext cx="42248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"Воскресенский колледж"</a:t>
            </a:r>
          </a:p>
          <a:p>
            <a:r>
              <a:rPr lang="ru-RU" sz="1100" b="1" dirty="0"/>
              <a:t>ГАПОУ МО "Егорьевский техникум"</a:t>
            </a:r>
          </a:p>
          <a:p>
            <a:r>
              <a:rPr lang="ru-RU" sz="1100" b="1" dirty="0"/>
              <a:t>ГБПОУ МО "Дмитровский техникум"</a:t>
            </a:r>
          </a:p>
          <a:p>
            <a:r>
              <a:rPr lang="ru-RU" sz="1100" b="1" dirty="0"/>
              <a:t>ГБПОУ МО "Колледж "Коломна"</a:t>
            </a:r>
          </a:p>
          <a:p>
            <a:r>
              <a:rPr lang="ru-RU" sz="1100" b="1" dirty="0"/>
              <a:t>ГБПОУ МО "Коломенский аграрный колледж имени                    Н.Т. Козлова"</a:t>
            </a:r>
          </a:p>
          <a:p>
            <a:r>
              <a:rPr lang="ru-RU" sz="1100" b="1" dirty="0"/>
              <a:t>ГБПОУ МО "Красногорский колледж"</a:t>
            </a:r>
          </a:p>
          <a:p>
            <a:r>
              <a:rPr lang="ru-RU" sz="1100" b="1" dirty="0"/>
              <a:t>ГБПОУ МО "Люберецкий техникум имени Героя Советского Союза, лётчика-космонавта Ю.А. Гагарина"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99520" y="5131248"/>
            <a:ext cx="47352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"Мытищинский колледж"</a:t>
            </a:r>
          </a:p>
          <a:p>
            <a:r>
              <a:rPr lang="ru-RU" sz="1100" b="1" dirty="0"/>
              <a:t>ГАПОУ МО "Подмосковный колледж "Энергия“</a:t>
            </a:r>
          </a:p>
          <a:p>
            <a:r>
              <a:rPr lang="ru-RU" sz="1100" b="1" dirty="0"/>
              <a:t>ГБПОУ МО "Подмосковный политехнический колледж"</a:t>
            </a:r>
          </a:p>
          <a:p>
            <a:r>
              <a:rPr lang="ru-RU" sz="1100" b="1" dirty="0"/>
              <a:t>ГБПОУ МО "Раменский колледж"</a:t>
            </a:r>
          </a:p>
          <a:p>
            <a:r>
              <a:rPr lang="ru-RU" sz="1100" b="1" dirty="0"/>
              <a:t>ГКПОУ МО "Сергиево-Посадский СЭТ"</a:t>
            </a:r>
          </a:p>
          <a:p>
            <a:r>
              <a:rPr lang="ru-RU" sz="1100" b="1" dirty="0"/>
              <a:t>ГБПОУ МО "Серпуховский колледж"</a:t>
            </a:r>
          </a:p>
          <a:p>
            <a:r>
              <a:rPr lang="ru-RU" sz="1100" b="1" dirty="0"/>
              <a:t>ГБПОУ МО "Щелковский колледж"</a:t>
            </a:r>
          </a:p>
          <a:p>
            <a:r>
              <a:rPr lang="ru-RU" sz="1100" b="1" dirty="0"/>
              <a:t>ГОУ ВО МО "Государственный гуманитарно-технологический университет"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Бухгалтер — </a:t>
            </a:r>
            <a:r>
              <a:rPr lang="ru-RU" dirty="0"/>
              <a:t>это специалист, ответственный за финансовое здоровье организации. Он ведет учет имущества и обязательств, оформляет хозяйственные операции, проводит расчеты с бюджетом, формирует отчетность и занимается налоговым планированием, обеспечивая прозрачность и законность бизнеса.</a:t>
            </a:r>
          </a:p>
        </p:txBody>
      </p:sp>
      <p:pic>
        <p:nvPicPr>
          <p:cNvPr id="1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3" y="793704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08.02.14 Эксплуатация и обслуживание многоквартирного дома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8241" y="269456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78014" y="3220146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Техническое обслуживание: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организация планового сервиса инженерных систем (водоснабжение, отопление, электрика) и конструктивных элементов здания.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Работа с документацией: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разработка и ведение технической документации по эксплуатации и ремонту общедомового имущества.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0430" y="3296386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Мониторинг состояния: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применение инструментальных методов контроля для оценки износа зданий и предотвращения аварийных ситуаций.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Организация ремонтных работ: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планирование текущего и капитального ремонта, контроль качества выполнения работ подрядчиками.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99527" y="5673379"/>
            <a:ext cx="42248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"Мытищинский колледж"</a:t>
            </a:r>
          </a:p>
          <a:p>
            <a:r>
              <a:rPr lang="ru-RU" sz="1100" b="1" dirty="0"/>
              <a:t>ГБПОУ МО "Павлово-Посадский техникум"</a:t>
            </a:r>
          </a:p>
          <a:p>
            <a:r>
              <a:rPr lang="ru-RU" sz="1100" b="1" dirty="0"/>
              <a:t>ГБПОУ МО "Подмосковный политехнический колледж"</a:t>
            </a:r>
          </a:p>
          <a:p>
            <a:r>
              <a:rPr lang="ru-RU" sz="1100" b="1" dirty="0"/>
              <a:t>ГБПОУ МО "Сергиево-Посадский колледж"</a:t>
            </a:r>
          </a:p>
          <a:p>
            <a:r>
              <a:rPr lang="ru-RU" sz="1100" b="1" dirty="0"/>
              <a:t>ГБПОУ МО "Щелковский колледж"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524334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Специалист по эксплуатации и обслуживанию многоквартирного дома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— это профессионал, который отвечает за эффективное функционирование, безопасность и поддержание комфортного состояния многоквартирных домов. Он координирует работу технических служб, следит за состоянием коммуникаций и взаимодействует с жильцами и ресурсоснабжающими организациями.</a:t>
            </a:r>
            <a:endParaRPr lang="ru-RU" dirty="0"/>
          </a:p>
        </p:txBody>
      </p:sp>
      <p:pic>
        <p:nvPicPr>
          <p:cNvPr id="16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1" y="842234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54.01.20 Графический дизайнер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Работа в графических редакторах: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профессиональное владение Adobe Photoshop, Illustrator, InDesign или Figma.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Типографика и верстка: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умение работать со шрифтами и грамотно располагать элементы в макете.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0849" y="3550567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Брендинг: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разработка фирменного стиля, логотипов и брендбуков для компаний.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Предпечатная подготовка: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подготовка макетов к печати с учетом технических требований типографий.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6755" y="5618585"/>
            <a:ext cx="41840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"Дмитровский техникум"</a:t>
            </a:r>
          </a:p>
          <a:p>
            <a:r>
              <a:rPr lang="ru-RU" sz="1100" b="1" dirty="0"/>
              <a:t>ГБПОУ МО "Колледж "Подмосковье"</a:t>
            </a:r>
          </a:p>
          <a:p>
            <a:r>
              <a:rPr lang="ru-RU" sz="1100" b="1" dirty="0"/>
              <a:t>ГБПОУ МО "Красногорский колледж"</a:t>
            </a:r>
          </a:p>
          <a:p>
            <a:r>
              <a:rPr lang="ru-RU" sz="1100" b="1" dirty="0"/>
              <a:t>ГБПОУ МО "Люберецкий техникум имени Героя Советского Союза, лётчика-космонавта Ю.А. Гагарина"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Графический дизайнер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визуальный коммуникатор, который создает художественные образы для брендов, рекламы и цифровой среды. Он превращает идеи в понятные и привлекательные визуальные решения: от логотипов и упаковки до макетов мобильных приложений.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ПРОФЕССИЙ/СПЕЦИАЛЬНОСТЕЙ,ВОСТРЕБОВАННЫХ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388DD3-C1C1-48A0-9786-25107A6817BD}"/>
              </a:ext>
            </a:extLst>
          </p:cNvPr>
          <p:cNvSpPr txBox="1"/>
          <p:nvPr/>
        </p:nvSpPr>
        <p:spPr>
          <a:xfrm>
            <a:off x="5201050" y="5655846"/>
            <a:ext cx="73892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ГБПОУ МО "Можайский техникум"</a:t>
            </a:r>
          </a:p>
          <a:p>
            <a:r>
              <a:rPr lang="ru-RU" sz="1100" b="1" dirty="0"/>
              <a:t>ГАПОУ МО "Профессиональный колледж "Московия"</a:t>
            </a:r>
          </a:p>
          <a:p>
            <a:r>
              <a:rPr lang="ru-RU" sz="1100" b="1" dirty="0"/>
              <a:t>ГБПОУ МО "Шатурский энергетический техникум"</a:t>
            </a:r>
          </a:p>
          <a:p>
            <a:r>
              <a:rPr lang="ru-RU" sz="1100" b="1" dirty="0"/>
              <a:t>ГБПОУ МО "Электростальский колледж"</a:t>
            </a:r>
          </a:p>
        </p:txBody>
      </p:sp>
      <p:pic>
        <p:nvPicPr>
          <p:cNvPr id="8196" name="Picture 4" descr="Графический дизайнер – Бесплатные иконки: профессии и работа">
            <a:extLst>
              <a:ext uri="{FF2B5EF4-FFF2-40B4-BE49-F238E27FC236}">
                <a16:creationId xmlns:a16="http://schemas.microsoft.com/office/drawing/2014/main" id="{76DF72D4-A7D0-4E48-9C30-D824F6947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9" y="783503"/>
            <a:ext cx="711222" cy="7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807274"/>
            <a:ext cx="4256553" cy="606417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09.02.11  Разработка и управление программным обеспечением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«Ашан»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«КМ СОФТ»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«СХЗ»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 ВИП СЕРВИС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Гринатом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"Демиховский машиностроительный завод"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«ОТС»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«СЭЙЛ СОФТ»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ООО «Компьютерный мир»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«Многофункциональный центр предоставления государственных и муниципальных услуг г.о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Люберцы Московской области»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ДМУП «Информационный центр»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ПАО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ОАК ЛАЗ им.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П.А.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Воронина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 Поварское и кондитерское дело 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02" y="1023386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Lenta-Logo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12" y="2959043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08" y="3121310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Admin\Desktop\60697709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39" y="2403813"/>
            <a:ext cx="1005882" cy="64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5597503" y="4460706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logo1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28" y="5137173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772654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19" y="775317"/>
            <a:ext cx="687944" cy="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АО &quot;СХЗ&quot;">
            <a:extLst>
              <a:ext uri="{FF2B5EF4-FFF2-40B4-BE49-F238E27FC236}">
                <a16:creationId xmlns:a16="http://schemas.microsoft.com/office/drawing/2014/main" id="{80DFEE80-21B4-483B-90D3-76789F95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60" y="2374473"/>
            <a:ext cx="1879326" cy="4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Демиховский машиностроительный завод">
            <a:extLst>
              <a:ext uri="{FF2B5EF4-FFF2-40B4-BE49-F238E27FC236}">
                <a16:creationId xmlns:a16="http://schemas.microsoft.com/office/drawing/2014/main" id="{415D0717-7E05-4FB2-942D-27211827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03" y="4416042"/>
            <a:ext cx="1225850" cy="2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Логотип Компьютерный Мир / Магазины / TopLogos.ru">
            <a:extLst>
              <a:ext uri="{FF2B5EF4-FFF2-40B4-BE49-F238E27FC236}">
                <a16:creationId xmlns:a16="http://schemas.microsoft.com/office/drawing/2014/main" id="{614C3D0B-3C6E-452B-89F0-B7039C3B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9" y="5980184"/>
            <a:ext cx="740156" cy="6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логотип мфц мои документы 49 фото">
            <a:extLst>
              <a:ext uri="{FF2B5EF4-FFF2-40B4-BE49-F238E27FC236}">
                <a16:creationId xmlns:a16="http://schemas.microsoft.com/office/drawing/2014/main" id="{D9114F77-170A-460D-9F81-17CD27DD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20" y="6152090"/>
            <a:ext cx="1773044" cy="4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D9836966-CBB0-4F11-B38E-73BAFA09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70" y="2988437"/>
            <a:ext cx="1169394" cy="59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70B67059-5B80-479C-89E5-32763047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" y="2726414"/>
            <a:ext cx="1046405" cy="4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08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«РусДент» 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Герофарм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1" y="139912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Admin\Downloads\лог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8" y="4059204"/>
            <a:ext cx="545139" cy="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0191" y="5291755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Admin\Desktop\VMK3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" y="6279528"/>
            <a:ext cx="1190876" cy="5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90191" y="2339857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Admin\Desktop\logo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0" y="2844353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logo.p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240282"/>
            <a:ext cx="1172304" cy="3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1\Downloads\logo-_4_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5" y="5349471"/>
            <a:ext cx="1194827" cy="3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a37068255a6915cd5df2af6e9ee053a9593df665-4590054-images-thumbs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6" y="2268575"/>
            <a:ext cx="793956" cy="82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C9A31550-3691-4332-8025-00A63D1A9285}"/>
              </a:ext>
            </a:extLst>
          </p:cNvPr>
          <p:cNvSpPr/>
          <p:nvPr/>
        </p:nvSpPr>
        <p:spPr>
          <a:xfrm>
            <a:off x="5659262" y="569376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09.01.03  Оператор информационных систем и ресурсов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«Ашан»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«КМ СОФТ»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«СХЗ»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 ВИП СЕРВИС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Гринатом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«Демидовский машиностроительный завод»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«ОТС»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«СЭЙЛ СОФТ»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«Компьютерный мир»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 «Многофункциональный центр предоставления государственных и муниципальных услуг г.о. Люберцы Московской области»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ДМУП «Информационный центр»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ПАО ОАК ЛАЗ им.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П.А.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Воронина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ФМ «Ложистик Восток»</a:t>
            </a:r>
          </a:p>
          <a:p>
            <a:pPr algn="ctr"/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C:\Users\Admin\Downloads\free-icon-system-administrator-5322033.png">
            <a:extLst>
              <a:ext uri="{FF2B5EF4-FFF2-40B4-BE49-F238E27FC236}">
                <a16:creationId xmlns:a16="http://schemas.microsoft.com/office/drawing/2014/main" id="{50F8AC3F-6D97-4962-A530-3D6422E1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76" y="628193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46ECAB5-0358-4B0C-87F5-B3EE59CAD9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23" y="2467095"/>
            <a:ext cx="695934" cy="520767"/>
          </a:xfrm>
          <a:prstGeom prst="rect">
            <a:avLst/>
          </a:prstGeom>
        </p:spPr>
      </p:pic>
      <p:pic>
        <p:nvPicPr>
          <p:cNvPr id="3074" name="Picture 2" descr="логотип мфц мои документы 49 фото">
            <a:extLst>
              <a:ext uri="{FF2B5EF4-FFF2-40B4-BE49-F238E27FC236}">
                <a16:creationId xmlns:a16="http://schemas.microsoft.com/office/drawing/2014/main" id="{CF9B53F2-4C80-47DA-B290-77F2D272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774" y="1797827"/>
            <a:ext cx="1299167" cy="5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О «ОАК» — Луховицкий авиационный ремонтный завод им.П.А.Воронина ...">
            <a:extLst>
              <a:ext uri="{FF2B5EF4-FFF2-40B4-BE49-F238E27FC236}">
                <a16:creationId xmlns:a16="http://schemas.microsoft.com/office/drawing/2014/main" id="{3C581B97-CADE-48A5-8D56-D7D22E75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16" y="1820058"/>
            <a:ext cx="1755799" cy="4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VE: Прямой эфир: Телеканал ОТС смотреть онлайн видео от ОТС LIVE в ...">
            <a:extLst>
              <a:ext uri="{FF2B5EF4-FFF2-40B4-BE49-F238E27FC236}">
                <a16:creationId xmlns:a16="http://schemas.microsoft.com/office/drawing/2014/main" id="{B8343633-1278-48DF-9D31-C6FC2546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47" y="2679685"/>
            <a:ext cx="972253" cy="5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604CC8-8773-4F05-885F-B70DE8709D5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88" y="3678901"/>
            <a:ext cx="760606" cy="7606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FE4448-F445-4369-8961-5237E2F2319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42" y="3579194"/>
            <a:ext cx="664714" cy="66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68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Сетевое и системное администрирование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архивоведение 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06411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3" y="1387359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95" y="2023657"/>
            <a:ext cx="853350" cy="76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td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46" y="2721057"/>
            <a:ext cx="815361" cy="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logo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5" y="5026771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6" y="391773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Admin\Downloads\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46" y="2624429"/>
            <a:ext cx="1169094" cy="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20" y="2094026"/>
            <a:ext cx="1489178" cy="3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ownloads\logo-r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48" y="5520927"/>
            <a:ext cx="1609261" cy="2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42" y="529715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6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 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Тойо Транс»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 (по отраслям)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Артпласт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2" y="1533656"/>
            <a:ext cx="728424" cy="7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" y="5645298"/>
            <a:ext cx="610086" cy="61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logo120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49" y="4971295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633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3" y="279495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dmin\Desktop\logo (7)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43" y="6114935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8" y="2764720"/>
            <a:ext cx="775438" cy="77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84" y="623199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dmin\Desktop\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2" y="5482060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dmin\Desktop\60697709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6" y="2704025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13505" y="1666874"/>
            <a:ext cx="738675" cy="7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Admin\Desktop\u1P8j9m7VE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12" y="4656215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logo-a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97" y="3801357"/>
            <a:ext cx="1162919" cy="4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90" y="1705091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2451151"/>
            <a:ext cx="1492206" cy="3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Admin\Desktop\yNoUzAqdvU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416560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0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43" y="-532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 Эксплуатация и обслуживание многоквартирного дома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500569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Акционерное общество «Легеарт»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 Орехово-Зуевский комбинат благоустройства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«Копирка»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«МПК»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«Волоколамская швейная фабрика»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4" y="1449659"/>
            <a:ext cx="937112" cy="6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Admin\Desktop\yNoUzAqdvU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1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image0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5" y="3767822"/>
            <a:ext cx="608802" cy="6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Admin\Desktop\logo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" y="628428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pic64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4" y="2862670"/>
            <a:ext cx="1467849" cy="73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ownloads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8176"/>
            <a:ext cx="1223178" cy="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Admin\Desktop\logo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3" y="5951354"/>
            <a:ext cx="1569323" cy="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ownloads\logo (1)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32" y="4824957"/>
            <a:ext cx="1189484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Графический дизайнер – Бесплатные иконки: профессии и работа">
            <a:extLst>
              <a:ext uri="{FF2B5EF4-FFF2-40B4-BE49-F238E27FC236}">
                <a16:creationId xmlns:a16="http://schemas.microsoft.com/office/drawing/2014/main" id="{E17012A5-30FE-45AF-A6A7-C0B5D71F5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21" y="811140"/>
            <a:ext cx="879566" cy="87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О &quot;МПК&quot; Можайск (ИНН 5028015253) адрес, официальный сайт и телефон">
            <a:extLst>
              <a:ext uri="{FF2B5EF4-FFF2-40B4-BE49-F238E27FC236}">
                <a16:creationId xmlns:a16="http://schemas.microsoft.com/office/drawing/2014/main" id="{518ED395-C799-4620-BF5F-F9579D35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647" y="4935838"/>
            <a:ext cx="852755" cy="8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TL агентство Москва | CLEVER marketing">
            <a:extLst>
              <a:ext uri="{FF2B5EF4-FFF2-40B4-BE49-F238E27FC236}">
                <a16:creationId xmlns:a16="http://schemas.microsoft.com/office/drawing/2014/main" id="{8C1EE72E-DBCB-4B32-A6C3-ABA79695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39" y="2143124"/>
            <a:ext cx="1120330" cy="7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изайн (по отраслям) (ИШО) - Приемная комиссия СПбГУПТД">
            <a:extLst>
              <a:ext uri="{FF2B5EF4-FFF2-40B4-BE49-F238E27FC236}">
                <a16:creationId xmlns:a16="http://schemas.microsoft.com/office/drawing/2014/main" id="{DA4DA531-BF1D-45F0-BB77-958FAC36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44" y="4971739"/>
            <a:ext cx="852755" cy="8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6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59293" y="737654"/>
            <a:ext cx="5101407" cy="20467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 3</a:t>
            </a:r>
          </a:p>
          <a:p>
            <a:pPr lvl="0">
              <a:defRPr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  <a:hlinkClick r:id="rId6"/>
              </a:rPr>
              <a:t>егорьевск-</a:t>
            </a:r>
            <a:r>
              <a:rPr lang="ru-RU" sz="1050" dirty="0" err="1">
                <a:solidFill>
                  <a:srgbClr val="5B9BD5">
                    <a:lumMod val="50000"/>
                  </a:srgbClr>
                </a:solidFill>
                <a:hlinkClick r:id="rId6"/>
              </a:rPr>
              <a:t>техникум.рф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https://vk.com/tehnikum_epet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+7 (496) 403-15-22</a:t>
            </a:r>
            <a:endParaRPr lang="en-US" sz="105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7"/>
              </a:rPr>
              <a:t>mo_gapouegor@mosreg.ru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lvl="0">
              <a:defRPr/>
            </a:pP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05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– 8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4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54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– 8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3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81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- 8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5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22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141500, Московская область,  г. о. Солнечногорск, д. Козино, ул. Санаторно-лесной школы, д. 1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242-77-79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84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,76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84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,74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86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,06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ул. Малинское ш., д. 36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https://agrokol-kolomna.ru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https://vk.com/agrokol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616-66-54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kolagrkoll@mosreg.ru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61,47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- 67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,74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64,26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67307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rgbClr val="002060"/>
                </a:solidFill>
              </a:rPr>
              <a:t>141804, Московская область, г. Дмитров, ул. Инженерная,  д. 2а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https://dmitrovt.ru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993-93-25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mo_dmittechn@mosreg.ru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92,35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92,67	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92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44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140402, Московская область, </a:t>
            </a:r>
            <a:r>
              <a:rPr lang="ru-RU" sz="1100" dirty="0">
                <a:solidFill>
                  <a:srgbClr val="002060"/>
                </a:solidFill>
              </a:rPr>
              <a:t>г. Коломна, ул. Октябрьской революции, д. 408, пом. 1</a:t>
            </a:r>
          </a:p>
          <a:p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https://college-kolomna.ru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:+7 (496) 618-84-06</a:t>
            </a:r>
          </a:p>
          <a:p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rgbClr val="002060"/>
                </a:solidFill>
                <a:hlinkClick r:id="rId16"/>
              </a:rPr>
              <a:t>mo_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kollkolom@mosreg.ru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77,41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79,20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76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98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428" y="1087586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0" y="1522972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9" y="1245802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8" y="1700763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8" y="1377469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76" y="218186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66" y="144225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17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7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2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89587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273069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3" y="3837562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3172701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3217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00226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3227012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602325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348567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-Code (1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13450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-Code (1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2101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-Code (1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-Code (1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373188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QR-Code (1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2291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1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33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QR-Code (1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322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1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QR-Code (19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29" y="52782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20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2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C5A02E-5310-410B-9B64-1F5CDF470AC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989311" y="3322311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3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Тойо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«РусДент»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Артпласт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https://www.diamed-farma.com/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8(499) 707-11-52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kp@diamed-farma.com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КоролёвФарм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https://www.korolevpharm.ru/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https://vk.com/share.php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646-76-56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job@korolevpharm.ru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ОРТОСТАНДАРТ 1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https://ortostandart.ru/#karta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https://vk.com/club206356419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8 800 600 53 88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ooo.ortostandart2017ooo.ortostandart2017@gmail.com@gmail.com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ПЛАСТИК ОН ЛАЙН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https://www.plastic-online.ru/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https://vk.com/flexpocketru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333 54 31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 site@plastic-online.ru 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ТАЙМ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https://teplonet.ru/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https://vk.com/time_teplonet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933-15-99 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sales@teplonet.ru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http://reklime.ru/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8(495)401-43-04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info@reklime.ru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https://retinoids.ru/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https://vk.com/retinoids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234-61-17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contacts@retinoids.ru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https://cottonclub.ru/ru/contacts/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730-07-77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info@cottonclub.ru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https://singlecup.ru/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https://vk.com/public91655969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350-51-45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info@singlecup.ru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logo.pn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975573"/>
            <a:ext cx="1657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груженное.png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3" y="2028739"/>
            <a:ext cx="1477792" cy="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-76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5" y="3109397"/>
            <a:ext cx="2075625" cy="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VL3pAwHndf0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0114" r="21711" b="38109"/>
          <a:stretch/>
        </p:blipFill>
        <p:spPr bwMode="auto">
          <a:xfrm>
            <a:off x="3948759" y="4016613"/>
            <a:ext cx="1392285" cy="103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logo (6)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7" y="1074397"/>
            <a:ext cx="1760082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66" y="2059861"/>
            <a:ext cx="1991983" cy="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catalo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97" y="3024510"/>
            <a:ext cx="1219652" cy="68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90" y="4087961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teplone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2" y="5067784"/>
            <a:ext cx="1947161" cy="9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10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Фортекс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2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МАГНИТОСИЛА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https://step-lap.com/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8 495 740-61-78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 info@step-lap.com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https://prom-resheniya.ru/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8(495)515-40-40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info@prom-resheniya.ru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Основа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https://vososnova.ru/about/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 (936) 306-61-51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vososnova@yandex.ru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https://promtech-dubna.ru/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https://vk.com/promtechcaree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526-69-93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5"/>
              </a:rPr>
              <a:t>info@promtech-dubna.ru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Аргументум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https://oezdubna.ru/investors/residents/one/?id=244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https://t.me/oezdubna_official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-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info@argumentum-pharma.ru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https://www.docke.ru/company/about/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https://vk.com/dockeru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8 800 100 71 45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site@docke.ru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https://nt-factory.ru/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https://t.me/nt_factory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41-41-355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ru-RU" sz="1200"/>
              <a:t>-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https://rusbiopharm.ru/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(499) 400-16-99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4"/>
              </a:rPr>
              <a:t>office@rusbiopharm.ru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С-Компонент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https://c-component.ru/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663-93-17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6"/>
              </a:rPr>
              <a:t>zakaz@c-component.ru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2" name="Picture 2" descr="C:\Users\1\Downloads\logo-0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1174690"/>
            <a:ext cx="1652396" cy="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PromReshenij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3" y="2263691"/>
            <a:ext cx="1522792" cy="4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ownloads\OSNOVA_logo_bez_fona_1x_1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3051947"/>
            <a:ext cx="1837292" cy="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ownloads\promtech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1078" r="17144" b="16453"/>
          <a:stretch/>
        </p:blipFill>
        <p:spPr bwMode="auto">
          <a:xfrm>
            <a:off x="3750973" y="4215748"/>
            <a:ext cx="1562100" cy="69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\Downloads\logo-_3_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137619"/>
            <a:ext cx="1244237" cy="2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ownloads\logo (3).png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9" y="1921163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1\Downloads\logo-_4_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60" y="3246558"/>
            <a:ext cx="1641550" cy="5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ownloads\logotype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391248"/>
            <a:ext cx="1258670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rus_color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52834"/>
            <a:ext cx="1522575" cy="6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5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«Ашан»</a:t>
            </a:r>
            <a:endParaRPr lang="en-US" sz="1100" b="0" i="0" u="none" strike="noStrike" dirty="0">
              <a:solidFill>
                <a:srgbClr val="2F3747"/>
              </a:solidFill>
              <a:effectLst/>
              <a:latin typeface="YS Text"/>
              <a:hlinkClick r:id="rId6"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b="0" i="0" u="none" strike="noStrike" dirty="0">
                <a:solidFill>
                  <a:srgbClr val="2F3747"/>
                </a:solidFill>
                <a:effectLst/>
                <a:latin typeface="YS Text"/>
                <a:hlinkClick r:id="rId6"/>
              </a:rPr>
              <a:t>clck.ru/3TC74R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https://t.me/AuchanRusbot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0" i="0" u="none" strike="noStrike" dirty="0">
                <a:solidFill>
                  <a:srgbClr val="00985F"/>
                </a:solidFill>
                <a:effectLst/>
                <a:latin typeface="__sanaSansAltFont_f67ace"/>
                <a:hlinkClick r:id="rId7"/>
              </a:rPr>
              <a:t>8-800-700-5-800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 ВИП СЕРВИС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https://tpkvs.ru/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0" i="0" u="none" strike="noStrike" dirty="0">
                <a:solidFill>
                  <a:srgbClr val="FFFFFF"/>
                </a:solidFill>
                <a:effectLst/>
                <a:latin typeface="Raleway" pitchFamily="2" charset="-52"/>
                <a:hlinkClick r:id="rId8"/>
              </a:rPr>
              <a:t>+7 495 988-64-70</a:t>
            </a:r>
            <a:endParaRPr lang="ru-RU" sz="1200" dirty="0"/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Raleway" pitchFamily="2" charset="-52"/>
                <a:hlinkClick r:id="rId9"/>
              </a:rPr>
              <a:t>sale@tpkvs.ru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Гринатом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https://greenatom.ru/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https://vk.com/greenatom_ru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0" i="0" u="none" strike="noStrike" dirty="0">
                <a:solidFill>
                  <a:srgbClr val="FFFFFF"/>
                </a:solidFill>
                <a:effectLst/>
                <a:latin typeface="RosatomRegular"/>
                <a:hlinkClick r:id="rId14"/>
              </a:rPr>
              <a:t>+7 (499) 949 - 49 - 19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0" i="0" u="sng" dirty="0">
                <a:solidFill>
                  <a:srgbClr val="FFFFFF"/>
                </a:solidFill>
                <a:effectLst/>
                <a:latin typeface="RosatomRegular"/>
                <a:hlinkClick r:id="rId15"/>
              </a:rPr>
              <a:t>info@greenatom.ru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"Демиховский машиностроительный завод"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https://www.dmzavod.ru/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https://vk.com/dmzavod_ru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BrutalType"/>
                <a:hlinkClick r:id="rId17"/>
              </a:rPr>
              <a:t>+7 (496) 416-64-01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0" i="0" u="none" strike="noStrike" dirty="0">
                <a:solidFill>
                  <a:srgbClr val="6FC8F2"/>
                </a:solidFill>
                <a:effectLst/>
                <a:latin typeface="BrutalType"/>
                <a:hlinkClick r:id="rId18"/>
              </a:rPr>
              <a:t>ood@dmzavod.ru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«МПК»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https://oaompk.ru/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b="0" i="0" u="none" strike="noStrike" dirty="0">
                <a:solidFill>
                  <a:srgbClr val="FFFFFF"/>
                </a:solidFill>
                <a:effectLst/>
                <a:latin typeface="OrchideaPro"/>
                <a:hlinkClick r:id="rId19"/>
              </a:rPr>
              <a:t>+7 (495) 642-86-19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b="1" i="0" u="none" strike="noStrike" dirty="0">
                <a:solidFill>
                  <a:srgbClr val="02D9DE"/>
                </a:solidFill>
                <a:effectLst/>
                <a:latin typeface="OrchideaPro"/>
                <a:hlinkClick r:id="rId20"/>
              </a:rPr>
              <a:t> msk@oaompk.ru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 "Люберецкий МФЦ"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https://lubmfc.ru/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1200" dirty="0"/>
            </a:br>
            <a:r>
              <a:rPr lang="en-US" sz="1200" dirty="0"/>
              <a:t>    :</a:t>
            </a:r>
            <a:r>
              <a:rPr lang="ru-RU" sz="1200" dirty="0"/>
              <a:t> </a:t>
            </a:r>
            <a:r>
              <a:rPr lang="ru-RU" sz="12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8 (800) 550-50-30</a:t>
            </a:r>
            <a:endParaRPr lang="ru-RU" sz="1200" dirty="0"/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i="0" dirty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mfc-lyubertsymr@mosreg.ru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ПАО ОАК ЛАЗ им. П.А. Воронина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0" i="0" dirty="0">
                <a:solidFill>
                  <a:srgbClr val="0173C1"/>
                </a:solidFill>
                <a:effectLst/>
                <a:latin typeface="Roboto" panose="02000000000000000000" pitchFamily="2" charset="0"/>
              </a:rPr>
              <a:t>https://uacrussia.ru/ru/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200" b="0" i="0" dirty="0">
                <a:solidFill>
                  <a:srgbClr val="0173C1"/>
                </a:solidFill>
                <a:effectLst/>
                <a:latin typeface="Roboto" panose="02000000000000000000" pitchFamily="2" charset="0"/>
              </a:rPr>
              <a:t>8 (495) 635 93 44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0" i="0" u="none" strike="noStrike" dirty="0">
                <a:solidFill>
                  <a:srgbClr val="0173C1"/>
                </a:solidFill>
                <a:effectLst/>
                <a:latin typeface="Roboto" panose="02000000000000000000" pitchFamily="2" charset="0"/>
                <a:hlinkClick r:id="rId21"/>
              </a:rPr>
              <a:t> v.bespalova@rsk-mig.ru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ФМ «Ложистик Восток»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https://www.fmlogistic.ru/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https://vk.com/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b="1" i="0" u="none" strike="noStrike" dirty="0">
                <a:solidFill>
                  <a:srgbClr val="20201F"/>
                </a:solidFill>
                <a:effectLst/>
                <a:latin typeface="Raleway" pitchFamily="2" charset="-52"/>
                <a:hlinkClick r:id="rId22"/>
              </a:rPr>
              <a:t>+7 (910) 461 26 12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0" i="0" u="none" strike="noStrike" dirty="0">
                <a:solidFill>
                  <a:srgbClr val="768692"/>
                </a:solidFill>
                <a:effectLst/>
                <a:latin typeface="Raleway" pitchFamily="2" charset="-52"/>
                <a:hlinkClick r:id="rId23"/>
              </a:rPr>
              <a:t>ruinfo@fmlogistic.com</a:t>
            </a:r>
            <a:endParaRPr lang="en-US" sz="1200" b="0" i="0" u="none" strike="noStrike" dirty="0">
              <a:solidFill>
                <a:srgbClr val="1D1D1B"/>
              </a:solidFill>
              <a:effectLst/>
              <a:latin typeface="Raleway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89736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60979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93740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339228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«Легеарт»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https://legeart.top/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b="1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1200" b="1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hlinkClick r:id="rId24"/>
              </a:rPr>
              <a:t>8 800 707-03-44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  <a:hlinkClick r:id="rId25"/>
              </a:rPr>
              <a:t>hello@buroburakova.ru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63" name="Picture 6" descr="C:\Users\Admin\Downloads\free-icon-telegram-2504941.png">
            <a:extLst>
              <a:ext uri="{FF2B5EF4-FFF2-40B4-BE49-F238E27FC236}">
                <a16:creationId xmlns:a16="http://schemas.microsoft.com/office/drawing/2014/main" id="{AA41C9C7-3234-41A9-81D0-FE4DC1DD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1" y="1170508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284E9FE-9BA0-4A71-A620-5C52DA614E7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49" y="744760"/>
            <a:ext cx="1180640" cy="883472"/>
          </a:xfrm>
          <a:prstGeom prst="rect">
            <a:avLst/>
          </a:prstGeom>
        </p:spPr>
      </p:pic>
      <p:pic>
        <p:nvPicPr>
          <p:cNvPr id="1028" name="Picture 4" descr="ООО ТПК ВИП Сервис">
            <a:extLst>
              <a:ext uri="{FF2B5EF4-FFF2-40B4-BE49-F238E27FC236}">
                <a16:creationId xmlns:a16="http://schemas.microsoft.com/office/drawing/2014/main" id="{9F77964E-36C0-4A8A-952F-847176D9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06" y="1825552"/>
            <a:ext cx="1180640" cy="9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мпания Гринатом — о компании, фотографии офиса, контакты — Хабр Карьера">
            <a:extLst>
              <a:ext uri="{FF2B5EF4-FFF2-40B4-BE49-F238E27FC236}">
                <a16:creationId xmlns:a16="http://schemas.microsoft.com/office/drawing/2014/main" id="{DA5CCAA1-A019-43F9-8A6C-CDCB63E4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18" y="2871992"/>
            <a:ext cx="977633" cy="9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1DB323-2B89-4703-BF2A-769C65CF43B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63538" y="4260689"/>
            <a:ext cx="1485652" cy="6408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9A5B3B-3CF2-486F-A41A-AE931B504B5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06484" y="728833"/>
            <a:ext cx="1182826" cy="9833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A1CD43-5B5D-45C1-A300-927CF936CE1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768535" y="1949722"/>
            <a:ext cx="769016" cy="7966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3A8A53-38B7-44F8-AE38-ED4FE07AC4C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44214" y="3200368"/>
            <a:ext cx="1714739" cy="45726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C2DD18-0453-4239-9B23-19931829A49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28310" y="4195212"/>
            <a:ext cx="1381318" cy="63826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6F2F2C-9D97-4E67-A2D4-189D4139D85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991497" y="5332502"/>
            <a:ext cx="1989636" cy="6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21345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562-30-96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87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,00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85,20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86,99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  Луховицы, п. Красная Пойма, ул. Лесная, д. 6а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art-mo.ru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https://vk.com/aptmo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83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53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1100" b="0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84,00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</a:t>
            </a:r>
            <a:r>
              <a:rPr lang="ru-RU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</a:t>
            </a:r>
            <a:r>
              <a:rPr lang="ru-RU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21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авиационный техникум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140500, Московская область, г.  Луховицы, ул. Жуковского, д. 56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https://luat.ru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https://vk.com/luatmo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635-91-82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mo_luhavictechn@mosreg.ru 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86,05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7"/>
            <a:ext cx="54699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               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г. Люберцы, Октябрьский проспект,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503-45-77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92,94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94,19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1"/>
            <a:ext cx="5469994" cy="1869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мкрн.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u="sng" dirty="0">
                <a:solidFill>
                  <a:srgbClr val="002060"/>
                </a:solidFill>
                <a:hlinkClick r:id="rId14" invalidUrl="https:///"/>
              </a:rPr>
              <a:t>https://</a:t>
            </a:r>
            <a:r>
              <a:rPr lang="ru-RU" sz="1100" u="sng" dirty="0">
                <a:solidFill>
                  <a:srgbClr val="002060"/>
                </a:solidFill>
              </a:rPr>
              <a:t>www.tspk </a:t>
            </a:r>
            <a:r>
              <a:rPr lang="en-US" sz="1100" u="sng" dirty="0">
                <a:solidFill>
                  <a:srgbClr val="00206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tspk-mo</a:t>
            </a:r>
            <a:r>
              <a:rPr lang="en-US" sz="1100" u="sng" dirty="0">
                <a:solidFill>
                  <a:srgbClr val="002060"/>
                </a:solidFill>
                <a:hlinkClick r:id="rId15"/>
              </a:rPr>
              <a:t>.ru</a:t>
            </a:r>
            <a:r>
              <a:rPr lang="ru-RU" sz="1100" u="sng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49,49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49,54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50,54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2423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373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015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060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896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702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3862310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2801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7" y="599087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00" y="5309526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1\Downloads\QR-Code (2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-Code (2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78" y="17352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-Code (2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203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-Code (2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-Code (2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-Code (2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831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-Code (2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2180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QR-Code (2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88308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ownloads\QR-Code (29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91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ownloads\QR-Code (30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818606" y="-1"/>
            <a:ext cx="1150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143203, Московская обл., г.о. Можайский, п. Строитель, дом 7В, кор.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(496) 382-36-03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92,06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91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,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33</a:t>
            </a:r>
            <a:endParaRPr lang="ru-RU" sz="1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93,31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413-67-05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mo_zhdtechn@mosreg.ru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88,67 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90,12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«Мытищинский 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583-46-20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343-84-61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93,53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92,67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94,77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0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142403,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81,67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83,43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34" y="1841800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7" y="3541187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7" y="37544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-Code (3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-Code (4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57" y="180332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-Code (4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-Code (4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98" y="17285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QR-Code (4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QR-Code (4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QR-Code (4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23" y="31307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QR-Code (4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98" y="38024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QR-Code (4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334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QR-Code (5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875" y="3917393"/>
            <a:ext cx="2669698" cy="28874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143006, Московская область, г. Одинцово, ул. Глазынинская, д. 18.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90,70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5608851" y="4972593"/>
            <a:ext cx="5396740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143962,  Московская область, г. Реутов, Юбилейный проспект, д.58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791-23-43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23		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87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21159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142671, </a:t>
            </a:r>
            <a:r>
              <a:rPr lang="ru-RU" sz="1050" dirty="0">
                <a:solidFill>
                  <a:srgbClr val="002060"/>
                </a:solidFill>
              </a:rPr>
              <a:t>Московская область,  г.о. Орехово-Зуевский, г. Ликино-Дулево,                   ул. Центральная, д. 2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414-63-62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36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142500, Московская обл.,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г. Павловский Посад,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Кузьмина, д.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https://www.pp-teh.ru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https://vk.com/ppteh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435-24-79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mo_pavptechn@mosreg.ru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02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61722" y="2850479"/>
            <a:ext cx="5381494" cy="20005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г. о. Подольск, ул. Большая  Зелёновская, д. 54/82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94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8" y="36908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69482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3904663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3" y="3550966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5116" y="512697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63354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04803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77" y="584852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8551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8244" y="303574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51" y="354410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51" y="322132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68" y="375899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0" y="3413950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416743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36" y="3411270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27" y="614149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54" y="5444409"/>
            <a:ext cx="367200" cy="367200"/>
          </a:xfrm>
          <a:prstGeom prst="rect">
            <a:avLst/>
          </a:prstGeom>
        </p:spPr>
      </p:pic>
      <p:pic>
        <p:nvPicPr>
          <p:cNvPr id="4098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QR-Code (3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14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QR-Code (3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7784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QR-Code (38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QR-Code (39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3538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40877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988" y="52977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01" y="603517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64CB4B-0DF7-4AAD-87A3-50634B19A83A}"/>
              </a:ext>
            </a:extLst>
          </p:cNvPr>
          <p:cNvSpPr txBox="1"/>
          <p:nvPr/>
        </p:nvSpPr>
        <p:spPr>
          <a:xfrm>
            <a:off x="234131" y="4972517"/>
            <a:ext cx="5152597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политехнический колледж»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141802,  Московская область, м.о. Дмитровский, ул. Космонавтов, д. 33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https://politeh-mo.ru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: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https://vk.com/politehmo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993-76-18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mo_politeh@mosreg.ru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/>
              <a:t>– 80,2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79,0</a:t>
            </a:r>
            <a:r>
              <a:rPr lang="ru-RU" sz="1100" dirty="0"/>
              <a:t>		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Общежитие</a:t>
            </a: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/>
              <a:t>– 77,4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96DF7E-C1A8-4A96-B79E-3C4D9D121FF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5189380"/>
            <a:ext cx="158216" cy="15821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72F986-4810-439D-9117-FE265DFC95A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620668" y="5175287"/>
            <a:ext cx="158510" cy="15851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70DAC5D-2BC4-4ED4-BC64-713BBF33F8E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69792"/>
            <a:ext cx="158400" cy="158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75A8AA-704C-4828-9E23-89E7D7BDBB1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56769" y="5388989"/>
            <a:ext cx="158510" cy="1585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2863D2-5C90-44BE-B262-21BDEF2797D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634740" y="5353515"/>
            <a:ext cx="158510" cy="1585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899FCA-4312-447C-92F0-AD5F7778845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59452" y="5557342"/>
            <a:ext cx="158510" cy="152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20F86F-1A48-4B72-BFEF-146BC08DCBC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642285" y="5525501"/>
            <a:ext cx="158510" cy="15241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DA13C45-4FF6-4D69-84CD-2414623222F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" y="3691737"/>
            <a:ext cx="216000" cy="21600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E6415B-BE8E-4EDA-BDDD-6EBBCA6F56D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34131" y="5689567"/>
            <a:ext cx="213378" cy="2133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49743-2274-44DF-83C1-961415C21D0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93179" y="5652941"/>
            <a:ext cx="213378" cy="2133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ACF6E2-B6CA-459F-B4DB-4D38750C4A0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8753" y="5876660"/>
            <a:ext cx="158510" cy="1585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56E968-AAFC-4F4A-9EFC-DCC1CCD79B3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651194" y="5866319"/>
            <a:ext cx="158510" cy="1585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FEC7EA-C62A-4C12-A1D5-DD045265282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242199" y="5441777"/>
            <a:ext cx="365792" cy="365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A96EEC-BEA7-4254-A639-9BAEF438182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292645" y="6022083"/>
            <a:ext cx="365792" cy="365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80B7794-C194-4FBC-B0E1-54952015C32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698305" y="5372271"/>
            <a:ext cx="550800" cy="54781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CDD527F-14CB-4C36-8BB1-B86855C880A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735463" y="5986533"/>
            <a:ext cx="530579" cy="5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 ул. Текстильщиков, д.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колледжмосковия.рф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794-30-74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61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140100, Московская область, г. Раменское,  ул. Красноармейская, д. 27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7"/>
              </a:rPr>
              <a:t>https://rkmo.ru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https://vk.com/ramcolleg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hlinkClick r:id="rId9"/>
              </a:rPr>
              <a:t>8 (496) 463-69-47</a:t>
            </a:r>
            <a:endParaRPr lang="en-US" sz="1100" dirty="0"/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https://radost-mo.ru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https://vk.com/id399224704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8"/>
            <a:ext cx="5469994" cy="190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г. Хотьково ул. Станционная 1-я,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551-03-36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88,16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89,66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9" y="1345186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8" y="3920993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319991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https://spkmo.ru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https://vk.com/spkmo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67,78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69,97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67,82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298573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7170" name="Picture 2" descr="C:\Users\Admin\Downloads\QR-Code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QR-Code (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QR-Code 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060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QR-Code (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7946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QR-Code (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ownloads\QR-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955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ownloads\QR-Code (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2961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ownloads\QR-Code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994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dmin\Downloads\QR-Code (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dmin\Downloads\QR-Code (9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5869</TotalTime>
  <Words>17566</Words>
  <Application>Microsoft Office PowerPoint</Application>
  <PresentationFormat>Широкоэкранный</PresentationFormat>
  <Paragraphs>2334</Paragraphs>
  <Slides>57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73" baseType="lpstr">
      <vt:lpstr>__sanaSansAltFont_f67ace</vt:lpstr>
      <vt:lpstr>Arial</vt:lpstr>
      <vt:lpstr>Arial Black</vt:lpstr>
      <vt:lpstr>BrutalType</vt:lpstr>
      <vt:lpstr>Calibri</vt:lpstr>
      <vt:lpstr>Calibri Light</vt:lpstr>
      <vt:lpstr>Google Sans</vt:lpstr>
      <vt:lpstr>Gotham</vt:lpstr>
      <vt:lpstr>Open Sans</vt:lpstr>
      <vt:lpstr>OrchideaPro</vt:lpstr>
      <vt:lpstr>Raleway</vt:lpstr>
      <vt:lpstr>Roboto</vt:lpstr>
      <vt:lpstr>RosatomRegular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Adam</cp:lastModifiedBy>
  <cp:revision>598</cp:revision>
  <dcterms:created xsi:type="dcterms:W3CDTF">2024-11-02T08:58:05Z</dcterms:created>
  <dcterms:modified xsi:type="dcterms:W3CDTF">2026-04-27T11:16:14Z</dcterms:modified>
</cp:coreProperties>
</file>