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350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5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45" r:id="rId29"/>
    <p:sldId id="346" r:id="rId30"/>
    <p:sldId id="347" r:id="rId31"/>
    <p:sldId id="348" r:id="rId32"/>
    <p:sldId id="349" r:id="rId33"/>
    <p:sldId id="316" r:id="rId34"/>
    <p:sldId id="317" r:id="rId35"/>
    <p:sldId id="318" r:id="rId36"/>
    <p:sldId id="319" r:id="rId37"/>
    <p:sldId id="321" r:id="rId38"/>
    <p:sldId id="322" r:id="rId39"/>
    <p:sldId id="325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51236"/>
    <a:srgbClr val="210858"/>
    <a:srgbClr val="DAE3F3"/>
    <a:srgbClr val="3D19EF"/>
    <a:srgbClr val="0F2539"/>
    <a:srgbClr val="2308EA"/>
    <a:srgbClr val="3136FF"/>
    <a:srgbClr val="2E0ECC"/>
    <a:srgbClr val="2F1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9644" autoAdjust="0"/>
  </p:normalViewPr>
  <p:slideViewPr>
    <p:cSldViewPr snapToGrid="0">
      <p:cViewPr varScale="1">
        <p:scale>
          <a:sx n="87" d="100"/>
          <a:sy n="87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6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poo.energypk.ru/wp-content/uploads/2024/10/&#1055;&#1056;&#1048;&#1050;&#1040;&#1047;-518-1.pdf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tel:+7(496)463-69-47" TargetMode="External"/><Relationship Id="rId13" Type="http://schemas.openxmlformats.org/officeDocument/2006/relationships/image" Target="../media/image26.jpeg"/><Relationship Id="rId18" Type="http://schemas.openxmlformats.org/officeDocument/2006/relationships/image" Target="../media/image85.png"/><Relationship Id="rId3" Type="http://schemas.openxmlformats.org/officeDocument/2006/relationships/image" Target="../media/image1.png"/><Relationship Id="rId21" Type="http://schemas.openxmlformats.org/officeDocument/2006/relationships/hyperlink" Target="https://vk.com/gbpou_mo_ozzht" TargetMode="External"/><Relationship Id="rId7" Type="http://schemas.openxmlformats.org/officeDocument/2006/relationships/hyperlink" Target="https://vk.com/ramcolleg" TargetMode="External"/><Relationship Id="rId12" Type="http://schemas.microsoft.com/office/2007/relationships/hdphoto" Target="../media/hdphoto7.wdp"/><Relationship Id="rId17" Type="http://schemas.microsoft.com/office/2007/relationships/hdphoto" Target="../media/hdphoto8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20" Type="http://schemas.openxmlformats.org/officeDocument/2006/relationships/hyperlink" Target="http://ozg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kmo.ru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88.png"/><Relationship Id="rId10" Type="http://schemas.openxmlformats.org/officeDocument/2006/relationships/image" Target="../media/image15.png"/><Relationship Id="rId19" Type="http://schemas.openxmlformats.org/officeDocument/2006/relationships/image" Target="../media/image86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7.png"/><Relationship Id="rId22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93.png"/><Relationship Id="rId4" Type="http://schemas.microsoft.com/office/2007/relationships/hdphoto" Target="../media/hdphoto1.wdp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1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microsoft.com/office/2007/relationships/hdphoto" Target="../media/hdphoto1.wdp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png"/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1.png"/><Relationship Id="rId5" Type="http://schemas.openxmlformats.org/officeDocument/2006/relationships/image" Target="../media/image13.png"/><Relationship Id="rId15" Type="http://schemas.openxmlformats.org/officeDocument/2006/relationships/image" Target="../media/image115.jpeg"/><Relationship Id="rId10" Type="http://schemas.openxmlformats.org/officeDocument/2006/relationships/image" Target="../media/image110.png"/><Relationship Id="rId4" Type="http://schemas.microsoft.com/office/2007/relationships/hdphoto" Target="../media/hdphoto1.wdp"/><Relationship Id="rId9" Type="http://schemas.openxmlformats.org/officeDocument/2006/relationships/image" Target="../media/image109.jpeg"/><Relationship Id="rId14" Type="http://schemas.openxmlformats.org/officeDocument/2006/relationships/image" Target="../media/image11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image" Target="../media/image122.jpeg"/><Relationship Id="rId18" Type="http://schemas.openxmlformats.org/officeDocument/2006/relationships/image" Target="../media/image127.gif"/><Relationship Id="rId3" Type="http://schemas.openxmlformats.org/officeDocument/2006/relationships/image" Target="../media/image1.png"/><Relationship Id="rId7" Type="http://schemas.openxmlformats.org/officeDocument/2006/relationships/image" Target="../media/image117.jpeg"/><Relationship Id="rId12" Type="http://schemas.openxmlformats.org/officeDocument/2006/relationships/image" Target="../media/image121.png"/><Relationship Id="rId17" Type="http://schemas.openxmlformats.org/officeDocument/2006/relationships/image" Target="../media/image126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13.png"/><Relationship Id="rId15" Type="http://schemas.openxmlformats.org/officeDocument/2006/relationships/image" Target="../media/image124.jpeg"/><Relationship Id="rId10" Type="http://schemas.openxmlformats.org/officeDocument/2006/relationships/image" Target="../media/image119.png"/><Relationship Id="rId4" Type="http://schemas.microsoft.com/office/2007/relationships/hdphoto" Target="../media/hdphoto1.wdp"/><Relationship Id="rId9" Type="http://schemas.openxmlformats.org/officeDocument/2006/relationships/image" Target="../media/image118.png"/><Relationship Id="rId14" Type="http://schemas.openxmlformats.org/officeDocument/2006/relationships/image" Target="../media/image1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26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hyperlink" Target="mailto:mo_energy_bpoo@mosreg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5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0.jpeg"/><Relationship Id="rId22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08.jpeg"/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12" Type="http://schemas.openxmlformats.org/officeDocument/2006/relationships/image" Target="../media/image132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31.jpeg"/><Relationship Id="rId5" Type="http://schemas.openxmlformats.org/officeDocument/2006/relationships/image" Target="../media/image13.png"/><Relationship Id="rId15" Type="http://schemas.openxmlformats.org/officeDocument/2006/relationships/image" Target="../media/image110.png"/><Relationship Id="rId10" Type="http://schemas.openxmlformats.org/officeDocument/2006/relationships/image" Target="../media/image130.png"/><Relationship Id="rId4" Type="http://schemas.microsoft.com/office/2007/relationships/hdphoto" Target="../media/hdphoto1.wdp"/><Relationship Id="rId9" Type="http://schemas.openxmlformats.org/officeDocument/2006/relationships/image" Target="../media/image129.png"/><Relationship Id="rId14" Type="http://schemas.openxmlformats.org/officeDocument/2006/relationships/image" Target="../media/image10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13" Type="http://schemas.openxmlformats.org/officeDocument/2006/relationships/image" Target="../media/image126.jpeg"/><Relationship Id="rId3" Type="http://schemas.openxmlformats.org/officeDocument/2006/relationships/image" Target="../media/image1.png"/><Relationship Id="rId7" Type="http://schemas.openxmlformats.org/officeDocument/2006/relationships/image" Target="../media/image134.jpe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3.png"/><Relationship Id="rId15" Type="http://schemas.openxmlformats.org/officeDocument/2006/relationships/image" Target="../media/image139.png"/><Relationship Id="rId10" Type="http://schemas.openxmlformats.org/officeDocument/2006/relationships/image" Target="../media/image127.gif"/><Relationship Id="rId4" Type="http://schemas.microsoft.com/office/2007/relationships/hdphoto" Target="../media/hdphoto1.wdp"/><Relationship Id="rId9" Type="http://schemas.openxmlformats.org/officeDocument/2006/relationships/image" Target="../media/image136.png"/><Relationship Id="rId14" Type="http://schemas.openxmlformats.org/officeDocument/2006/relationships/image" Target="../media/image1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gif"/><Relationship Id="rId13" Type="http://schemas.openxmlformats.org/officeDocument/2006/relationships/image" Target="../media/image120.png"/><Relationship Id="rId3" Type="http://schemas.openxmlformats.org/officeDocument/2006/relationships/image" Target="../media/image1.png"/><Relationship Id="rId7" Type="http://schemas.openxmlformats.org/officeDocument/2006/relationships/image" Target="../media/image122.jpeg"/><Relationship Id="rId12" Type="http://schemas.openxmlformats.org/officeDocument/2006/relationships/image" Target="../media/image119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18.png"/><Relationship Id="rId5" Type="http://schemas.openxmlformats.org/officeDocument/2006/relationships/image" Target="../media/image13.png"/><Relationship Id="rId15" Type="http://schemas.openxmlformats.org/officeDocument/2006/relationships/image" Target="../media/image135.jpeg"/><Relationship Id="rId10" Type="http://schemas.openxmlformats.org/officeDocument/2006/relationships/image" Target="../media/image109.jpeg"/><Relationship Id="rId4" Type="http://schemas.microsoft.com/office/2007/relationships/hdphoto" Target="../media/hdphoto1.wdp"/><Relationship Id="rId9" Type="http://schemas.openxmlformats.org/officeDocument/2006/relationships/image" Target="../media/image121.png"/><Relationship Id="rId14" Type="http://schemas.openxmlformats.org/officeDocument/2006/relationships/image" Target="../media/image134.jpe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14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7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1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12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07.png"/><Relationship Id="rId37" Type="http://schemas.openxmlformats.org/officeDocument/2006/relationships/image" Target="../media/image145.png"/><Relationship Id="rId5" Type="http://schemas.openxmlformats.org/officeDocument/2006/relationships/image" Target="../media/image13.png"/><Relationship Id="rId15" Type="http://schemas.openxmlformats.org/officeDocument/2006/relationships/image" Target="../media/image142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15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43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44.png"/><Relationship Id="rId8" Type="http://schemas.openxmlformats.org/officeDocument/2006/relationships/hyperlink" Target="http://mot-1.ru/" TargetMode="Externa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0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48.png"/><Relationship Id="rId38" Type="http://schemas.openxmlformats.org/officeDocument/2006/relationships/image" Target="../media/image151.gi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47.png"/><Relationship Id="rId37" Type="http://schemas.openxmlformats.org/officeDocument/2006/relationships/image" Target="../media/image150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49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31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7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46.jpeg"/><Relationship Id="rId35" Type="http://schemas.openxmlformats.org/officeDocument/2006/relationships/image" Target="../media/image108.jpeg"/><Relationship Id="rId8" Type="http://schemas.openxmlformats.org/officeDocument/2006/relationships/hyperlink" Target="mailto:feedback@doktorbogolubov.ru" TargetMode="Externa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30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7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23.jpeg"/><Relationship Id="rId2" Type="http://schemas.openxmlformats.org/officeDocument/2006/relationships/notesSlide" Target="../notesSlides/notesSlide33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5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53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28.png"/><Relationship Id="rId36" Type="http://schemas.openxmlformats.org/officeDocument/2006/relationships/image" Target="../media/image110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24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2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29.png"/><Relationship Id="rId35" Type="http://schemas.openxmlformats.org/officeDocument/2006/relationships/image" Target="../media/image109.jpeg"/><Relationship Id="rId8" Type="http://schemas.openxmlformats.org/officeDocument/2006/relationships/hyperlink" Target="http://www.toyotrans.ru/rus/vacancy/" TargetMode="External"/></Relationships>
</file>

<file path=ppt/slides/_rels/slide36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57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19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2" Type="http://schemas.openxmlformats.org/officeDocument/2006/relationships/notesSlide" Target="../notesSlides/notesSlide34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55.png"/><Relationship Id="rId40" Type="http://schemas.openxmlformats.org/officeDocument/2006/relationships/image" Target="../media/image158.jpe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54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2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18.png"/><Relationship Id="rId8" Type="http://schemas.openxmlformats.org/officeDocument/2006/relationships/hyperlink" Target="https://agrokulturagroup.ru/contacts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2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11.png"/><Relationship Id="rId38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164.jpe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160.png"/><Relationship Id="rId42" Type="http://schemas.openxmlformats.org/officeDocument/2006/relationships/image" Target="../media/image165.png"/><Relationship Id="rId7" Type="http://schemas.openxmlformats.org/officeDocument/2006/relationships/hyperlink" Target="https://vk.com/galventventilyacia" TargetMode="Externa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162.jpeg"/><Relationship Id="rId40" Type="http://schemas.openxmlformats.org/officeDocument/2006/relationships/image" Target="../media/image132.png"/><Relationship Id="rId5" Type="http://schemas.openxmlformats.org/officeDocument/2006/relationships/image" Target="../media/image13.png"/><Relationship Id="rId15" Type="http://schemas.openxmlformats.org/officeDocument/2006/relationships/image" Target="../media/image2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2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7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161.png"/><Relationship Id="rId43" Type="http://schemas.openxmlformats.org/officeDocument/2006/relationships/image" Target="../media/image133.png"/><Relationship Id="rId8" Type="http://schemas.openxmlformats.org/officeDocument/2006/relationships/hyperlink" Target="mailto:vent@galvent.su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163.png"/></Relationships>
</file>

<file path=ppt/slides/_rels/slide38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164.jpe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166.png"/><Relationship Id="rId42" Type="http://schemas.openxmlformats.org/officeDocument/2006/relationships/image" Target="../media/image169.png"/><Relationship Id="rId7" Type="http://schemas.openxmlformats.org/officeDocument/2006/relationships/hyperlink" Target="mailto:info@ooontt.ru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167.png"/><Relationship Id="rId40" Type="http://schemas.openxmlformats.org/officeDocument/2006/relationships/image" Target="../media/image125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21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2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26.jpeg"/><Relationship Id="rId8" Type="http://schemas.openxmlformats.org/officeDocument/2006/relationships/hyperlink" Target="https://polipak.ru/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2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27.gif"/><Relationship Id="rId38" Type="http://schemas.openxmlformats.org/officeDocument/2006/relationships/image" Target="../media/image137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167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139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172.png"/><Relationship Id="rId2" Type="http://schemas.openxmlformats.org/officeDocument/2006/relationships/notesSlide" Target="../notesSlides/notesSlide37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2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171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22.jpeg"/><Relationship Id="rId10" Type="http://schemas.openxmlformats.org/officeDocument/2006/relationships/image" Target="../media/image2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41.png"/><Relationship Id="rId4" Type="http://schemas.microsoft.com/office/2007/relationships/hdphoto" Target="../media/hdphoto1.wdp"/><Relationship Id="rId9" Type="http://schemas.microsoft.com/office/2007/relationships/hdphoto" Target="../media/hdphoto7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36.png"/><Relationship Id="rId30" Type="http://schemas.openxmlformats.org/officeDocument/2006/relationships/image" Target="../media/image170.png"/><Relationship Id="rId35" Type="http://schemas.openxmlformats.org/officeDocument/2006/relationships/image" Target="../media/image173.png"/><Relationship Id="rId8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29.png"/><Relationship Id="rId3" Type="http://schemas.openxmlformats.org/officeDocument/2006/relationships/image" Target="../media/image1.png"/><Relationship Id="rId21" Type="http://schemas.openxmlformats.org/officeDocument/2006/relationships/image" Target="../media/image26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28.png"/><Relationship Id="rId32" Type="http://schemas.openxmlformats.org/officeDocument/2006/relationships/image" Target="../media/image35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31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hyperlink" Target="mailto:mo_gapouegor@mosreg.ru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eg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5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6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7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7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0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2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25.png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34" Type="http://schemas.openxmlformats.org/officeDocument/2006/relationships/image" Target="../media/image46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26.jpe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8.wdp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28.png"/><Relationship Id="rId28" Type="http://schemas.openxmlformats.org/officeDocument/2006/relationships/image" Target="../media/image40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7.wdp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8" Type="http://schemas.openxmlformats.org/officeDocument/2006/relationships/hyperlink" Target="https://klincollege.ru/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8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8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8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8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21" Type="http://schemas.openxmlformats.org/officeDocument/2006/relationships/image" Target="../media/image15.png"/><Relationship Id="rId34" Type="http://schemas.openxmlformats.org/officeDocument/2006/relationships/image" Target="../media/image52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27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26.jpe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7.wdp"/><Relationship Id="rId28" Type="http://schemas.microsoft.com/office/2007/relationships/hdphoto" Target="../media/hdphoto8.wdp"/><Relationship Id="rId36" Type="http://schemas.openxmlformats.org/officeDocument/2006/relationships/image" Target="../media/image54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8" Type="http://schemas.openxmlformats.org/officeDocument/2006/relationships/hyperlink" Target="mailto:mo_mozhtechn@mosreg.ru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26.jpeg"/><Relationship Id="rId34" Type="http://schemas.openxmlformats.org/officeDocument/2006/relationships/image" Target="../media/image65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8.wdp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7.wdp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28.png"/><Relationship Id="rId32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59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hyperlink" Target="mailto:mo_odintechn@mosreg.ru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7.wdp"/><Relationship Id="rId26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75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25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27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8.wdp"/><Relationship Id="rId28" Type="http://schemas.openxmlformats.org/officeDocument/2006/relationships/image" Target="../media/image69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72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28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8" Type="http://schemas.openxmlformats.org/officeDocument/2006/relationships/hyperlink" Target="https://&#1089;&#1090;&#1072;&#1084;&#1090;.&#1088;&#1092;/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66.png"/><Relationship Id="rId21" Type="http://schemas.microsoft.com/office/2007/relationships/hdphoto" Target="../media/hdphoto8.wdp"/><Relationship Id="rId34" Type="http://schemas.openxmlformats.org/officeDocument/2006/relationships/image" Target="../media/image83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80.png"/><Relationship Id="rId33" Type="http://schemas.openxmlformats.org/officeDocument/2006/relationships/image" Target="../media/image82.png"/><Relationship Id="rId38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6" Type="http://schemas.microsoft.com/office/2007/relationships/hdphoto" Target="../media/hdphoto7.wdp"/><Relationship Id="rId20" Type="http://schemas.openxmlformats.org/officeDocument/2006/relationships/image" Target="../media/image28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79.png"/><Relationship Id="rId32" Type="http://schemas.openxmlformats.org/officeDocument/2006/relationships/image" Target="../media/image81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78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77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84.png"/><Relationship Id="rId8" Type="http://schemas.openxmlformats.org/officeDocument/2006/relationships/hyperlink" Target="mailto:mo_fiztechkoll@mosreg.ru" TargetMode="Externa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ДОСТУПНЫХ ПРОФЕССИЙ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00CF86-9597-4902-AFD0-AC1FCC34C084}"/>
              </a:ext>
            </a:extLst>
          </p:cNvPr>
          <p:cNvSpPr txBox="1"/>
          <p:nvPr/>
        </p:nvSpPr>
        <p:spPr>
          <a:xfrm>
            <a:off x="-219542" y="6367043"/>
            <a:ext cx="1263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8"/>
              </a:rPr>
              <a:t>Приказ Министерства труда и социальной защиты Российской Федерации от 01.10.2024 №518 "Об утверждении методических рекомендаций по подбору рекомендуемых видов трудовой и профессиональной деятельности инвалидам с учетом нарушенных функций организма и ограничений их жизнедеятельности"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112" y="2672960"/>
            <a:ext cx="5755279" cy="436207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6430962" y="769842"/>
            <a:ext cx="546999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140100 Московская область, г.Раменское, ул.Красноармейская, 27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6"/>
              </a:rPr>
              <a:t>https://rkmo.ru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7"/>
              </a:rPr>
              <a:t>https://vk.com/ramcolleg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hlinkClick r:id="rId8"/>
              </a:rPr>
              <a:t>8 (496) 463-69-47</a:t>
            </a:r>
            <a:endParaRPr lang="en-US" sz="1200" dirty="0"/>
          </a:p>
          <a:p>
            <a:r>
              <a:rPr lang="en-US" sz="1200" b="1" dirty="0">
                <a:solidFill>
                  <a:srgbClr val="002060"/>
                </a:solidFill>
              </a:rPr>
              <a:t>   :</a:t>
            </a:r>
            <a:r>
              <a:rPr lang="en-US" sz="12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- 52,34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43055" y="1106107"/>
            <a:ext cx="174038" cy="1740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2" y="1597264"/>
            <a:ext cx="237600" cy="2376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12" y="1279826"/>
            <a:ext cx="174240" cy="1742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32" y="1813603"/>
            <a:ext cx="174240" cy="1742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22" y="1459675"/>
            <a:ext cx="174240" cy="1742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59" y="209067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14" y="1358734"/>
            <a:ext cx="367200" cy="367200"/>
          </a:xfrm>
          <a:prstGeom prst="rect">
            <a:avLst/>
          </a:prstGeom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14" y="12669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14" y="20423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476BB8-9F51-4292-9E23-91E0F2D4B951}"/>
              </a:ext>
            </a:extLst>
          </p:cNvPr>
          <p:cNvSpPr txBox="1"/>
          <p:nvPr/>
        </p:nvSpPr>
        <p:spPr>
          <a:xfrm>
            <a:off x="-180183" y="819646"/>
            <a:ext cx="6375399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413-67-05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mo_zhdtechn@mosreg.ru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– 88,41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0450BB6-F6E4-4031-A4B7-E9E2101206C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46407" y="1101243"/>
            <a:ext cx="158216" cy="15821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E023727-C9A1-4B2C-970A-1ABEDA89A3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36" y="156544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A5B1275-979D-46B1-9838-A7EBE0702E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91" y="126999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681455E-0A28-4A38-BA5B-D1C2705399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36" y="175356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F71050E-5665-485C-9A1D-74768BB5E4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81" y="143419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D4FD440-32AF-4E18-9174-1377B3435B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17" y="1813603"/>
            <a:ext cx="365743" cy="365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A6B87FC-A081-42A5-9EEC-1F2370CB4F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86" y="1255798"/>
            <a:ext cx="367200" cy="367200"/>
          </a:xfrm>
          <a:prstGeom prst="rect">
            <a:avLst/>
          </a:prstGeom>
        </p:spPr>
      </p:pic>
      <p:pic>
        <p:nvPicPr>
          <p:cNvPr id="63" name="Picture 10" descr="C:\Users\1\Downloads\QR-Code (49).png">
            <a:extLst>
              <a:ext uri="{FF2B5EF4-FFF2-40B4-BE49-F238E27FC236}">
                <a16:creationId xmlns:a16="http://schemas.microsoft.com/office/drawing/2014/main" id="{E0DE9690-45C3-4CA7-B97F-6AB043B5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23" y="112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1\Downloads\QR-Code (50).png">
            <a:extLst>
              <a:ext uri="{FF2B5EF4-FFF2-40B4-BE49-F238E27FC236}">
                <a16:creationId xmlns:a16="http://schemas.microsoft.com/office/drawing/2014/main" id="{4F19E935-3BB4-4DD5-9956-38E01E75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9" y="1712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706" y="3563980"/>
            <a:ext cx="3045583" cy="3294020"/>
          </a:xfrm>
          <a:prstGeom prst="rect">
            <a:avLst/>
          </a:prstGeom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12192" y="623199"/>
            <a:ext cx="4337702" cy="433336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"Воскресенский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                             С.П. Королева"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                   А.Т. Туманова"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176F92E-0027-4220-A234-1BC5E513E1B0}"/>
              </a:ext>
            </a:extLst>
          </p:cNvPr>
          <p:cNvSpPr/>
          <p:nvPr/>
        </p:nvSpPr>
        <p:spPr>
          <a:xfrm>
            <a:off x="541383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4621"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16199 Оператор электронно-вычислительных и вычислительных машин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"Люберецкий техникум имени Героя Советского Союза, лётчика-космонавта Ю.А. Гагарина"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31" y="3557763"/>
            <a:ext cx="3045583" cy="3294020"/>
          </a:xfrm>
          <a:prstGeom prst="rect">
            <a:avLst/>
          </a:prstGeom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432" y="725387"/>
            <a:ext cx="4256553" cy="320567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Пекарь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16671 Плотник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           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  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71" y="744702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95" y="731252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85" y="840866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8" y="7852525"/>
            <a:ext cx="722561" cy="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BBDCEF-6CF3-4DC2-A9EA-E827AAB9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0788" y1="76359" x2="30707" y2="47011"/>
                        <a14:foregroundMark x1="30707" y1="47011" x2="31793" y2="45652"/>
                        <a14:foregroundMark x1="40897" y1="37636" x2="64674" y2="36549"/>
                        <a14:foregroundMark x1="49185" y1="30027" x2="56793" y2="44293"/>
                        <a14:foregroundMark x1="72826" y1="71196" x2="63587" y2="86005"/>
                        <a14:foregroundMark x1="63995" y1="84783" x2="73641" y2="85190"/>
                        <a14:foregroundMark x1="89130" y1="64130" x2="89538" y2="39810"/>
                        <a14:foregroundMark x1="60734" y1="77582" x2="74321" y2="77446"/>
                        <a14:foregroundMark x1="56114" y1="38995" x2="64810" y2="4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52" y="8107657"/>
            <a:ext cx="841012" cy="8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6D4C6CA3-BBD0-4A82-B496-DA1BEAF74F95}"/>
              </a:ext>
            </a:extLst>
          </p:cNvPr>
          <p:cNvSpPr/>
          <p:nvPr/>
        </p:nvSpPr>
        <p:spPr>
          <a:xfrm>
            <a:off x="5221480" y="784872"/>
            <a:ext cx="4922377" cy="390676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16675 Повар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                     А.В. Никулина"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31" y="3563980"/>
            <a:ext cx="3045583" cy="3294020"/>
          </a:xfrm>
          <a:prstGeom prst="rect">
            <a:avLst/>
          </a:prstGeom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38176" y="813964"/>
            <a:ext cx="4256553" cy="272399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хозяйства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"Профессиональный колледж "Московия"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  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  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943CD7E3-BF96-4AE0-9F9F-13CCC834AD59}"/>
              </a:ext>
            </a:extLst>
          </p:cNvPr>
          <p:cNvSpPr/>
          <p:nvPr/>
        </p:nvSpPr>
        <p:spPr>
          <a:xfrm>
            <a:off x="5653141" y="813963"/>
            <a:ext cx="4256553" cy="4142597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С.П. Королева"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С.П. Королева" </a:t>
            </a: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891" y="3563980"/>
            <a:ext cx="3045583" cy="3294020"/>
          </a:xfrm>
          <a:prstGeom prst="rect">
            <a:avLst/>
          </a:prstGeom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61188" y="835034"/>
            <a:ext cx="4256553" cy="285675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             А.В. Никулина"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 –ремонтник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                                      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7AF2EF0E-8D9D-4B61-8069-2A0414D56489}"/>
              </a:ext>
            </a:extLst>
          </p:cNvPr>
          <p:cNvSpPr/>
          <p:nvPr/>
        </p:nvSpPr>
        <p:spPr>
          <a:xfrm>
            <a:off x="5599460" y="958609"/>
            <a:ext cx="4256553" cy="427996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18874 Столяр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С.П. Королева"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"Щелковский колледж"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С.П. Королева" </a:t>
            </a: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31" y="3558830"/>
            <a:ext cx="3045583" cy="3294020"/>
          </a:xfrm>
          <a:prstGeom prst="rect">
            <a:avLst/>
          </a:prstGeom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38176" y="1095289"/>
            <a:ext cx="4256553" cy="395527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                        С.П. Королева"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  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СЭТ"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BD6F9582-52CA-4CAD-A1AA-C9ED9DCF80BE}"/>
              </a:ext>
            </a:extLst>
          </p:cNvPr>
          <p:cNvSpPr/>
          <p:nvPr/>
        </p:nvSpPr>
        <p:spPr>
          <a:xfrm>
            <a:off x="5168996" y="775170"/>
            <a:ext cx="4256553" cy="530765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19727 Штукатур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                        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  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по благоустройству и озеленению территорий и объектов</a:t>
            </a: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"Шатурский энергетический техникум"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Специалист-организатор по благоустройству и озеленению</a:t>
            </a: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"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Электростальский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Мастер-оператор специальных работ по уборке и уходу за поверхностями</a:t>
            </a: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МО "Подмосковный колледж "Энергия "</a:t>
            </a:r>
          </a:p>
        </p:txBody>
      </p:sp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325" y="3558830"/>
            <a:ext cx="3045583" cy="329402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11BD6DC5-52B7-4DA3-8AD7-77A35896064B}"/>
              </a:ext>
            </a:extLst>
          </p:cNvPr>
          <p:cNvSpPr/>
          <p:nvPr/>
        </p:nvSpPr>
        <p:spPr>
          <a:xfrm>
            <a:off x="185249" y="622132"/>
            <a:ext cx="4256553" cy="525832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23.02.07 Техническое обслуживание и ремонт автотранспортных средств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ГБПОУ МО "Подмосковный политехнический колледж"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43.02.15 Поварское и кондитерское дело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ГБПОУ МО "Красногорский колледж"</a:t>
            </a:r>
          </a:p>
          <a:p>
            <a:pPr algn="ctr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08.01.27 Мастер общестроительных работ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МО "Подмосковный колледж "Энергия"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08.01.28 Мастер отделочных, строительных и декоративных работ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"Красногорский колледж"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5">
            <a:extLst>
              <a:ext uri="{FF2B5EF4-FFF2-40B4-BE49-F238E27FC236}">
                <a16:creationId xmlns:a16="http://schemas.microsoft.com/office/drawing/2014/main" id="{E8D86D6F-E3C5-4D1A-BF9C-B6944F37B8FB}"/>
              </a:ext>
            </a:extLst>
          </p:cNvPr>
          <p:cNvSpPr/>
          <p:nvPr/>
        </p:nvSpPr>
        <p:spPr>
          <a:xfrm>
            <a:off x="4747287" y="622132"/>
            <a:ext cx="4256553" cy="587362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08.01.29 Мастер по ремонту и обслуживанию инженерных систем жилищно-коммунального хозяйства</a:t>
            </a:r>
          </a:p>
          <a:p>
            <a:pPr algn="ctr"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"Колледж "Коломна"   </a:t>
            </a:r>
          </a:p>
          <a:p>
            <a:pPr algn="ctr"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09.01.03 Оператор  информационных систем и ресурсов   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МО "Подмосковный колледж "Энергия"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15.01.35 Мастер слесарных работ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 "Колледж "Коломна"</a:t>
            </a:r>
          </a:p>
          <a:p>
            <a:pPr algn="ctr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15.01.35 Мастер слесарных работ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 "Колледж "Коломна"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15.01.38 Оператор-наладчик металлообрабатывающих станков   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МО "Подмосковный колледж "Энергия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43.01.09 Повар, кондитер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"Красногорский колледж"</a:t>
            </a:r>
          </a:p>
          <a:p>
            <a:pPr>
              <a:lnSpc>
                <a:spcPct val="107000"/>
              </a:lnSpc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17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223" y="3561375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2624" y="1247495"/>
            <a:ext cx="2086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6536" y="1929510"/>
            <a:ext cx="2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0092" y="2566988"/>
            <a:ext cx="302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2024" y="3246845"/>
            <a:ext cx="192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8016" y="3960529"/>
            <a:ext cx="2082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- 19727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89705" y="1247496"/>
            <a:ext cx="2927296" cy="66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79230" y="1907519"/>
            <a:ext cx="298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Слесарь-ремонтник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82544" y="2600288"/>
            <a:ext cx="420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79230" y="3215217"/>
            <a:ext cx="220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89705" y="3908858"/>
            <a:ext cx="280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- 16671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3390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пальцев, наглядно-образная память, физическая выносливость. Швея должна обладать такими личностными качествами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922946" y="4701574"/>
            <a:ext cx="1204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 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11" y="2020472"/>
            <a:ext cx="548414" cy="5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2" y="1445299"/>
            <a:ext cx="487713" cy="4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36" y="3356392"/>
            <a:ext cx="548414" cy="5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83" y="1324371"/>
            <a:ext cx="555292" cy="5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11" y="2666803"/>
            <a:ext cx="548414" cy="5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6" y="4027820"/>
            <a:ext cx="508503" cy="50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87" y="2096922"/>
            <a:ext cx="514636" cy="5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75" y="2811435"/>
            <a:ext cx="482620" cy="4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1" y="3455226"/>
            <a:ext cx="439243" cy="4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56" y="4100642"/>
            <a:ext cx="466998" cy="4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8" y="4567640"/>
            <a:ext cx="534633" cy="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0092" y="356137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95 000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8016" y="15726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80 000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32400" y="227186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84 000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9783" y="28677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63 000 руб.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68018" y="1562100"/>
            <a:ext cx="314621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130 000 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05254" y="2301654"/>
            <a:ext cx="309196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100 000 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05254" y="2969619"/>
            <a:ext cx="305472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86 000 руб.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04548" y="3539527"/>
            <a:ext cx="305472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90 000 руб.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41928" y="427385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Заработная плата: 110 000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79230" y="4270688"/>
            <a:ext cx="31850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Заработная плата: 100 000 руб.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912" y="3615312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 специалист, создающий текстильные изделия различного вида с помощью автоматических или полуавтоматических универсальных и специальных машин.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95375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87784" y="3020692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Технологии и материалы: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Знание технологии швейного производства, ассортимента швейной продукции и свойств материалов. Умение учитывать свойства материалов при выполнении работ.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Работа на оборудовании: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Умение выполнять на машинах или вручную операции различной степени сложности по пошиву изделий с учётом ассортимента.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0930" y="3113025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Инструментарий: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Умение применять оборудование, инструменты и приспособления при выполнении швейных операций.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Обслуживание: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Умение определять и устранять мелкие неполадки в работе обслуживаемых машин.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ГАПОУ МО «Егорьевский техникум»</a:t>
            </a:r>
          </a:p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«Красногорский колледж»</a:t>
            </a:r>
          </a:p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«Луховицкий аграрно-промышленный техникум»</a:t>
            </a:r>
          </a:p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ГАПОУ МО «Межрегиональный центр компетенций — Техникум имени С.П. Королева»</a:t>
            </a:r>
          </a:p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«Можайский техникум»</a:t>
            </a:r>
          </a:p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«Ногинский колледж»</a:t>
            </a:r>
          </a:p>
          <a:p>
            <a:pPr algn="l"/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«Орехово-Зуевский техникум»</a:t>
            </a:r>
          </a:p>
          <a:p>
            <a:br>
              <a:rPr lang="ru-RU" sz="1000" b="1" dirty="0"/>
            </a:b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ГБПОУ МО "Павлово-Посадский техникум"</a:t>
            </a:r>
          </a:p>
          <a:p>
            <a:r>
              <a:rPr lang="ru-RU" sz="1000" b="1" dirty="0"/>
              <a:t>ГАПОУ МО "Подмосковный колледж "Энергия"</a:t>
            </a:r>
          </a:p>
          <a:p>
            <a:r>
              <a:rPr lang="ru-RU" sz="1000" b="1" dirty="0"/>
              <a:t>ГБПОУ МО "Подольский колледж имени А.В. Никулина"</a:t>
            </a:r>
          </a:p>
          <a:p>
            <a:r>
              <a:rPr lang="ru-RU" sz="1000" b="1" dirty="0"/>
              <a:t>ГКПОУ МО "Сергиево-Посадский социально-экономический техникум"</a:t>
            </a:r>
          </a:p>
          <a:p>
            <a:r>
              <a:rPr lang="ru-RU" sz="1000" b="1" dirty="0"/>
              <a:t>ГБПОУ МО "Чеховский техникум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endParaRPr lang="ru-RU" sz="1000" b="1" dirty="0"/>
          </a:p>
          <a:p>
            <a:r>
              <a:rPr lang="ru-RU" sz="1000" b="1" dirty="0"/>
              <a:t>ГБПОУ МО "Шатурский энергетический техникум"</a:t>
            </a:r>
          </a:p>
          <a:p>
            <a:r>
              <a:rPr lang="ru-RU" sz="1000" b="1" dirty="0"/>
              <a:t>ГБПОУ МО  "Щелковский колледж"</a:t>
            </a:r>
          </a:p>
        </p:txBody>
      </p:sp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D44DF3-B25B-4A37-B625-B1FB8A190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0E598E-A1B7-4592-9303-72668846F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C569A12-EEA9-479D-BDDC-1AFEBEE85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31" y="3563980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Повар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— это не просто технический исполнитель, ответственный за приготовление блюд. Это настоящий мастер вкуса, сочетающий в себе таланты художника и строгость технолога. В его руках обычные продукты превращаются в гастрономические шедевры, которые дарят людям радость и энергию.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73718" y="269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39700" y="3437419"/>
            <a:ext cx="5134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Виртуозное владение техниками:</a:t>
            </a:r>
            <a:r>
              <a:rPr lang="ru-RU" sz="1600" i="0" dirty="0">
                <a:solidFill>
                  <a:srgbClr val="0A0A0A"/>
                </a:solidFill>
                <a:effectLst/>
                <a:latin typeface="Google Sans"/>
              </a:rPr>
              <a:t> Глубокое знание мировых кулинарных традиций, современных методов термической обработки, копчения, маринования и молекулярной кухни.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Стратегическое управление запасами:</a:t>
            </a:r>
            <a:r>
              <a:rPr lang="ru-RU" sz="1600" i="0" dirty="0">
                <a:solidFill>
                  <a:srgbClr val="0A0A0A"/>
                </a:solidFill>
                <a:effectLst/>
                <a:latin typeface="Google Sans"/>
              </a:rPr>
              <a:t> Умение организовать идеальный цикл хранения и рационального использования сырья, обеспечивая абсолютную свежесть и минимизацию отходов.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7687" y="3560276"/>
            <a:ext cx="5409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Технологическая грамотность:</a:t>
            </a:r>
            <a:r>
              <a:rPr lang="ru-RU" sz="1600" i="0" dirty="0">
                <a:solidFill>
                  <a:srgbClr val="0A0A0A"/>
                </a:solidFill>
                <a:effectLst/>
                <a:latin typeface="Google Sans"/>
              </a:rPr>
              <a:t> Свободное обращение с высокотехнологичным кухонным оборудованием — от профессиональных пароконвектоматов до систем су-вид и сифонов.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Гарантия безопасности и качества:</a:t>
            </a:r>
            <a:r>
              <a:rPr lang="ru-RU" sz="1600" i="0" dirty="0">
                <a:solidFill>
                  <a:srgbClr val="0A0A0A"/>
                </a:solidFill>
                <a:effectLst/>
                <a:latin typeface="Google Sans"/>
              </a:rPr>
              <a:t> Бескомпромиссное следование стандартам ХАССП, знание тонкостей микробиологии продуктов и гигиены труда на пищевом производстве.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ГАПОУ МО «Егорьевский техникум»</a:t>
            </a:r>
            <a:br>
              <a:rPr lang="ru-RU" sz="1000" b="1" dirty="0"/>
            </a:br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«Дмитровский техникум»</a:t>
            </a:r>
            <a:br>
              <a:rPr lang="ru-RU" sz="1000" b="1" dirty="0"/>
            </a:br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«Колледж  «Подмосковье»</a:t>
            </a:r>
            <a:br>
              <a:rPr lang="ru-RU" sz="1000" b="1" dirty="0"/>
            </a:br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«Коломенский аграрный колледж имени Н.Т. Козлова»</a:t>
            </a:r>
            <a:br>
              <a:rPr lang="ru-RU" sz="1000" b="1" dirty="0"/>
            </a:br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«Красногорский колледж»</a:t>
            </a:r>
            <a:br>
              <a:rPr lang="ru-RU" sz="1000" b="1" dirty="0"/>
            </a:br>
            <a:r>
              <a:rPr lang="ru-RU" sz="1000" b="1" i="0" dirty="0">
                <a:solidFill>
                  <a:srgbClr val="0A0A0A"/>
                </a:solidFill>
                <a:effectLst/>
                <a:latin typeface="Google Sans"/>
              </a:rPr>
              <a:t>ГБПОУ МО «Луховицкий аграрно-промышленный техникум»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ГАПОУ МО «Подмосковный колледж «Энергия»</a:t>
            </a:r>
          </a:p>
          <a:p>
            <a:r>
              <a:rPr lang="ru-RU" sz="1000" b="1" dirty="0"/>
              <a:t>ГБПОУ МО «Шатурский энергетический техникум»</a:t>
            </a:r>
          </a:p>
          <a:p>
            <a:r>
              <a:rPr lang="ru-RU" sz="1000" b="1" dirty="0"/>
              <a:t>ГОУ ВО МО «Государственный гуманитарно-технологический университет»</a:t>
            </a:r>
          </a:p>
          <a:p>
            <a:r>
              <a:rPr lang="ru-RU" sz="1000" b="1" dirty="0"/>
              <a:t>ГБПОУ МО «Раменский колледж»</a:t>
            </a:r>
          </a:p>
          <a:p>
            <a:r>
              <a:rPr lang="ru-RU" sz="1000" b="1" dirty="0"/>
              <a:t>ГБПОУ МО «Подольский колледж имени А.В. Никулина»</a:t>
            </a:r>
          </a:p>
        </p:txBody>
      </p:sp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 ДЛЯ ЛИЦ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НАРУШЕНИЕМ ИНТЕЛЛЕКТА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для лиц с интеллектуальными нарушениями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лиц с </a:t>
            </a:r>
          </a:p>
          <a:p>
            <a:r>
              <a:rPr lang="ru-RU" sz="1100" dirty="0"/>
              <a:t>интеллектуальными нарушениями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pPr>
              <a:lnSpc>
                <a:spcPct val="90000"/>
              </a:lnSpc>
            </a:pPr>
            <a:r>
              <a:rPr lang="ru-RU" sz="1200" dirty="0"/>
              <a:t>                                                                                                      </a:t>
            </a:r>
            <a:r>
              <a:rPr lang="ru-RU" sz="800" dirty="0"/>
              <a:t>интеллектуальные </a:t>
            </a:r>
          </a:p>
          <a:p>
            <a:pPr>
              <a:lnSpc>
                <a:spcPct val="90000"/>
              </a:lnSpc>
            </a:pPr>
            <a:r>
              <a:rPr lang="ru-RU" sz="800" dirty="0"/>
              <a:t>                                                                                                                                                                 нарушения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F0685B1-4770-4F85-B88B-02C2904EE44D}"/>
              </a:ext>
            </a:extLst>
          </p:cNvPr>
          <p:cNvGrpSpPr/>
          <p:nvPr/>
        </p:nvGrpSpPr>
        <p:grpSpPr>
          <a:xfrm>
            <a:off x="9479785" y="3930392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7"/>
          <a:stretch/>
        </p:blipFill>
        <p:spPr>
          <a:xfrm>
            <a:off x="272109" y="6086488"/>
            <a:ext cx="3242961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2553"/>
          <a:stretch/>
        </p:blipFill>
        <p:spPr>
          <a:xfrm>
            <a:off x="3537372" y="6111104"/>
            <a:ext cx="43896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322" y="3557763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8246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16199</a:t>
            </a:r>
            <a:r>
              <a:rPr lang="ru-RU" sz="2400" b="0" i="0" dirty="0">
                <a:solidFill>
                  <a:srgbClr val="303135"/>
                </a:solidFill>
                <a:effectLst/>
              </a:rPr>
              <a:t> </a:t>
            </a:r>
            <a:r>
              <a:rPr lang="ru-RU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электронно-вычислительных и вычислительных машин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Оператор ЭВМ и ВМ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специалист, обеспечивающий бесперебойную работу компьютерной техники и точность обработки цифровых данных. Это фундамент любого современного офиса или производства.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0" y="2933806"/>
            <a:ext cx="5582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A0A0A"/>
                </a:solidFill>
                <a:effectLst/>
                <a:latin typeface="Google Sans"/>
              </a:rPr>
              <a:t>Техническая подготовка:</a:t>
            </a:r>
            <a:r>
              <a:rPr lang="ru-RU" sz="2000" b="0" i="0" dirty="0">
                <a:solidFill>
                  <a:srgbClr val="0A0A0A"/>
                </a:solidFill>
                <a:effectLst/>
                <a:latin typeface="Google Sans"/>
              </a:rPr>
              <a:t> Настройка аппаратного обеспечения, периферии, ОС и мультимедийных систем.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A0A0A"/>
                </a:solidFill>
                <a:effectLst/>
                <a:latin typeface="Google Sans"/>
              </a:rPr>
              <a:t>Работа с данными:</a:t>
            </a:r>
            <a:r>
              <a:rPr lang="ru-RU" sz="2000" b="0" i="0" dirty="0">
                <a:solidFill>
                  <a:srgbClr val="0A0A0A"/>
                </a:solidFill>
                <a:effectLst/>
                <a:latin typeface="Google Sans"/>
              </a:rPr>
              <a:t> Оперативный ввод цифровой и аналоговой информации из любых источников.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A0A0A"/>
                </a:solidFill>
                <a:effectLst/>
                <a:latin typeface="Google Sans"/>
              </a:rPr>
              <a:t>Content Management:</a:t>
            </a:r>
            <a:r>
              <a:rPr lang="ru-RU" sz="2000" b="0" i="0" dirty="0">
                <a:solidFill>
                  <a:srgbClr val="0A0A0A"/>
                </a:solidFill>
                <a:effectLst/>
                <a:latin typeface="Google Sans"/>
              </a:rPr>
              <a:t> Профессиональная обработка аудио, видео и графики в современных редакторах.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A0A0A"/>
                </a:solidFill>
                <a:effectLst/>
                <a:latin typeface="Google Sans"/>
              </a:rPr>
              <a:t>Data-менеджмент:</a:t>
            </a:r>
            <a:r>
              <a:rPr lang="ru-RU" sz="2000" b="0" i="0" dirty="0">
                <a:solidFill>
                  <a:srgbClr val="0A0A0A"/>
                </a:solidFill>
                <a:effectLst/>
                <a:latin typeface="Google Sans"/>
              </a:rPr>
              <a:t> Управление локальными и облачными хранилищами, систематизация цифровых архивов.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ГБПОУ МО  "Колледж "Коломна"                         </a:t>
            </a:r>
          </a:p>
          <a:p>
            <a:r>
              <a:rPr lang="ru-RU" sz="1000" b="1" dirty="0"/>
              <a:t>ГБПОУ МО  "Люберецкий техникум имени Героя Советского Союза, лётчика-космонавта Ю.А. Гагарина"                                   </a:t>
            </a:r>
          </a:p>
          <a:p>
            <a:r>
              <a:rPr lang="ru-RU" sz="1000" b="1" dirty="0"/>
              <a:t>ГБПОУ МО "Одинцовский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ГАПОУ МО "Подмосковный колледж "Энергия“</a:t>
            </a:r>
          </a:p>
          <a:p>
            <a:r>
              <a:rPr lang="ru-RU" sz="1000" b="1" dirty="0"/>
              <a:t>ГКПОУ МО "Сергиево-Посадский СЭТ"</a:t>
            </a:r>
          </a:p>
          <a:p>
            <a:r>
              <a:rPr lang="ru-RU" sz="1000" b="1" dirty="0"/>
              <a:t>ГБПОУ МО "Щелковский колледж"</a:t>
            </a:r>
          </a:p>
        </p:txBody>
      </p:sp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6" y="638904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625" y="3557763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Маляр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мастер финишной отделки, который превращает строительные конструкции в эстетичные и защищенные объекты, используя современные </a:t>
            </a:r>
            <a:r>
              <a:rPr lang="ru-RU" dirty="0">
                <a:solidFill>
                  <a:srgbClr val="0A0A0A"/>
                </a:solidFill>
                <a:latin typeface="Google Sans"/>
              </a:rPr>
              <a:t>л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акокрасочн</a:t>
            </a:r>
            <a:r>
              <a:rPr lang="ru-RU" dirty="0">
                <a:solidFill>
                  <a:srgbClr val="0A0A0A"/>
                </a:solidFill>
                <a:latin typeface="Google Sans"/>
              </a:rPr>
              <a:t>ые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материалы и технологии нанесения.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Подготовка основания: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экспертная очистка, выравнивание, шпаклевание и грунтование поверхностей любой сложности.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Колористика и составы: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профессиональный подбор оттенков, колеровка и приготовление окрасочных составов под конкретные задачи.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Технологии окрашивания: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работа с ручным инструментом (кисти, валики) и высокотехнологичными краскопультами.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4367" y="2857087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Декоративная отделка: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качественное оклеивание поверхностей обоями и современными рулонными материалами.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Технический контроль: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замеры расхода материалов, контроль качества покрытия и оперативное устранение дефектов.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Культура производства: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техническое обслуживание оборудования и строгое соблюдение регламентов безопасности (ОТ и ПБ).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ГБПОУ МО "Воскресенский колледж"</a:t>
            </a:r>
          </a:p>
          <a:p>
            <a:r>
              <a:rPr lang="ru-RU" sz="1000" b="1" dirty="0"/>
              <a:t>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ГБПОУ МО "Ногинский колледж"   </a:t>
            </a:r>
          </a:p>
          <a:p>
            <a:r>
              <a:rPr lang="ru-RU" sz="1000" b="1" dirty="0"/>
              <a:t>ГБПОУ МО "Дмитровский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ГБПОУ МО "Орехово-Зуевский техникум"</a:t>
            </a:r>
          </a:p>
          <a:p>
            <a:r>
              <a:rPr lang="ru-RU" sz="1000" b="1" dirty="0"/>
              <a:t>ГАПОУ МО "Подмосковный колледж "Энергия“</a:t>
            </a:r>
          </a:p>
          <a:p>
            <a:r>
              <a:rPr lang="ru-RU" sz="1000" b="1" dirty="0"/>
              <a:t>ГАПОУ МО "Профессиональный колледж "Московия"</a:t>
            </a:r>
          </a:p>
          <a:p>
            <a:r>
              <a:rPr lang="ru-RU" sz="1000" b="1" dirty="0"/>
              <a:t>ГБПОУ МО "Ступинский техникум им. А.Т. Туманова"</a:t>
            </a:r>
          </a:p>
          <a:p>
            <a:r>
              <a:rPr lang="ru-RU" sz="1000" b="1" dirty="0"/>
              <a:t>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939" y="3563980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19727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</a:t>
            </a:r>
            <a:r>
              <a:rPr lang="ru-RU" dirty="0"/>
              <a:t>— мастер по созданию идеальных поверхностей. Он отвечает за выравнивание, утепление и декоративное оформление стен и фасадов, создавая основу для долговечного и красивого интерьера.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Технологии нанесения: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мастерское владение ручным инструментом и навыками механизированной штукатурки (работа со станциями).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Финишная отделка: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затирка, заглаживание и художественная отделка оштукатуренных поверхностей под дальнейшую покраску или декор.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Подготовка основания: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очистка и укрепление поверхностей, установка армирующих сеток и «драночных» щитов.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Геометрия стен: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точная разметка поверхностей и установка маяков для создания идеально ровных плоскостей.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Работа с составами: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приготовление строительных растворов любой сложности — от гидроизоляционных до изысканных декоративных смесей.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94177" y="5660613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ГБПОУ МО "Колледж "Коломна"</a:t>
            </a:r>
          </a:p>
          <a:p>
            <a:r>
              <a:rPr lang="ru-RU" sz="1200" b="1" dirty="0"/>
              <a:t>ГБПОУ МО "Колледж "Подмосковье"</a:t>
            </a:r>
          </a:p>
          <a:p>
            <a:r>
              <a:rPr lang="ru-RU" sz="1200" b="1" dirty="0"/>
              <a:t>ГБПОУ МО "Луховицкий аграрно-промышленный техникум"</a:t>
            </a:r>
          </a:p>
          <a:p>
            <a:r>
              <a:rPr lang="ru-RU" sz="1200" b="1" dirty="0"/>
              <a:t>ГБПОУ МО "Наро-Фоминский техникум"   </a:t>
            </a:r>
          </a:p>
          <a:p>
            <a:r>
              <a:rPr lang="ru-RU" sz="1200" b="1" dirty="0"/>
              <a:t>ГБПОУ МО "Сергиево-Посадский колледж"</a:t>
            </a:r>
          </a:p>
        </p:txBody>
      </p:sp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751" y="356978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</a:t>
            </a:r>
            <a:r>
              <a:rPr lang="ru-RU" dirty="0"/>
              <a:t>— это мастер созидания, чьими руками возводятся фундаменты, стены и своды зданий. От его точности и знания технологий зависит прочность, долговечность и эстетика современных архитектурных объектов.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Работа с растворами: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профессиональное приготовление и распределение строительных смесей для обеспечения монолитности кладки.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Обработка материалов: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мастерское владение инструментом для рубки, тески и подгонки кирпича под заданные параметры.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Инженерная грамотность: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чтение строительных чертежей и эскизов, точный расчет объемов и спецификации необходимых материалов.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Мастерство кладки: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возведение конструкций из кирпича и камня любой сложности с безупречным соблюдением технологии швов.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34041" y="5618586"/>
            <a:ext cx="3975382" cy="31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692" y="3637676"/>
            <a:ext cx="2982222" cy="322549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Слесарь-ремонтник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Сборка и монтаж: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точная сборка сложных механизмов, проверка их взаимодействия и юстировка рабочих параметров.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Диагностика систем: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поиск и устранение неисправностей с использованием контрольно-измерительных приборов и технического чутья.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Техническое обслуживание: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проведение планового и предупредительного ремонта промышленного оборудования и агрегатов.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Слесарная обработка: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мастерское владение методами обработки металлов, подгонки деталей и восстановления изношенных узлов.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4343" y="5606205"/>
            <a:ext cx="4224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ГАПОУ МО "Егорьевский техникум"</a:t>
            </a:r>
          </a:p>
          <a:p>
            <a:r>
              <a:rPr lang="ru-RU" sz="1400" b="1" dirty="0"/>
              <a:t>ГБПОУ МО "Дмитровский техникум"</a:t>
            </a:r>
          </a:p>
          <a:p>
            <a:r>
              <a:rPr lang="ru-RU" sz="1400" b="1" dirty="0"/>
              <a:t>ГБПОУ МО "Коломенский аграрный колледж имени Н.Т. Козлова"                                       </a:t>
            </a:r>
          </a:p>
          <a:p>
            <a:r>
              <a:rPr lang="ru-RU" sz="1400" b="1" dirty="0"/>
              <a:t>ГБПОУ МО "Орехово-Зуевский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Слесарь-ремонтник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«доктор» для машин и механизмов. Он обеспечивает бесперебойную работу промышленного оборудования, проводя его диагностику, наладку и восстановление.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31" y="3582140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245488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5977126" y="3192965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Арбористика и обрезка: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фигурная и санитарная стрижка кустарников, формирование крон деревьев для их здоровья и эстетичного вида.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Благоустройство объектов: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содержание садово-парковых дорожек и обслуживание декоративных водных систем (фонтанов и прудов).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3070398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Фитодизайн и посадка: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создание цветочных композиций, разбивка клумб и высадка декоративных растений с учетом климатических особенностей.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Уход за насаждениями: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комплексное содержание территорий, включая профессиональный полив, подкормку и защиту растений от вредителей.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A0A0A"/>
                </a:solidFill>
                <a:effectLst/>
                <a:latin typeface="Google Sans"/>
              </a:rPr>
              <a:t>Газонный менеджмент:</a:t>
            </a:r>
            <a:r>
              <a:rPr lang="ru-RU" sz="1600" b="0" i="0" dirty="0">
                <a:solidFill>
                  <a:srgbClr val="0A0A0A"/>
                </a:solidFill>
                <a:effectLst/>
                <a:latin typeface="Google Sans"/>
              </a:rPr>
              <a:t> устройство посевных и рулонных газонов, их стрижка, аэрация и поддержание идеального состояния покрытия.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65023" y="5527054"/>
            <a:ext cx="4044399" cy="117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ГАПОУ МО "Профессиональный колледж "Московия"</a:t>
            </a:r>
          </a:p>
          <a:p>
            <a:r>
              <a:rPr lang="ru-RU" sz="1400" b="1" dirty="0"/>
              <a:t>ГБПОУ МО "Наро-Фоминский техникум"   </a:t>
            </a:r>
          </a:p>
          <a:p>
            <a:r>
              <a:rPr lang="ru-RU" sz="1400" b="1" dirty="0"/>
              <a:t>ГБПОУ МО "Ногинский колледж"   </a:t>
            </a:r>
          </a:p>
          <a:p>
            <a:r>
              <a:rPr lang="ru-RU" sz="1400" b="1" dirty="0"/>
              <a:t>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9422" y="5585523"/>
            <a:ext cx="4551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ГБПОУ МО "Павлово-Посадский техникум"</a:t>
            </a:r>
          </a:p>
          <a:p>
            <a:r>
              <a:rPr lang="ru-RU" sz="1400" b="1" dirty="0"/>
              <a:t>ГБПОУ МО "Дмитровский техникум"</a:t>
            </a:r>
          </a:p>
          <a:p>
            <a:r>
              <a:rPr lang="ru-RU" sz="1400" b="1" dirty="0"/>
              <a:t>ГБПОУ МО "Раменский дорожно-строительный техникум"</a:t>
            </a:r>
          </a:p>
          <a:p>
            <a:r>
              <a:rPr lang="ru-RU" sz="1400" b="1" dirty="0"/>
              <a:t>ГКПОУ МО "Сергиево-Посадский СЭТ"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Рабочий зеленого хозяйства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специалист по созданию комфортной городской среды. Он превращает пустыри в парки, ухаживает за «легкими» города и создает эстетику ландшафта, гармонично сочетая природу и архитектуру.</a:t>
            </a:r>
            <a:endParaRPr lang="ru-RU" dirty="0"/>
          </a:p>
        </p:txBody>
      </p:sp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355490" y="2403653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2918176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Агротехнический уход: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экспертное содержание декоративных и плодовых культур, знание циклов развития растений и методов их защиты.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Управление почвенным плодородием: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анализ состояния грунта, подбор и внесение органических и минеральных удобрений, контроль кислотности и дренажа.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3242" y="3027758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Реализация ландшафтных проектов: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перенос дизайнерских эскизов в натуру, создание сложных растительных композиций и живых изгородей.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Инженерные системы: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эксплуатация и настройка автоматических систем полива, систем поверхностного и глубинного дренажа.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ГБПОУ МО "Щелковский колледж"</a:t>
            </a:r>
          </a:p>
          <a:p>
            <a:r>
              <a:rPr lang="ru-RU" sz="1200" b="1" dirty="0"/>
              <a:t>ГОУ ВО МО "Государственный гуманитарно-технологический университет"</a:t>
            </a:r>
          </a:p>
          <a:p>
            <a:r>
              <a:rPr lang="ru-RU" sz="1200" b="1" dirty="0"/>
              <a:t>ГБПОУ МО "Подольский колледж имени А.В. Никулина"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Садовник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это эксперт по управлению живыми экосистемами. Он сочетает в себе навыки агронома, дизайнера и технического специалиста, создавая и поддерживая уникальный облик частных садов, оранжерей и питомников.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331" y="3557763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16671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Инженерная подготовка: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профессиональное чтение чертежей, планов и схем для точного возведения сложных объемных конструкций.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Технология деревообработки: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мастерское владение методами рубки, тески и финишной обработки древесины различных пород.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0849" y="3480066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Возведение каркасов: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монтаж несущих стен, стропильных систем, перегородок и межэтажных перекрытий с соблюдением всех норм прочности.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Работа с оборудованием: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эффективное использование современного ручного, электрического и пневматического деревообрабатывающего инструмента.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39140" y="5591692"/>
            <a:ext cx="423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ГБПОУ МО "Колледж "Коломна"</a:t>
            </a:r>
          </a:p>
          <a:p>
            <a:r>
              <a:rPr lang="ru-RU" sz="1200" b="1" dirty="0"/>
              <a:t>ГБПОУ МО "Колледж "Подмосковье"</a:t>
            </a:r>
          </a:p>
          <a:p>
            <a:r>
              <a:rPr lang="ru-RU" sz="1200" b="1" dirty="0"/>
              <a:t>ГБПОУ МО "Можайский техникум"                </a:t>
            </a:r>
          </a:p>
          <a:p>
            <a:r>
              <a:rPr lang="ru-RU" sz="1200" b="1" dirty="0"/>
              <a:t>ГАПОУ МО "Подмосковный колледж "Энергия"</a:t>
            </a:r>
          </a:p>
          <a:p>
            <a:r>
              <a:rPr lang="ru-RU" sz="1200" b="1" dirty="0"/>
              <a:t>ГБПОУ МО "Сергиево-Посадский колледж"</a:t>
            </a:r>
          </a:p>
          <a:p>
            <a:r>
              <a:rPr lang="ru-RU" sz="1200" b="1" dirty="0"/>
              <a:t>ГБПОУ МО "Чеховский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Плотник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— ключевой специалист в строительстве из дерева. Он сочетает вековые традиции мастерства с современными технологиями, создавая надежные каркасы, перекрытия и сложные инженерные конструкции, которые служат основой любого здания.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ТОП-10 ПРОФЕССИЙ, ВОСТРЕБОВАННЫХ У 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737" y="3558830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61338" y="1220833"/>
            <a:ext cx="4256553" cy="5472953"/>
          </a:xfrm>
          <a:prstGeom prst="snip2DiagRect">
            <a:avLst>
              <a:gd name="adj1" fmla="val 6826"/>
              <a:gd name="adj2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601244" y="1220832"/>
            <a:ext cx="454517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5" y="2826344"/>
            <a:ext cx="1295562" cy="3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5" y="2605360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9" y="3206271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01" y="5974749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image_4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4" y="5869107"/>
            <a:ext cx="1082047" cy="4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Lenta-Log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50" y="5538704"/>
            <a:ext cx="1558514" cy="4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59" y="1965533"/>
            <a:ext cx="1558514" cy="954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60697709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69" y="3073208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8029686" y="2988289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809" y="3563980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7487" y="705468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хозяйства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3392790" y="4444047"/>
            <a:ext cx="760369" cy="72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pic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8" y="182996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ownload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0" y="5456620"/>
            <a:ext cx="1670992" cy="4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ownloads\logo.84f7ea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9" y="2814249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14" y="2777732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ownloads\logo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9" y="5064565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ownloads\logoecoparni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8" y="2054234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60" y="3243574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487929" y="257969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ownloads\logo-r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7" y="5560319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4593601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logo (1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49" y="2446260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5D0B89-FAC2-4D11-B5AB-2CFE5FEB98D9}"/>
              </a:ext>
            </a:extLst>
          </p:cNvPr>
          <p:cNvSpPr txBox="1"/>
          <p:nvPr/>
        </p:nvSpPr>
        <p:spPr>
          <a:xfrm>
            <a:off x="239884" y="1219970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endParaRPr lang="ru-RU" sz="12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80,37%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 80,03 %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 80,09 %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80,93 %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81,32%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79,47 %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9" y="1424890"/>
            <a:ext cx="1174568" cy="809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004" y="3811388"/>
            <a:ext cx="3015662" cy="31926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0E8255-7B8E-4EF8-967C-AE190E76ACC3}"/>
              </a:ext>
            </a:extLst>
          </p:cNvPr>
          <p:cNvSpPr txBox="1"/>
          <p:nvPr/>
        </p:nvSpPr>
        <p:spPr>
          <a:xfrm>
            <a:off x="-348630" y="119993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РЕГИОНАЛЬНОГО АТЛАСА ДОСТУПНЫХ ПРОФЕССИЙ ПРОФЕССИОНАЛЬНОГО ОБУЧЕНИЯ ДЛЯ ЛИЦ С НАРУШЕНИЕМ ИНТЕЛЛЕКТА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58CE55-49A5-424E-8354-2E51E95A984D}"/>
              </a:ext>
            </a:extLst>
          </p:cNvPr>
          <p:cNvSpPr txBox="1"/>
          <p:nvPr/>
        </p:nvSpPr>
        <p:spPr>
          <a:xfrm>
            <a:off x="7735714" y="2520047"/>
            <a:ext cx="27538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8949461" y="687917"/>
            <a:ext cx="3436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" y="4810135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1" y="5224472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1" y="5576384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6" y="6367891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81" y="599191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4764" y="1213462"/>
            <a:ext cx="1239697" cy="826465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Московской 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4994203" y="902053"/>
            <a:ext cx="296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0070C0"/>
                </a:solidFill>
              </a:rPr>
              <a:t>143969,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249-24-50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https://bpoo.energypk.ru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mo_energy_bpoo@mosreg.ru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160855" y="2488185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908224" y="2512755"/>
            <a:ext cx="2952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u="sng" dirty="0">
              <a:solidFill>
                <a:srgbClr val="0070C0"/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hlinkClick r:id="rId2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60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480" y="3583152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71937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67440" y="1379233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19727 Штукатур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029383" y="5377573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5" y="5789364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05" y="478425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0" y="274770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87" y="6044086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9" y="4356100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25_let_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03" y="2681985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31" y="3099604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u1P8j9m7V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09" y="5938984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\Desktop\pic6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92" y="515200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logo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4" y="6241780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image_4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10" y="3040753"/>
            <a:ext cx="1115606" cy="4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40" y="5353251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396" y="3558830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58923" y="1385047"/>
            <a:ext cx="4328860" cy="5472953"/>
          </a:xfrm>
          <a:prstGeom prst="snip2DiagRect">
            <a:avLst>
              <a:gd name="adj1" fmla="val 20077"/>
              <a:gd name="adj2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866813" y="137989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228408" y="5300383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3" y="523425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943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3" y="2891451"/>
            <a:ext cx="1237645" cy="7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82" y="5795053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8" y="4928278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logo (1)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51" y="3442303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74" y="4329043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\Downloads\logo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12" y="53159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64" y="5856642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4" y="5645034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c4bdc849000385e9e2665146abe18460-43790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11" y="3298867"/>
            <a:ext cx="2257745" cy="592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-133684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724" y="3563980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89924" y="135741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867673" y="137989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16671 Плотник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 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272489" y="5337552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30" y="6087707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2" y="1970927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8" y="5340511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15" y="2807164"/>
            <a:ext cx="1307256" cy="65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91" y="5589992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logo.84f7ea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8" y="3847374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69" y="2957537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31" y="144408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50" y="5809812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56" y="52598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\Downloads\logo-_1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13" y="2277419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\Downloads\logo (1)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14" y="2202106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333" y="3581917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367" y="3563790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133" y="356265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487" y="3540568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484" y="3546154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765" y="3546154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711" y="3577295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244" y="3563980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нарушения – 84,32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Инженерная,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- 90,85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 нарушения  - 74,63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– 88,27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- 59,23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695" y="3558991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получение   небольшого вознаграждения. Центр берет на себя обязательство частичного трудоустройства молодых инвалидов.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>
                <a:hlinkClick r:id="rId7"/>
              </a:rPr>
              <a:t>+7 (4964) 17-90-07</a:t>
            </a:r>
            <a:endParaRPr lang="ru-RU" sz="1600" dirty="0"/>
          </a:p>
          <a:p>
            <a:r>
              <a:rPr lang="ru-RU" sz="1600" dirty="0"/>
              <a:t>: </a:t>
            </a:r>
            <a:r>
              <a:rPr lang="en-US" sz="1600" dirty="0" err="1"/>
              <a:t>imperia.remesel</a:t>
            </a:r>
            <a:endParaRPr lang="ru-RU" sz="1600" dirty="0"/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788" y="3558991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708" y="3558991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академическим навыкам - обучающиеся оттачивают навыки математики, а также развивают умение логически мыслить, улучшают внимательность.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навыкам трудотерапии- один из основных, необходимых аспектов в обучении лиц с инвалидностью и ОВЗ.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879" y="3593597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516" y="3568969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878" y="3596969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фелтинг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находка. 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8(496) 403-2214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mo_gapouegor@mosreg.ru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074" y="3563980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«Мастер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ремонту и обслуживанию автомобилей»  в общей мастерской на выделенных местах для слабослышащих. Происходит углубленное знакомство с устройством и ремонтом автомобиля.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Химки, Березовая аллея, д.1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8-916-845-50-41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vik-ka.77@yandex.ru</a:t>
            </a:r>
            <a:r>
              <a:rPr lang="ru-RU" sz="1600" dirty="0"/>
              <a:t> 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425" y="3568969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аппликация и т.п.) Проводятся  творческие мастер-классы прикладной направленности по запросам организаций, работающих с детьми с ОВЗ и инвалидностью.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90" y="3555070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- 86,35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- 84,17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- 85,37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543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- 92,68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- 89,02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879" y="3539835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педагогических профилей (в том числе с ОВЗ) знакомятся с приемами создания мультфильмов  в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прикладной анимации.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241" y="3573729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496" y="3563980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695" y="3568969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обучающиеся развивают творческие способности, воображение, фантазию, художественный вкус;      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образное,пространственное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мышление, чувство гармонии и стиля; развивать стремление к пониманию содержательной стороны и ценности природы искусства.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Крупешина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д.5.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89266569247</a:t>
            </a:r>
          </a:p>
          <a:p>
            <a:r>
              <a:rPr lang="ru-RU" sz="1600" dirty="0">
                <a:hlinkClick r:id="rId8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9"/>
              </a:rPr>
              <a:t>viktoriy20.05@mail.ru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114" y="3563980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848" y="3590254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8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- 92,07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«Электростальский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область, г. о. Электросталь,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- 73,27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- 82,32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80049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- 93,29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07637"/>
            <a:ext cx="5469994" cy="15465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- 81,71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981" y="3600211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8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143006, Московская область, город Одинцово, улица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Глазынинская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дом 18.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- 89,02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- 86,56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142670,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- 80,89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3"/>
            <a:ext cx="546999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- 75,61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- 93,90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748" y="3552111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3"/>
            <a:ext cx="5152598" cy="18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- 81,64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mo_stuptechn@mosreg.ru 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- 90,24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7420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- 82,01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373AA5-F9A4-4EDA-B511-D238FA512802}"/>
              </a:ext>
            </a:extLst>
          </p:cNvPr>
          <p:cNvSpPr txBox="1"/>
          <p:nvPr/>
        </p:nvSpPr>
        <p:spPr>
          <a:xfrm>
            <a:off x="5473223" y="2811265"/>
            <a:ext cx="5469994" cy="1977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Интеллектуальные нарушения - 83,97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- 85,51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6DFDC5-ECE3-488F-AA3E-22F46333EF7F}"/>
              </a:ext>
            </a:extLst>
          </p:cNvPr>
          <p:cNvSpPr txBox="1"/>
          <p:nvPr/>
        </p:nvSpPr>
        <p:spPr>
          <a:xfrm>
            <a:off x="246832" y="2712782"/>
            <a:ext cx="5152598" cy="151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140700, Московская область, г. Шатура, проспект Ильича, д. 2</a:t>
            </a: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/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- 87,86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D8FE97-652B-4C67-A7C5-D7D6F6B716B8}"/>
              </a:ext>
            </a:extLst>
          </p:cNvPr>
          <p:cNvSpPr txBox="1"/>
          <p:nvPr/>
        </p:nvSpPr>
        <p:spPr>
          <a:xfrm>
            <a:off x="5485923" y="2710399"/>
            <a:ext cx="5469994" cy="18928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- 87,71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- 65,73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НАРУШЕНИЕМ ИНТЕЛЛЕКТА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5340</TotalTime>
  <Words>9596</Words>
  <Application>Microsoft Office PowerPoint</Application>
  <PresentationFormat>Широкоэкранный</PresentationFormat>
  <Paragraphs>1346</Paragraphs>
  <Slides>54</Slides>
  <Notes>52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Google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Adam</cp:lastModifiedBy>
  <cp:revision>490</cp:revision>
  <dcterms:created xsi:type="dcterms:W3CDTF">2024-11-02T08:58:05Z</dcterms:created>
  <dcterms:modified xsi:type="dcterms:W3CDTF">2026-04-28T10:47:53Z</dcterms:modified>
</cp:coreProperties>
</file>