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3" r:id="rId3"/>
    <p:sldId id="259" r:id="rId4"/>
    <p:sldId id="406" r:id="rId5"/>
    <p:sldId id="407" r:id="rId6"/>
    <p:sldId id="408" r:id="rId7"/>
    <p:sldId id="409" r:id="rId8"/>
    <p:sldId id="413" r:id="rId9"/>
    <p:sldId id="410" r:id="rId10"/>
    <p:sldId id="416" r:id="rId11"/>
    <p:sldId id="411" r:id="rId12"/>
    <p:sldId id="4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977D74-8EC8-4BD1-A7D5-66DAE57BB522}">
          <p14:sldIdLst>
            <p14:sldId id="296"/>
            <p14:sldId id="303"/>
            <p14:sldId id="259"/>
            <p14:sldId id="406"/>
            <p14:sldId id="407"/>
            <p14:sldId id="408"/>
            <p14:sldId id="409"/>
            <p14:sldId id="413"/>
            <p14:sldId id="410"/>
            <p14:sldId id="416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D90DC12-391A-4BAB-85DF-5C319FF64AD1}" type="datetimeFigureOut">
              <a:rPr lang="ru-RU" smtClean="0"/>
              <a:pPr/>
              <a:t>27.02.2026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467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798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 9">
            <a:extLst>
              <a:ext uri="{FF2B5EF4-FFF2-40B4-BE49-F238E27FC236}">
                <a16:creationId xmlns:a16="http://schemas.microsoft.com/office/drawing/2014/main" id="{AD0F342C-B59D-DCF9-D5C3-FC9A6CA0C503}"/>
              </a:ext>
            </a:extLst>
          </p:cNvPr>
          <p:cNvSpPr/>
          <p:nvPr userDrawn="1"/>
        </p:nvSpPr>
        <p:spPr>
          <a:xfrm>
            <a:off x="5513918" y="0"/>
            <a:ext cx="3522133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</p:spPr>
        <p:txBody>
          <a:bodyPr rtlCol="0" anchor="b" anchorCtr="1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35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35625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849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fld id="{BD90DC12-391A-4BAB-85DF-5C319FF64AD1}" type="datetimeFigureOut">
              <a:rPr lang="ru-RU" smtClean="0"/>
              <a:pPr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0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492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94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55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693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86001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D90DC12-391A-4BAB-85DF-5C319FF64AD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EF5D10-EED3-4C3A-9CDB-6A5AFEFCCF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80867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D90DC12-391A-4BAB-85DF-5C319FF64AD1}" type="datetimeFigureOut">
              <a:rPr lang="ru-RU" smtClean="0"/>
              <a:pPr/>
              <a:t>27.02.2026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3EF5D10-EED3-4C3A-9CDB-6A5AFEFCCF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7FC11F-5D2B-13FA-0A9E-D01C6B96F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598" y="2096655"/>
            <a:ext cx="9068586" cy="3297381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«РАБОТА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 (ЗАКОННЫМИ ПРЕДСТАВИТЕЛЯМИ) ОБУЧАЮЩИХСЯ В УСЛОВИЯХ ИНКЛЮЗИВНОГО ОБРАЗОВАНИЯ  С СИСТЕМЕ </a:t>
            </a:r>
            <a:r>
              <a:rPr lang="ru-R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РАБОТЫ С РОДИТЕЛЯМИ (ЗАКОННЫМИ ПРЕДСТАВИТЕЛЯМИ)  ОБУЧАЮЩИХСЯ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сэт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рамках классного руководства.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Кирилина Елена Геннадьевна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1" name="Рисунок 5">
            <a:extLst>
              <a:ext uri="{FF2B5EF4-FFF2-40B4-BE49-F238E27FC236}">
                <a16:creationId xmlns:a16="http://schemas.microsoft.com/office/drawing/2014/main" id="{792C06D6-5AFE-E25A-DDFE-3A4A16DF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r="58752" b="69595"/>
          <a:stretch>
            <a:fillRect/>
          </a:stretch>
        </p:blipFill>
        <p:spPr bwMode="auto">
          <a:xfrm>
            <a:off x="1312007" y="0"/>
            <a:ext cx="9567985" cy="20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89" y="707150"/>
            <a:ext cx="9395016" cy="1591248"/>
          </a:xfrm>
        </p:spPr>
        <p:txBody>
          <a:bodyPr>
            <a:normAutofit/>
          </a:bodyPr>
          <a:lstStyle/>
          <a:p>
            <a:r>
              <a:rPr lang="ru-RU" sz="4400" b="1" dirty="0"/>
              <a:t>Результат инклюзивной практики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72C3C-DD4A-4316-B144-BCC45120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77" y="2185628"/>
            <a:ext cx="1663650" cy="2208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59" y="2185628"/>
            <a:ext cx="1271898" cy="2208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25" y="2185628"/>
            <a:ext cx="1656747" cy="2208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74" y="2185628"/>
            <a:ext cx="1656748" cy="2208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0" y="4607646"/>
            <a:ext cx="1458882" cy="2062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37" y="4559602"/>
            <a:ext cx="1491221" cy="211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80" y="4559602"/>
            <a:ext cx="1503465" cy="2125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71" y="4568646"/>
            <a:ext cx="1514061" cy="2140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9" y="2185628"/>
            <a:ext cx="1671487" cy="2163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4" y="4480007"/>
            <a:ext cx="1636022" cy="2117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6" y="4480008"/>
            <a:ext cx="1703762" cy="2204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90" y="2185629"/>
            <a:ext cx="1485246" cy="21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197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6F7DB-5846-C144-044B-6B141187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7C522-345D-2E36-3989-D3689EA8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8" y="2283486"/>
            <a:ext cx="10857346" cy="3931920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Практика работы с родителями (законными представителями), принятая  в  Социально-экономическом  техникуме не только помогает обучающимся с инвалидностью и ОВЗ  правильно войти в группу,  пройти период адаптации, хорошо учиться и закончить техникум, получить специальность, но и найти свое место в жизни, раскрыть свой потенциал и реализовать его, научиться строить отношения с людьми, успешно пройти процесс сепарации с психологом, если это необходимо.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Задача педагогов, классных руководителей, психолога техникума выявить сложные семьи,  улучшить психологический микроклимат семьи, показать пути проявления поддержки, принятия  самых близких и главных людей для подростка, научить  людей комфортно, бесконфликтно  взаимодействовать, проявлять признание и любовь.   Повысить адаптивные возможности не только детей, но и их родителей и лиц, их заменяющих.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AC218-620B-4DE7-B221-3DE1C26D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528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9E901-B008-3A1B-5F46-48FC4EF2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26" y="924886"/>
            <a:ext cx="10058400" cy="160086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 опорой на семью – мы справимся!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C3D24-AA30-4272-846A-AD128810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200C6-BEC8-45AD-A117-A1F6D3B1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26" y="2618031"/>
            <a:ext cx="7905948" cy="37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33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4281-A66E-3EEF-0DB5-D40D7C77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851" y="964733"/>
            <a:ext cx="9908203" cy="11757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Некоторые принципы работы педагогов СПО с семьями, имеющими инвалидов: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D7A20-1C48-DF92-9942-AAF2148D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60" y="2065012"/>
            <a:ext cx="5197315" cy="4313382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2400" b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Принятие обучающегося с ОВЗ наравне с другими обучающимися</a:t>
            </a:r>
            <a:r>
              <a:rPr lang="ru-RU" sz="4000" dirty="0">
                <a:cs typeface="Times New Roman" panose="02020603050405020304" pitchFamily="18" charset="0"/>
              </a:rPr>
              <a:t>;</a:t>
            </a:r>
            <a:endParaRPr lang="ru-RU" sz="4000" b="0" i="0" dirty="0">
              <a:effectLst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Включение ребёнка с ОВЗ в одинаковые виды деятельности</a:t>
            </a:r>
            <a:r>
              <a:rPr lang="ru-RU" sz="4000" b="0" i="0" dirty="0">
                <a:effectLst/>
                <a:cs typeface="Times New Roman" panose="02020603050405020304" pitchFamily="18" charset="0"/>
              </a:rPr>
              <a:t>, разница — в постановке других задач;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Вовлечение обучающегося в групповое решение задач</a:t>
            </a:r>
            <a:r>
              <a:rPr lang="ru-RU" sz="4000" i="0" dirty="0">
                <a:effectLst/>
                <a:cs typeface="Times New Roman" panose="02020603050405020304" pitchFamily="18" charset="0"/>
              </a:rPr>
              <a:t>; </a:t>
            </a:r>
            <a:r>
              <a:rPr lang="ru-RU" sz="4000" b="0" i="0" dirty="0">
                <a:effectLst/>
                <a:cs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Применение разнообразных форм коллективного участия</a:t>
            </a:r>
            <a:r>
              <a:rPr lang="ru-RU" sz="4000" b="0" i="0" dirty="0">
                <a:effectLst/>
                <a:cs typeface="Times New Roman" panose="02020603050405020304" pitchFamily="18" charset="0"/>
              </a:rPr>
              <a:t>: игры, конкурсы, совместные проекты, смотры знаний;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Информирование родителей</a:t>
            </a:r>
            <a:r>
              <a:rPr lang="ru-RU" sz="4000" b="0" i="0" dirty="0">
                <a:effectLst/>
                <a:cs typeface="Times New Roman" panose="02020603050405020304" pitchFamily="18" charset="0"/>
              </a:rPr>
              <a:t> о возможностях, которые предоставляются при реализации адаптированных основных программ профессионального обучения;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Психологическая поддержка родителей</a:t>
            </a:r>
            <a:r>
              <a:rPr lang="ru-RU" sz="4000" dirty="0">
                <a:cs typeface="Times New Roman" panose="02020603050405020304" pitchFamily="18" charset="0"/>
              </a:rPr>
              <a:t>;</a:t>
            </a:r>
            <a:endParaRPr lang="ru-RU" sz="4000" i="0" dirty="0">
              <a:effectLst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000" b="1" i="0" dirty="0">
                <a:effectLst/>
                <a:cs typeface="Times New Roman" panose="02020603050405020304" pitchFamily="18" charset="0"/>
              </a:rPr>
              <a:t>Создание группы поддержки</a:t>
            </a:r>
            <a:r>
              <a:rPr lang="ru-RU" sz="4000" b="0" i="0" dirty="0">
                <a:effectLst/>
                <a:cs typeface="Times New Roman" panose="02020603050405020304" pitchFamily="18" charset="0"/>
              </a:rPr>
              <a:t> для родителей, где они могут делиться опытом и получать советы. </a:t>
            </a:r>
          </a:p>
          <a:p>
            <a:pPr marL="0" indent="0" algn="ctr">
              <a:buNone/>
            </a:pPr>
            <a:endParaRPr lang="ru-RU" sz="24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DA76A-0F85-41ED-9023-A7A9584D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A24DD-A12C-4F11-ABCD-4F507A04C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39" y="2528370"/>
            <a:ext cx="5197315" cy="34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47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1BC56-2409-70FB-EDDB-FE2B74C8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183" y="956345"/>
            <a:ext cx="10172818" cy="1062955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600" b="1" spc="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практики работы с родителями (законными представителями</a:t>
            </a:r>
            <a:r>
              <a:rPr lang="ru-RU" sz="3600" spc="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92FD2-ED87-0979-95EF-580BFD4D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121"/>
            <a:ext cx="7277101" cy="4231443"/>
          </a:xfrm>
        </p:spPr>
        <p:txBody>
          <a:bodyPr>
            <a:noAutofit/>
          </a:bodyPr>
          <a:lstStyle/>
          <a:p>
            <a:pPr marL="640080" indent="-457200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культуры родителей.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indent="-457200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родителей в совместную с детьми и педагогами учебно-познавательную, культурно-досуговую, общественно-полезную деятельность.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indent="-457200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родителей в управлении техникумом (совет техникума, родительские комитеты).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0080" indent="-457200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деструктивного поведения детей и молодёжи через взаимодействие с семьёй.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DEC75-167D-4A8E-8EEE-55276E26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81" y="2160121"/>
            <a:ext cx="3615839" cy="36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5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AF59A-AAA3-342C-42A9-1F2E959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3" y="971469"/>
            <a:ext cx="10806544" cy="9487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практики работы с родителями</a:t>
            </a:r>
            <a:b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(законными представителями):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C3F83-9026-D924-1D3E-3E25BF71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2" y="1920240"/>
            <a:ext cx="10806544" cy="4591396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Консультирование и просвещение родителей по психолого-педагогическим проблемам (</a:t>
            </a:r>
            <a:r>
              <a:rPr lang="ru-RU" sz="4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видеолекции</a:t>
            </a: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вебинары в чате, индивидуальные консультации, практикумы). </a:t>
            </a:r>
            <a:endParaRPr lang="ru-RU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Участие родителей в педагогических консилиумах, собираемых в случае возникновения острых проблем, связанных с обучением и воспитанием конкретного ребёнка. </a:t>
            </a:r>
            <a:endParaRPr lang="ru-RU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Помощь со стороны родителей в подготовке и проведении общих и внутригрупповых мероприятий воспитательной направленности. </a:t>
            </a:r>
            <a:endParaRPr lang="ru-RU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Изучение особенностей семьи — составление социально-демографического портрета семьи.</a:t>
            </a:r>
            <a:endParaRPr lang="ru-RU" sz="2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ABB44-06D5-4A5F-ADD1-8DD52E7E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9" y="154769"/>
            <a:ext cx="1759352" cy="9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19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FA839-7123-7E24-3F58-E3A08034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149" y="872455"/>
            <a:ext cx="10930851" cy="12500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Апробация практики работы с родителями</a:t>
            </a:r>
            <a:r>
              <a:rPr lang="ru-RU" sz="4000" dirty="0"/>
              <a:t>:  </a:t>
            </a:r>
            <a:r>
              <a:rPr lang="ru-RU" sz="4000" b="1" dirty="0"/>
              <a:t>тематические</a:t>
            </a:r>
            <a:r>
              <a:rPr lang="ru-RU" sz="4000" dirty="0"/>
              <a:t> </a:t>
            </a:r>
            <a:r>
              <a:rPr lang="ru-RU" sz="4000" b="1" dirty="0"/>
              <a:t>встречи, беседы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A64399-1820-4B66-865E-6B8FCF52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44135"/>
            <a:ext cx="1759352" cy="948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F964B-E2D5-4F7E-BAD1-3E4D5C6CA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71" y="2122463"/>
            <a:ext cx="5622605" cy="42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37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3A3A2-ACCE-5C15-CA79-284F938F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0" y="822120"/>
            <a:ext cx="10260270" cy="131833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Апробация практики работы с родителями</a:t>
            </a:r>
            <a:r>
              <a:rPr lang="ru-RU" sz="4400" dirty="0"/>
              <a:t>: </a:t>
            </a:r>
            <a:r>
              <a:rPr lang="ru-RU" sz="4400" b="1" dirty="0"/>
              <a:t>индивидуальный подход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D7B12A-EBEA-44C5-990C-238EAE33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9" y="127126"/>
            <a:ext cx="1759352" cy="948771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BE455D-4AD7-4CEE-B2DF-8B6783293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0" y="2475139"/>
            <a:ext cx="4632410" cy="347430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B28A7-5DB3-439E-AA76-6FAD6CD91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2" y="2485093"/>
            <a:ext cx="4619139" cy="34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53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53F7D-15B0-A752-D98C-6EBA7476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36" y="858061"/>
            <a:ext cx="10863363" cy="1371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Апробация практики работы с родителями: лекции, тренинги</a:t>
            </a:r>
            <a:endParaRPr lang="ru-RU" sz="4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FAF52D-D213-4D68-B76C-9D28CBB1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9" y="294469"/>
            <a:ext cx="1759352" cy="948771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0B6457-1E6A-4C67-9784-08629CFE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7" y="2578382"/>
            <a:ext cx="4784618" cy="359220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E6D97B-C5F8-47CA-8DF9-3CA7DFA70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7" y="2569696"/>
            <a:ext cx="4801183" cy="36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7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6A7B1-CA5B-85B3-77A8-423415F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0683"/>
            <a:ext cx="1064057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Апробация практики работы с родителями, беседы с родителями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69B002-1E0D-4F58-8BA4-38854656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9" y="230969"/>
            <a:ext cx="1759352" cy="9487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C1140-3E9C-4C9A-917D-9B71EAFF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93" y="2518830"/>
            <a:ext cx="2838175" cy="3784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A94E2-A231-495D-9ADE-A770DE17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79" y="2518830"/>
            <a:ext cx="2838174" cy="37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48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F1BC-B00E-E322-364A-917DC59D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29" y="822324"/>
            <a:ext cx="11603742" cy="1249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Апробация практики работы с родителями, психологические консультации с детьми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72C3C-DD4A-4316-B144-BCC45120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2"/>
            <a:ext cx="1759352" cy="948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57" y="2538411"/>
            <a:ext cx="4663017" cy="3497263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E0C5BA2-44AF-49E4-A7F3-6E475F912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42" y="2538413"/>
            <a:ext cx="4663016" cy="3497262"/>
          </a:xfrm>
        </p:spPr>
      </p:pic>
    </p:spTree>
    <p:extLst>
      <p:ext uri="{BB962C8B-B14F-4D97-AF65-F5344CB8AC3E}">
        <p14:creationId xmlns:p14="http://schemas.microsoft.com/office/powerpoint/2010/main" val="140872352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459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YS Text</vt:lpstr>
      <vt:lpstr>Савон</vt:lpstr>
      <vt:lpstr> «РАБОТА С РОДИТЕЛЯМИ  (ЗАКОННЫМИ ПРЕДСТАВИТЕЛЯМИ) ОБУЧАЮЩИХСЯ В УСЛОВИЯХ ИНКЛЮЗИВНОГО ОБРАЗОВАНИЯ  С СИСТЕМЕ спо» Практики РАБОТЫ С РОДИТЕЛЯМИ (ЗАКОННЫМИ ПРЕДСТАВИТЕЛЯМИ)  ОБУЧАЮЩИХСЯ сп сэт  в рамках классного руководства.  Кирилина Елена Геннадьевна</vt:lpstr>
      <vt:lpstr>Некоторые принципы работы педагогов СПО с семьями, имеющими инвалидов:</vt:lpstr>
      <vt:lpstr>Цели практики работы с родителями (законными представителями)</vt:lpstr>
      <vt:lpstr>Задачи практики работы с родителями  (законными представителями): </vt:lpstr>
      <vt:lpstr>Апробация практики работы с родителями:  тематические встречи, беседы</vt:lpstr>
      <vt:lpstr>Апробация практики работы с родителями: индивидуальный подход</vt:lpstr>
      <vt:lpstr>Апробация практики работы с родителями: лекции, тренинги</vt:lpstr>
      <vt:lpstr>Апробация практики работы с родителями, беседы с родителями</vt:lpstr>
      <vt:lpstr>Апробация практики работы с родителями, психологические консультации с детьми</vt:lpstr>
      <vt:lpstr>Результат инклюзивной практики</vt:lpstr>
      <vt:lpstr>Заключение </vt:lpstr>
      <vt:lpstr>С опорой на семью – мы справимся!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Красавина</dc:creator>
  <cp:lastModifiedBy>Преподаватель</cp:lastModifiedBy>
  <cp:revision>120</cp:revision>
  <dcterms:created xsi:type="dcterms:W3CDTF">2022-11-19T20:08:10Z</dcterms:created>
  <dcterms:modified xsi:type="dcterms:W3CDTF">2026-02-27T07:01:49Z</dcterms:modified>
</cp:coreProperties>
</file>