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257" r:id="rId3"/>
    <p:sldId id="350" r:id="rId4"/>
    <p:sldId id="259" r:id="rId5"/>
    <p:sldId id="266" r:id="rId6"/>
    <p:sldId id="267" r:id="rId7"/>
    <p:sldId id="268" r:id="rId8"/>
    <p:sldId id="270" r:id="rId9"/>
    <p:sldId id="327" r:id="rId10"/>
    <p:sldId id="323" r:id="rId11"/>
    <p:sldId id="281" r:id="rId12"/>
    <p:sldId id="282" r:id="rId13"/>
    <p:sldId id="284" r:id="rId14"/>
    <p:sldId id="288" r:id="rId15"/>
    <p:sldId id="329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45" r:id="rId28"/>
    <p:sldId id="346" r:id="rId29"/>
    <p:sldId id="347" r:id="rId30"/>
    <p:sldId id="348" r:id="rId31"/>
    <p:sldId id="349" r:id="rId32"/>
    <p:sldId id="316" r:id="rId33"/>
    <p:sldId id="317" r:id="rId34"/>
    <p:sldId id="318" r:id="rId35"/>
    <p:sldId id="319" r:id="rId36"/>
    <p:sldId id="321" r:id="rId37"/>
    <p:sldId id="322" r:id="rId38"/>
    <p:sldId id="325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858"/>
    <a:srgbClr val="DAE3F3"/>
    <a:srgbClr val="3D19EF"/>
    <a:srgbClr val="0F2539"/>
    <a:srgbClr val="2308EA"/>
    <a:srgbClr val="3136FF"/>
    <a:srgbClr val="2E0ECC"/>
    <a:srgbClr val="151236"/>
    <a:srgbClr val="2F1A1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9644" autoAdjust="0"/>
  </p:normalViewPr>
  <p:slideViewPr>
    <p:cSldViewPr snapToGrid="0">
      <p:cViewPr varScale="1">
        <p:scale>
          <a:sx n="61" d="100"/>
          <a:sy n="61" d="100"/>
        </p:scale>
        <p:origin x="7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58F90-314D-46AE-9B0C-D8E8A82A05A1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E07D3-97CD-4E66-8E5C-EF6B52D9D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4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77BDC-96C6-4311-AAB9-3062B10A9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F16227-C070-470A-8668-C12223377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0FF3BE-DC2C-452C-8C37-674ECE63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2B6022-5082-4DA6-8B5F-9E04CC9C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2D9936-EDE1-4D8F-AB10-4D611A0B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7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BBF4E-BD93-4034-BAA9-E14DC813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5CB8A5-6C07-4BE4-BDA7-C50A9769A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DFDBF9-58FF-4D9D-827D-92457847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14FF2-4FBD-44B5-9BA1-F7930BB0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2B09B1-F0AA-490D-ACEB-2204C72F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3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FA486D-C854-4B26-8A3C-E9B7C469E6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1CA643-6809-42FF-A9CC-6F12D8CEB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84836E-5652-4442-884E-8D8D052E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9FD8A-512E-408F-91D6-54FC6CAB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2A6C8B-0010-4112-AE96-631CB88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7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89C9C-34BD-4B0E-B613-372B3B594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49EAF0-7A6C-472C-A4C5-0F98BCAE9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D913AA-AE39-4DD9-9C52-0F1EA076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AA4CE5-7EA5-439E-BBC2-1FD36FD4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A3C19-895B-4E7C-A6C1-F254D7C7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7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E10AD-664A-4DD9-916B-CC5EDEB9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07F49B-0DF8-4B70-823D-6C255619B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84B714-EC84-4467-92F8-9B7ED0EB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509894-86DA-47E7-8374-FA1A0BF0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1CAD5-8C76-422D-8BE4-1786BFD3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8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B9A60-CEF1-48B2-B5A9-98B7E49A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4C20F5-92D6-4979-BA63-494FEA51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F2CA54-431D-463D-B4B0-FD0097DDA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350077-F2D9-4ECD-8E43-0842AF86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E69DB4-4720-4881-BEE2-A50C66118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A421B4-F794-4C67-9427-AA7B7956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4D650-7F57-4BA2-9F45-9716516D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637CCD-A569-4C5C-A13E-B5CA6B7A7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C9847A-48F7-4311-A10E-61EE6DAFC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A6F015-0665-4993-9D7F-12219733D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7EA865-629D-404A-8FBD-47FAAEA13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A9B26A-4FC9-43E6-8A5B-E5BA95A3C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64A1EA-C7BF-46C7-9588-F90B09EFA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64448B-E498-4BD3-9EF5-B76CB9F1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5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1EF49-C6F6-48AE-9B32-469C4A08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240A9F-AC1E-4B6E-91AF-265710B1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3E50E8-7067-4541-B62D-31AEAB91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A95A5B-C217-4768-BA83-77FFEBD4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4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2EF4E1-563D-471F-98C8-8ED1A92B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47595B-A71B-443D-8B07-0EE954296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FF7B07-062C-4160-8A65-65393D66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2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63D4F-2CC1-4F9A-A630-D4BB7C31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038D8-CDB9-4A65-9F9E-1C65CAA17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0C3F5F-1D3D-4346-848D-63045F08A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C4FABA-6A62-4557-8E33-32A9CFA0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4E9758-7559-45F2-AD9B-26140039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D58C04-511D-437F-8367-5CC6B87E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6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A6680-4467-4778-B7DA-2853D7B3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D74300-03A3-408B-9CC4-AB2AF005F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89B4F2-52E5-4369-872D-941DEEDF5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964209-E5AD-472D-A5A8-757D8947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CCB5C0-3EBD-4271-8162-5C68F43E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B079E5-7854-4E51-B89E-42B03439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5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4B6CE-92FA-44DF-B44F-8A9430103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4CA239-6CBF-45AC-A718-A122AFCBA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53997-A095-4E4B-9C24-86F6247D1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59C2F-4206-441E-8D16-CC10BCBAAAD3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14C142-6804-4A67-B354-808B4CC14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BBBC58-3931-4D32-8F51-D3E9BF948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0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bpoo.energypk.ru/wp-content/uploads/2024/10/&#1055;&#1056;&#1048;&#1050;&#1040;&#1047;-518-1.pdf" TargetMode="External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mo_spkolledzh@mosreg.ru" TargetMode="External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95.png"/><Relationship Id="rId7" Type="http://schemas.openxmlformats.org/officeDocument/2006/relationships/hyperlink" Target="https://vk.com/spkmo" TargetMode="External"/><Relationship Id="rId12" Type="http://schemas.openxmlformats.org/officeDocument/2006/relationships/image" Target="../media/image14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6.jpeg"/><Relationship Id="rId20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pkmo.ru/" TargetMode="External"/><Relationship Id="rId11" Type="http://schemas.openxmlformats.org/officeDocument/2006/relationships/hyperlink" Target="tel:+7(496)463-69-47" TargetMode="External"/><Relationship Id="rId24" Type="http://schemas.openxmlformats.org/officeDocument/2006/relationships/image" Target="../media/image98.png"/><Relationship Id="rId5" Type="http://schemas.openxmlformats.org/officeDocument/2006/relationships/image" Target="../media/image13.png"/><Relationship Id="rId15" Type="http://schemas.microsoft.com/office/2007/relationships/hdphoto" Target="../media/hdphoto9.wdp"/><Relationship Id="rId23" Type="http://schemas.openxmlformats.org/officeDocument/2006/relationships/image" Target="../media/image97.png"/><Relationship Id="rId10" Type="http://schemas.openxmlformats.org/officeDocument/2006/relationships/hyperlink" Target="https://vk.com/ramcolleg" TargetMode="External"/><Relationship Id="rId19" Type="http://schemas.openxmlformats.org/officeDocument/2006/relationships/image" Target="../media/image38.png"/><Relationship Id="rId4" Type="http://schemas.microsoft.com/office/2007/relationships/hdphoto" Target="../media/hdphoto1.wdp"/><Relationship Id="rId9" Type="http://schemas.openxmlformats.org/officeDocument/2006/relationships/hyperlink" Target="https://rkmo.ru/" TargetMode="External"/><Relationship Id="rId14" Type="http://schemas.openxmlformats.org/officeDocument/2006/relationships/image" Target="../media/image35.png"/><Relationship Id="rId22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1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microsoft.com/office/2007/relationships/hdphoto" Target="../media/hdphoto11.wdp"/><Relationship Id="rId3" Type="http://schemas.openxmlformats.org/officeDocument/2006/relationships/image" Target="../media/image1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3.png"/><Relationship Id="rId10" Type="http://schemas.openxmlformats.org/officeDocument/2006/relationships/image" Target="../media/image106.jpeg"/><Relationship Id="rId4" Type="http://schemas.microsoft.com/office/2007/relationships/hdphoto" Target="../media/hdphoto1.wdp"/><Relationship Id="rId9" Type="http://schemas.openxmlformats.org/officeDocument/2006/relationships/image" Target="../media/image10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01.jpeg"/><Relationship Id="rId3" Type="http://schemas.openxmlformats.org/officeDocument/2006/relationships/image" Target="../media/image1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3.png"/><Relationship Id="rId10" Type="http://schemas.openxmlformats.org/officeDocument/2006/relationships/image" Target="../media/image113.png"/><Relationship Id="rId4" Type="http://schemas.microsoft.com/office/2007/relationships/hdphoto" Target="../media/hdphoto1.wdp"/><Relationship Id="rId9" Type="http://schemas.openxmlformats.org/officeDocument/2006/relationships/image" Target="../media/image112.png"/><Relationship Id="rId14" Type="http://schemas.openxmlformats.org/officeDocument/2006/relationships/image" Target="../media/image1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121.png"/><Relationship Id="rId5" Type="http://schemas.openxmlformats.org/officeDocument/2006/relationships/image" Target="../media/image13.png"/><Relationship Id="rId10" Type="http://schemas.openxmlformats.org/officeDocument/2006/relationships/image" Target="../media/image101.jpeg"/><Relationship Id="rId4" Type="http://schemas.microsoft.com/office/2007/relationships/hdphoto" Target="../media/hdphoto1.wdp"/><Relationship Id="rId9" Type="http://schemas.openxmlformats.org/officeDocument/2006/relationships/image" Target="../media/image1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1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3.png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4" Type="http://schemas.microsoft.com/office/2007/relationships/hdphoto" Target="../media/hdphoto1.wdp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.png"/><Relationship Id="rId7" Type="http://schemas.openxmlformats.org/officeDocument/2006/relationships/image" Target="../media/image1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.pn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jpeg"/><Relationship Id="rId13" Type="http://schemas.openxmlformats.org/officeDocument/2006/relationships/image" Target="../media/image153.png"/><Relationship Id="rId3" Type="http://schemas.openxmlformats.org/officeDocument/2006/relationships/image" Target="../media/image1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microsoft.com/office/2007/relationships/hdphoto" Target="../media/hdphoto12.wdp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jpeg"/><Relationship Id="rId11" Type="http://schemas.openxmlformats.org/officeDocument/2006/relationships/image" Target="../media/image151.png"/><Relationship Id="rId5" Type="http://schemas.openxmlformats.org/officeDocument/2006/relationships/image" Target="../media/image13.png"/><Relationship Id="rId15" Type="http://schemas.openxmlformats.org/officeDocument/2006/relationships/image" Target="../media/image155.jpeg"/><Relationship Id="rId10" Type="http://schemas.openxmlformats.org/officeDocument/2006/relationships/image" Target="../media/image150.png"/><Relationship Id="rId4" Type="http://schemas.microsoft.com/office/2007/relationships/hdphoto" Target="../media/hdphoto1.wdp"/><Relationship Id="rId9" Type="http://schemas.openxmlformats.org/officeDocument/2006/relationships/image" Target="../media/image149.jpeg"/><Relationship Id="rId14" Type="http://schemas.openxmlformats.org/officeDocument/2006/relationships/image" Target="../media/image15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jpeg"/><Relationship Id="rId13" Type="http://schemas.openxmlformats.org/officeDocument/2006/relationships/image" Target="../media/image163.jpeg"/><Relationship Id="rId18" Type="http://schemas.openxmlformats.org/officeDocument/2006/relationships/image" Target="../media/image168.gif"/><Relationship Id="rId3" Type="http://schemas.openxmlformats.org/officeDocument/2006/relationships/image" Target="../media/image1.png"/><Relationship Id="rId7" Type="http://schemas.openxmlformats.org/officeDocument/2006/relationships/image" Target="../media/image158.jpeg"/><Relationship Id="rId12" Type="http://schemas.openxmlformats.org/officeDocument/2006/relationships/image" Target="../media/image162.png"/><Relationship Id="rId17" Type="http://schemas.openxmlformats.org/officeDocument/2006/relationships/image" Target="../media/image167.jpe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11" Type="http://schemas.openxmlformats.org/officeDocument/2006/relationships/image" Target="../media/image161.png"/><Relationship Id="rId5" Type="http://schemas.openxmlformats.org/officeDocument/2006/relationships/image" Target="../media/image13.png"/><Relationship Id="rId15" Type="http://schemas.openxmlformats.org/officeDocument/2006/relationships/image" Target="../media/image165.jpeg"/><Relationship Id="rId10" Type="http://schemas.openxmlformats.org/officeDocument/2006/relationships/image" Target="../media/image160.png"/><Relationship Id="rId4" Type="http://schemas.microsoft.com/office/2007/relationships/hdphoto" Target="../media/hdphoto1.wdp"/><Relationship Id="rId9" Type="http://schemas.openxmlformats.org/officeDocument/2006/relationships/image" Target="../media/image159.png"/><Relationship Id="rId14" Type="http://schemas.openxmlformats.org/officeDocument/2006/relationships/image" Target="../media/image16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48.jpeg"/><Relationship Id="rId3" Type="http://schemas.openxmlformats.org/officeDocument/2006/relationships/image" Target="../media/image1.png"/><Relationship Id="rId7" Type="http://schemas.openxmlformats.org/officeDocument/2006/relationships/image" Target="../media/image147.png"/><Relationship Id="rId12" Type="http://schemas.openxmlformats.org/officeDocument/2006/relationships/image" Target="../media/image173.png"/><Relationship Id="rId17" Type="http://schemas.openxmlformats.org/officeDocument/2006/relationships/image" Target="../media/image174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11" Type="http://schemas.openxmlformats.org/officeDocument/2006/relationships/image" Target="../media/image172.jpeg"/><Relationship Id="rId5" Type="http://schemas.openxmlformats.org/officeDocument/2006/relationships/image" Target="../media/image13.png"/><Relationship Id="rId15" Type="http://schemas.openxmlformats.org/officeDocument/2006/relationships/image" Target="../media/image150.png"/><Relationship Id="rId10" Type="http://schemas.openxmlformats.org/officeDocument/2006/relationships/image" Target="../media/image171.png"/><Relationship Id="rId4" Type="http://schemas.microsoft.com/office/2007/relationships/hdphoto" Target="../media/hdphoto1.wdp"/><Relationship Id="rId9" Type="http://schemas.openxmlformats.org/officeDocument/2006/relationships/image" Target="../media/image170.png"/><Relationship Id="rId14" Type="http://schemas.openxmlformats.org/officeDocument/2006/relationships/image" Target="../media/image149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26" Type="http://schemas.openxmlformats.org/officeDocument/2006/relationships/image" Target="../media/image30.png"/><Relationship Id="rId39" Type="http://schemas.openxmlformats.org/officeDocument/2006/relationships/hyperlink" Target="https://vk.com/public209229541" TargetMode="External"/><Relationship Id="rId21" Type="http://schemas.openxmlformats.org/officeDocument/2006/relationships/image" Target="../media/image26.png"/><Relationship Id="rId34" Type="http://schemas.openxmlformats.org/officeDocument/2006/relationships/hyperlink" Target="mailto:bpoo_mo@mail.ru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5" Type="http://schemas.openxmlformats.org/officeDocument/2006/relationships/image" Target="../media/image29.png"/><Relationship Id="rId33" Type="http://schemas.openxmlformats.org/officeDocument/2006/relationships/hyperlink" Target="https://bpoo.energypk.ru/" TargetMode="External"/><Relationship Id="rId38" Type="http://schemas.openxmlformats.org/officeDocument/2006/relationships/hyperlink" Target="mailto:college_service@adm.kaluga.ru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20" Type="http://schemas.openxmlformats.org/officeDocument/2006/relationships/image" Target="../media/image25.jpe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24" Type="http://schemas.openxmlformats.org/officeDocument/2006/relationships/image" Target="../media/image28.png"/><Relationship Id="rId32" Type="http://schemas.openxmlformats.org/officeDocument/2006/relationships/image" Target="../media/image34.png"/><Relationship Id="rId37" Type="http://schemas.openxmlformats.org/officeDocument/2006/relationships/hyperlink" Target="http://kksd.edusite.ru/" TargetMode="External"/><Relationship Id="rId5" Type="http://schemas.openxmlformats.org/officeDocument/2006/relationships/image" Target="../media/image13.png"/><Relationship Id="rId15" Type="http://schemas.microsoft.com/office/2007/relationships/hdphoto" Target="../media/hdphoto4.wdp"/><Relationship Id="rId23" Type="http://schemas.openxmlformats.org/officeDocument/2006/relationships/image" Target="../media/image27.png"/><Relationship Id="rId28" Type="http://schemas.openxmlformats.org/officeDocument/2006/relationships/image" Target="../media/image31.png"/><Relationship Id="rId36" Type="http://schemas.openxmlformats.org/officeDocument/2006/relationships/hyperlink" Target="tel:+7(961)%20122-21-91" TargetMode="External"/><Relationship Id="rId10" Type="http://schemas.openxmlformats.org/officeDocument/2006/relationships/image" Target="../media/image17.jpeg"/><Relationship Id="rId19" Type="http://schemas.microsoft.com/office/2007/relationships/hdphoto" Target="../media/hdphoto5.wdp"/><Relationship Id="rId31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microsoft.com/office/2007/relationships/hdphoto" Target="../media/hdphoto3.wdp"/><Relationship Id="rId14" Type="http://schemas.openxmlformats.org/officeDocument/2006/relationships/image" Target="../media/image21.png"/><Relationship Id="rId22" Type="http://schemas.microsoft.com/office/2007/relationships/hdphoto" Target="../media/hdphoto6.wdp"/><Relationship Id="rId27" Type="http://schemas.microsoft.com/office/2007/relationships/hdphoto" Target="../media/hdphoto7.wdp"/><Relationship Id="rId30" Type="http://schemas.microsoft.com/office/2007/relationships/hdphoto" Target="../media/hdphoto8.wdp"/><Relationship Id="rId35" Type="http://schemas.openxmlformats.org/officeDocument/2006/relationships/hyperlink" Target="https://vk.com/bpoo_energypk" TargetMode="External"/><Relationship Id="rId8" Type="http://schemas.openxmlformats.org/officeDocument/2006/relationships/image" Target="../media/image16.png"/><Relationship Id="rId3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jpeg"/><Relationship Id="rId13" Type="http://schemas.openxmlformats.org/officeDocument/2006/relationships/image" Target="../media/image167.jpeg"/><Relationship Id="rId3" Type="http://schemas.openxmlformats.org/officeDocument/2006/relationships/image" Target="../media/image1.png"/><Relationship Id="rId7" Type="http://schemas.openxmlformats.org/officeDocument/2006/relationships/image" Target="../media/image175.jpeg"/><Relationship Id="rId12" Type="http://schemas.openxmlformats.org/officeDocument/2006/relationships/image" Target="../media/image178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5" Type="http://schemas.openxmlformats.org/officeDocument/2006/relationships/image" Target="../media/image13.png"/><Relationship Id="rId15" Type="http://schemas.openxmlformats.org/officeDocument/2006/relationships/image" Target="../media/image180.png"/><Relationship Id="rId10" Type="http://schemas.openxmlformats.org/officeDocument/2006/relationships/image" Target="../media/image168.gif"/><Relationship Id="rId4" Type="http://schemas.microsoft.com/office/2007/relationships/hdphoto" Target="../media/hdphoto1.wdp"/><Relationship Id="rId9" Type="http://schemas.openxmlformats.org/officeDocument/2006/relationships/image" Target="../media/image177.png"/><Relationship Id="rId14" Type="http://schemas.openxmlformats.org/officeDocument/2006/relationships/image" Target="../media/image17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gif"/><Relationship Id="rId13" Type="http://schemas.openxmlformats.org/officeDocument/2006/relationships/image" Target="../media/image161.png"/><Relationship Id="rId3" Type="http://schemas.openxmlformats.org/officeDocument/2006/relationships/image" Target="../media/image1.png"/><Relationship Id="rId7" Type="http://schemas.openxmlformats.org/officeDocument/2006/relationships/image" Target="../media/image163.jpeg"/><Relationship Id="rId12" Type="http://schemas.openxmlformats.org/officeDocument/2006/relationships/image" Target="../media/image160.png"/><Relationship Id="rId17" Type="http://schemas.openxmlformats.org/officeDocument/2006/relationships/image" Target="../media/image178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11" Type="http://schemas.openxmlformats.org/officeDocument/2006/relationships/image" Target="../media/image159.png"/><Relationship Id="rId5" Type="http://schemas.openxmlformats.org/officeDocument/2006/relationships/image" Target="../media/image13.png"/><Relationship Id="rId15" Type="http://schemas.openxmlformats.org/officeDocument/2006/relationships/image" Target="../media/image176.jpeg"/><Relationship Id="rId10" Type="http://schemas.openxmlformats.org/officeDocument/2006/relationships/image" Target="../media/image149.jpeg"/><Relationship Id="rId4" Type="http://schemas.microsoft.com/office/2007/relationships/hdphoto" Target="../media/hdphoto1.wdp"/><Relationship Id="rId9" Type="http://schemas.openxmlformats.org/officeDocument/2006/relationships/image" Target="../media/image162.png"/><Relationship Id="rId14" Type="http://schemas.openxmlformats.org/officeDocument/2006/relationships/image" Target="../media/image175.jpe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jpeg"/><Relationship Id="rId18" Type="http://schemas.openxmlformats.org/officeDocument/2006/relationships/hyperlink" Target="https://vk.com/nixru" TargetMode="External"/><Relationship Id="rId26" Type="http://schemas.openxmlformats.org/officeDocument/2006/relationships/hyperlink" Target="https://reutzdrav.ru/" TargetMode="External"/><Relationship Id="rId21" Type="http://schemas.openxmlformats.org/officeDocument/2006/relationships/hyperlink" Target="https://&#1074;&#1084;&#1082;&#1089;.&#1088;&#1092;/kontakty/" TargetMode="External"/><Relationship Id="rId34" Type="http://schemas.openxmlformats.org/officeDocument/2006/relationships/image" Target="../media/image154.jpeg"/><Relationship Id="rId7" Type="http://schemas.openxmlformats.org/officeDocument/2006/relationships/hyperlink" Target="https://vk.com/lentacom" TargetMode="External"/><Relationship Id="rId12" Type="http://schemas.microsoft.com/office/2007/relationships/hdphoto" Target="../media/hdphoto9.wdp"/><Relationship Id="rId17" Type="http://schemas.openxmlformats.org/officeDocument/2006/relationships/hyperlink" Target="https://job.nix.ru/" TargetMode="External"/><Relationship Id="rId25" Type="http://schemas.openxmlformats.org/officeDocument/2006/relationships/hyperlink" Target="https://vk.com/globusru" TargetMode="External"/><Relationship Id="rId33" Type="http://schemas.openxmlformats.org/officeDocument/2006/relationships/image" Target="../media/image153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52.png"/><Relationship Id="rId20" Type="http://schemas.openxmlformats.org/officeDocument/2006/relationships/hyperlink" Target="mailto:info@1axbit.ru" TargetMode="External"/><Relationship Id="rId29" Type="http://schemas.openxmlformats.org/officeDocument/2006/relationships/hyperlink" Target="https://vk.com/public21765156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nta.com/kontakty/" TargetMode="External"/><Relationship Id="rId11" Type="http://schemas.openxmlformats.org/officeDocument/2006/relationships/image" Target="../media/image35.png"/><Relationship Id="rId24" Type="http://schemas.openxmlformats.org/officeDocument/2006/relationships/hyperlink" Target="https://rabota.globus.ru/career/" TargetMode="External"/><Relationship Id="rId32" Type="http://schemas.openxmlformats.org/officeDocument/2006/relationships/image" Target="../media/image147.png"/><Relationship Id="rId37" Type="http://schemas.openxmlformats.org/officeDocument/2006/relationships/image" Target="../media/image186.png"/><Relationship Id="rId5" Type="http://schemas.openxmlformats.org/officeDocument/2006/relationships/image" Target="../media/image13.png"/><Relationship Id="rId15" Type="http://schemas.openxmlformats.org/officeDocument/2006/relationships/image" Target="../media/image183.png"/><Relationship Id="rId23" Type="http://schemas.openxmlformats.org/officeDocument/2006/relationships/hyperlink" Target="https://vk.com/palichmos" TargetMode="External"/><Relationship Id="rId28" Type="http://schemas.openxmlformats.org/officeDocument/2006/relationships/hyperlink" Target="https://lcgb.ru/" TargetMode="External"/><Relationship Id="rId36" Type="http://schemas.openxmlformats.org/officeDocument/2006/relationships/image" Target="../media/image155.jpeg"/><Relationship Id="rId10" Type="http://schemas.openxmlformats.org/officeDocument/2006/relationships/image" Target="../media/image15.png"/><Relationship Id="rId19" Type="http://schemas.openxmlformats.org/officeDocument/2006/relationships/hyperlink" Target="http://1axbit.ru/contacts/" TargetMode="External"/><Relationship Id="rId31" Type="http://schemas.openxmlformats.org/officeDocument/2006/relationships/image" Target="../media/image184.png"/><Relationship Id="rId4" Type="http://schemas.microsoft.com/office/2007/relationships/hdphoto" Target="../media/hdphoto1.wdp"/><Relationship Id="rId9" Type="http://schemas.openxmlformats.org/officeDocument/2006/relationships/hyperlink" Target="https://vk.com/collegemok" TargetMode="External"/><Relationship Id="rId14" Type="http://schemas.openxmlformats.org/officeDocument/2006/relationships/image" Target="../media/image37.png"/><Relationship Id="rId22" Type="http://schemas.openxmlformats.org/officeDocument/2006/relationships/hyperlink" Target="http://www.palich.ru/" TargetMode="External"/><Relationship Id="rId27" Type="http://schemas.openxmlformats.org/officeDocument/2006/relationships/hyperlink" Target="mailto:reutzdrav_mail@mosreg.ru" TargetMode="External"/><Relationship Id="rId30" Type="http://schemas.openxmlformats.org/officeDocument/2006/relationships/hyperlink" Target="mailto:mz_lobn_cgb@mosreg.ru" TargetMode="External"/><Relationship Id="rId35" Type="http://schemas.openxmlformats.org/officeDocument/2006/relationships/image" Target="../media/image185.png"/><Relationship Id="rId8" Type="http://schemas.openxmlformats.org/officeDocument/2006/relationships/hyperlink" Target="http://mot-1.ru/" TargetMode="External"/><Relationship Id="rId3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hyperlink" Target="https://www.ramenskoye.ru/" TargetMode="External"/><Relationship Id="rId26" Type="http://schemas.openxmlformats.org/officeDocument/2006/relationships/hyperlink" Target="https://vostok-do.ru/" TargetMode="External"/><Relationship Id="rId21" Type="http://schemas.openxmlformats.org/officeDocument/2006/relationships/hyperlink" Target="http://ptmo.msk.ru/index.html" TargetMode="External"/><Relationship Id="rId34" Type="http://schemas.microsoft.com/office/2007/relationships/hdphoto" Target="../media/hdphoto13.wdp"/><Relationship Id="rId7" Type="http://schemas.openxmlformats.org/officeDocument/2006/relationships/hyperlink" Target="https://vk.com/bogolubov_center" TargetMode="External"/><Relationship Id="rId12" Type="http://schemas.openxmlformats.org/officeDocument/2006/relationships/image" Target="../media/image15.png"/><Relationship Id="rId17" Type="http://schemas.openxmlformats.org/officeDocument/2006/relationships/hyperlink" Target="https://kolomnagrad.ru/kontakty-arhiv.html" TargetMode="External"/><Relationship Id="rId25" Type="http://schemas.openxmlformats.org/officeDocument/2006/relationships/hyperlink" Target="mailto:referent@mtamo.ru" TargetMode="External"/><Relationship Id="rId33" Type="http://schemas.openxmlformats.org/officeDocument/2006/relationships/image" Target="../media/image189.png"/><Relationship Id="rId38" Type="http://schemas.openxmlformats.org/officeDocument/2006/relationships/image" Target="../media/image192.gif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37.png"/><Relationship Id="rId20" Type="http://schemas.openxmlformats.org/officeDocument/2006/relationships/hyperlink" Target="mailto:ram_adm@mosreg.ru" TargetMode="External"/><Relationship Id="rId29" Type="http://schemas.openxmlformats.org/officeDocument/2006/relationships/hyperlink" Target="mailto:a123mn@yandex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ogolubov.center/contacts/" TargetMode="External"/><Relationship Id="rId11" Type="http://schemas.openxmlformats.org/officeDocument/2006/relationships/hyperlink" Target="mailto:info17@novostom.info" TargetMode="External"/><Relationship Id="rId24" Type="http://schemas.openxmlformats.org/officeDocument/2006/relationships/hyperlink" Target="https://vk.com/ao_mostransavto" TargetMode="External"/><Relationship Id="rId32" Type="http://schemas.openxmlformats.org/officeDocument/2006/relationships/image" Target="../media/image188.png"/><Relationship Id="rId37" Type="http://schemas.openxmlformats.org/officeDocument/2006/relationships/image" Target="../media/image191.png"/><Relationship Id="rId5" Type="http://schemas.openxmlformats.org/officeDocument/2006/relationships/image" Target="../media/image13.png"/><Relationship Id="rId15" Type="http://schemas.openxmlformats.org/officeDocument/2006/relationships/image" Target="../media/image36.jpeg"/><Relationship Id="rId23" Type="http://schemas.openxmlformats.org/officeDocument/2006/relationships/hyperlink" Target="https://mostransavto.ru/" TargetMode="External"/><Relationship Id="rId28" Type="http://schemas.openxmlformats.org/officeDocument/2006/relationships/hyperlink" Target="https://vk.com/izmaylovoavto" TargetMode="External"/><Relationship Id="rId36" Type="http://schemas.openxmlformats.org/officeDocument/2006/relationships/image" Target="../media/image190.jpeg"/><Relationship Id="rId10" Type="http://schemas.openxmlformats.org/officeDocument/2006/relationships/hyperlink" Target="https://vk.com/novostom" TargetMode="External"/><Relationship Id="rId19" Type="http://schemas.openxmlformats.org/officeDocument/2006/relationships/hyperlink" Target="https://vk.com/ramenskoyeregion" TargetMode="External"/><Relationship Id="rId31" Type="http://schemas.openxmlformats.org/officeDocument/2006/relationships/image" Target="../media/image172.jpeg"/><Relationship Id="rId4" Type="http://schemas.microsoft.com/office/2007/relationships/hdphoto" Target="../media/hdphoto1.wdp"/><Relationship Id="rId9" Type="http://schemas.openxmlformats.org/officeDocument/2006/relationships/hyperlink" Target="https://www.novostom.ru/" TargetMode="External"/><Relationship Id="rId14" Type="http://schemas.microsoft.com/office/2007/relationships/hdphoto" Target="../media/hdphoto9.wdp"/><Relationship Id="rId22" Type="http://schemas.openxmlformats.org/officeDocument/2006/relationships/hyperlink" Target="mailto:-ptmo@yandex.ru" TargetMode="External"/><Relationship Id="rId27" Type="http://schemas.openxmlformats.org/officeDocument/2006/relationships/hyperlink" Target="http://izmaylovo-avto.ru/" TargetMode="External"/><Relationship Id="rId30" Type="http://schemas.openxmlformats.org/officeDocument/2006/relationships/image" Target="../media/image187.jpeg"/><Relationship Id="rId35" Type="http://schemas.openxmlformats.org/officeDocument/2006/relationships/image" Target="../media/image148.jpeg"/><Relationship Id="rId8" Type="http://schemas.openxmlformats.org/officeDocument/2006/relationships/hyperlink" Target="mailto:feedback@doktorbogolubov.ru" TargetMode="External"/><Relationship Id="rId3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jpeg"/><Relationship Id="rId18" Type="http://schemas.openxmlformats.org/officeDocument/2006/relationships/hyperlink" Target="https://vk.com/dipegorievsk" TargetMode="External"/><Relationship Id="rId26" Type="http://schemas.openxmlformats.org/officeDocument/2006/relationships/hyperlink" Target="mailto:info@wega.ru" TargetMode="External"/><Relationship Id="rId3" Type="http://schemas.openxmlformats.org/officeDocument/2006/relationships/image" Target="../media/image1.png"/><Relationship Id="rId21" Type="http://schemas.openxmlformats.org/officeDocument/2006/relationships/hyperlink" Target="mailto:gildom@yandex.ru" TargetMode="External"/><Relationship Id="rId34" Type="http://schemas.openxmlformats.org/officeDocument/2006/relationships/image" Target="../media/image171.png"/><Relationship Id="rId7" Type="http://schemas.openxmlformats.org/officeDocument/2006/relationships/hyperlink" Target="mailto:sale@abz-betas.ru" TargetMode="External"/><Relationship Id="rId12" Type="http://schemas.microsoft.com/office/2007/relationships/hdphoto" Target="../media/hdphoto9.wdp"/><Relationship Id="rId17" Type="http://schemas.openxmlformats.org/officeDocument/2006/relationships/hyperlink" Target="https://&#1076;&#1080;&#1079;&#1072;&#1081;&#1085;&#1080;&#1087;&#1086;&#1096;&#1080;&#1074;.&#1088;&#1092;/" TargetMode="External"/><Relationship Id="rId25" Type="http://schemas.openxmlformats.org/officeDocument/2006/relationships/hyperlink" Target="http://www.wega.ru/" TargetMode="External"/><Relationship Id="rId33" Type="http://schemas.openxmlformats.org/officeDocument/2006/relationships/image" Target="../media/image164.jpeg"/><Relationship Id="rId2" Type="http://schemas.openxmlformats.org/officeDocument/2006/relationships/notesSlide" Target="../notesSlides/notesSlide32.xml"/><Relationship Id="rId16" Type="http://schemas.openxmlformats.org/officeDocument/2006/relationships/hyperlink" Target="mailto:CLIENT@A-GROUP.AERO" TargetMode="External"/><Relationship Id="rId20" Type="http://schemas.openxmlformats.org/officeDocument/2006/relationships/hyperlink" Target="https://my-gkh.ru/getorganization/ao-uk-zhiloy-dom" TargetMode="External"/><Relationship Id="rId29" Type="http://schemas.openxmlformats.org/officeDocument/2006/relationships/image" Target="../media/image193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bz-betas.ru/" TargetMode="External"/><Relationship Id="rId11" Type="http://schemas.openxmlformats.org/officeDocument/2006/relationships/image" Target="../media/image35.png"/><Relationship Id="rId24" Type="http://schemas.openxmlformats.org/officeDocument/2006/relationships/hyperlink" Target="mailto:pr@henderson.ru" TargetMode="External"/><Relationship Id="rId32" Type="http://schemas.openxmlformats.org/officeDocument/2006/relationships/image" Target="../media/image194.jpeg"/><Relationship Id="rId5" Type="http://schemas.openxmlformats.org/officeDocument/2006/relationships/image" Target="../media/image13.png"/><Relationship Id="rId15" Type="http://schemas.openxmlformats.org/officeDocument/2006/relationships/hyperlink" Target="https://a-group.aero/" TargetMode="External"/><Relationship Id="rId23" Type="http://schemas.openxmlformats.org/officeDocument/2006/relationships/hyperlink" Target="https://henderson.ru/company/vacancies/" TargetMode="External"/><Relationship Id="rId28" Type="http://schemas.openxmlformats.org/officeDocument/2006/relationships/image" Target="../media/image169.png"/><Relationship Id="rId36" Type="http://schemas.openxmlformats.org/officeDocument/2006/relationships/image" Target="../media/image150.png"/><Relationship Id="rId10" Type="http://schemas.openxmlformats.org/officeDocument/2006/relationships/image" Target="../media/image15.png"/><Relationship Id="rId19" Type="http://schemas.openxmlformats.org/officeDocument/2006/relationships/hyperlink" Target="mailto:tailon_61@mail.ru" TargetMode="External"/><Relationship Id="rId31" Type="http://schemas.openxmlformats.org/officeDocument/2006/relationships/image" Target="../media/image165.jpeg"/><Relationship Id="rId4" Type="http://schemas.microsoft.com/office/2007/relationships/hdphoto" Target="../media/hdphoto1.wdp"/><Relationship Id="rId9" Type="http://schemas.openxmlformats.org/officeDocument/2006/relationships/hyperlink" Target="mailto:o.lysenko@toyotrans.ru" TargetMode="External"/><Relationship Id="rId14" Type="http://schemas.openxmlformats.org/officeDocument/2006/relationships/image" Target="../media/image37.png"/><Relationship Id="rId22" Type="http://schemas.openxmlformats.org/officeDocument/2006/relationships/hyperlink" Target="http://www.rus-dent.com/" TargetMode="External"/><Relationship Id="rId27" Type="http://schemas.openxmlformats.org/officeDocument/2006/relationships/hyperlink" Target="http://lk.ooodgh.ru/contacts/" TargetMode="External"/><Relationship Id="rId30" Type="http://schemas.openxmlformats.org/officeDocument/2006/relationships/image" Target="../media/image170.png"/><Relationship Id="rId35" Type="http://schemas.openxmlformats.org/officeDocument/2006/relationships/image" Target="../media/image149.jpeg"/><Relationship Id="rId8" Type="http://schemas.openxmlformats.org/officeDocument/2006/relationships/hyperlink" Target="http://www.toyotrans.ru/rus/vacancy/" TargetMode="External"/></Relationships>
</file>

<file path=ppt/slides/_rels/slide35.xml.rels><?xml version="1.0" encoding="UTF-8" standalone="yes"?>
<Relationships xmlns="http://schemas.openxmlformats.org/package/2006/relationships"><Relationship Id="rId13" Type="http://schemas.microsoft.com/office/2007/relationships/hdphoto" Target="../media/hdphoto9.wdp"/><Relationship Id="rId18" Type="http://schemas.openxmlformats.org/officeDocument/2006/relationships/hyperlink" Target="mailto:office@central-market.site" TargetMode="External"/><Relationship Id="rId26" Type="http://schemas.openxmlformats.org/officeDocument/2006/relationships/hyperlink" Target="https://vk.com/geropharm_official" TargetMode="External"/><Relationship Id="rId39" Type="http://schemas.openxmlformats.org/officeDocument/2006/relationships/image" Target="../media/image198.png"/><Relationship Id="rId21" Type="http://schemas.openxmlformats.org/officeDocument/2006/relationships/hyperlink" Target="https://unifoods.ru/" TargetMode="External"/><Relationship Id="rId34" Type="http://schemas.openxmlformats.org/officeDocument/2006/relationships/image" Target="../media/image160.png"/><Relationship Id="rId42" Type="http://schemas.microsoft.com/office/2007/relationships/hdphoto" Target="../media/hdphoto12.wdp"/><Relationship Id="rId7" Type="http://schemas.openxmlformats.org/officeDocument/2006/relationships/hyperlink" Target="mailto:opt@santech.ru" TargetMode="External"/><Relationship Id="rId2" Type="http://schemas.openxmlformats.org/officeDocument/2006/relationships/notesSlide" Target="../notesSlides/notesSlide33.xml"/><Relationship Id="rId16" Type="http://schemas.openxmlformats.org/officeDocument/2006/relationships/hyperlink" Target="https://agpcomplex.com/contacts" TargetMode="External"/><Relationship Id="rId20" Type="http://schemas.openxmlformats.org/officeDocument/2006/relationships/hyperlink" Target="mailto:ok@kamturbo.ru" TargetMode="External"/><Relationship Id="rId29" Type="http://schemas.openxmlformats.org/officeDocument/2006/relationships/hyperlink" Target="mailto:info@met-prom.com" TargetMode="External"/><Relationship Id="rId41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antech.ru/contacts/" TargetMode="External"/><Relationship Id="rId11" Type="http://schemas.openxmlformats.org/officeDocument/2006/relationships/image" Target="../media/image15.png"/><Relationship Id="rId24" Type="http://schemas.openxmlformats.org/officeDocument/2006/relationships/hyperlink" Target="mailto:artplast@artplast.ru" TargetMode="External"/><Relationship Id="rId32" Type="http://schemas.openxmlformats.org/officeDocument/2006/relationships/hyperlink" Target="mailto:sales@slz-lift.ru" TargetMode="External"/><Relationship Id="rId37" Type="http://schemas.openxmlformats.org/officeDocument/2006/relationships/image" Target="../media/image196.png"/><Relationship Id="rId40" Type="http://schemas.openxmlformats.org/officeDocument/2006/relationships/image" Target="../media/image199.jpeg"/><Relationship Id="rId5" Type="http://schemas.openxmlformats.org/officeDocument/2006/relationships/image" Target="../media/image13.png"/><Relationship Id="rId15" Type="http://schemas.openxmlformats.org/officeDocument/2006/relationships/image" Target="../media/image37.png"/><Relationship Id="rId23" Type="http://schemas.openxmlformats.org/officeDocument/2006/relationships/hyperlink" Target="https://www.artplast.ru/kontakty/" TargetMode="External"/><Relationship Id="rId28" Type="http://schemas.openxmlformats.org/officeDocument/2006/relationships/hyperlink" Target="https://promalliance.pro/" TargetMode="External"/><Relationship Id="rId36" Type="http://schemas.openxmlformats.org/officeDocument/2006/relationships/image" Target="../media/image195.jpeg"/><Relationship Id="rId10" Type="http://schemas.openxmlformats.org/officeDocument/2006/relationships/hyperlink" Target="mailto:sales@rostgroup.ru" TargetMode="External"/><Relationship Id="rId19" Type="http://schemas.openxmlformats.org/officeDocument/2006/relationships/hyperlink" Target="https://www.kamturbo.ru/" TargetMode="External"/><Relationship Id="rId31" Type="http://schemas.openxmlformats.org/officeDocument/2006/relationships/hyperlink" Target="https://vk.com/slzlift" TargetMode="External"/><Relationship Id="rId4" Type="http://schemas.microsoft.com/office/2007/relationships/hdphoto" Target="../media/hdphoto1.wdp"/><Relationship Id="rId9" Type="http://schemas.openxmlformats.org/officeDocument/2006/relationships/hyperlink" Target="https://vk.com/rost.companygroup" TargetMode="External"/><Relationship Id="rId14" Type="http://schemas.openxmlformats.org/officeDocument/2006/relationships/image" Target="../media/image36.jpeg"/><Relationship Id="rId22" Type="http://schemas.openxmlformats.org/officeDocument/2006/relationships/hyperlink" Target="mailto:unifoods@unifoods.ru" TargetMode="External"/><Relationship Id="rId27" Type="http://schemas.openxmlformats.org/officeDocument/2006/relationships/hyperlink" Target="mailto:inform@geropharm.com" TargetMode="External"/><Relationship Id="rId30" Type="http://schemas.openxmlformats.org/officeDocument/2006/relationships/hyperlink" Target="https://slz-lift.ru/" TargetMode="External"/><Relationship Id="rId35" Type="http://schemas.openxmlformats.org/officeDocument/2006/relationships/image" Target="../media/image159.png"/><Relationship Id="rId8" Type="http://schemas.openxmlformats.org/officeDocument/2006/relationships/hyperlink" Target="https://agrokulturagroup.ru/contacts/" TargetMode="External"/><Relationship Id="rId3" Type="http://schemas.openxmlformats.org/officeDocument/2006/relationships/image" Target="../media/image1.png"/><Relationship Id="rId12" Type="http://schemas.openxmlformats.org/officeDocument/2006/relationships/image" Target="../media/image35.png"/><Relationship Id="rId17" Type="http://schemas.openxmlformats.org/officeDocument/2006/relationships/hyperlink" Target="https://vk.com/agpcomplex" TargetMode="External"/><Relationship Id="rId25" Type="http://schemas.openxmlformats.org/officeDocument/2006/relationships/hyperlink" Target="https://geropharm.ru/contacts" TargetMode="External"/><Relationship Id="rId33" Type="http://schemas.openxmlformats.org/officeDocument/2006/relationships/image" Target="../media/image151.png"/><Relationship Id="rId38" Type="http://schemas.openxmlformats.org/officeDocument/2006/relationships/image" Target="../media/image197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hyperlink" Target="https://vk.com/georgpolymer" TargetMode="External"/><Relationship Id="rId26" Type="http://schemas.openxmlformats.org/officeDocument/2006/relationships/hyperlink" Target="mailto:mail@impulse.su" TargetMode="External"/><Relationship Id="rId39" Type="http://schemas.openxmlformats.org/officeDocument/2006/relationships/image" Target="../media/image204.jpeg"/><Relationship Id="rId21" Type="http://schemas.openxmlformats.org/officeDocument/2006/relationships/hyperlink" Target="mailto:info@oltex-sa.ru" TargetMode="External"/><Relationship Id="rId34" Type="http://schemas.openxmlformats.org/officeDocument/2006/relationships/image" Target="../media/image200.png"/><Relationship Id="rId42" Type="http://schemas.openxmlformats.org/officeDocument/2006/relationships/image" Target="../media/image205.png"/><Relationship Id="rId7" Type="http://schemas.openxmlformats.org/officeDocument/2006/relationships/hyperlink" Target="https://vk.com/galventventilyacia" TargetMode="External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37.png"/><Relationship Id="rId20" Type="http://schemas.openxmlformats.org/officeDocument/2006/relationships/hyperlink" Target="https://oltex-sa.ru/" TargetMode="External"/><Relationship Id="rId29" Type="http://schemas.openxmlformats.org/officeDocument/2006/relationships/hyperlink" Target="https://biotech-zoo.ru/" TargetMode="External"/><Relationship Id="rId41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tvody.galvent.ru/?utm" TargetMode="External"/><Relationship Id="rId11" Type="http://schemas.openxmlformats.org/officeDocument/2006/relationships/hyperlink" Target="mailto:kadr@akrubin.ru" TargetMode="External"/><Relationship Id="rId24" Type="http://schemas.openxmlformats.org/officeDocument/2006/relationships/hyperlink" Target="https://www.impulse.su/people/" TargetMode="External"/><Relationship Id="rId32" Type="http://schemas.openxmlformats.org/officeDocument/2006/relationships/hyperlink" Target="https://rrdblok.ru/" TargetMode="External"/><Relationship Id="rId37" Type="http://schemas.openxmlformats.org/officeDocument/2006/relationships/image" Target="../media/image202.jpeg"/><Relationship Id="rId40" Type="http://schemas.openxmlformats.org/officeDocument/2006/relationships/image" Target="../media/image173.png"/><Relationship Id="rId5" Type="http://schemas.openxmlformats.org/officeDocument/2006/relationships/image" Target="../media/image13.png"/><Relationship Id="rId15" Type="http://schemas.openxmlformats.org/officeDocument/2006/relationships/image" Target="../media/image36.jpeg"/><Relationship Id="rId23" Type="http://schemas.openxmlformats.org/officeDocument/2006/relationships/hyperlink" Target="https://vk.com/polyplastic" TargetMode="External"/><Relationship Id="rId28" Type="http://schemas.openxmlformats.org/officeDocument/2006/relationships/hyperlink" Target="https://vk.com/acousticru" TargetMode="External"/><Relationship Id="rId36" Type="http://schemas.microsoft.com/office/2007/relationships/hdphoto" Target="../media/hdphoto14.wdp"/><Relationship Id="rId10" Type="http://schemas.openxmlformats.org/officeDocument/2006/relationships/hyperlink" Target="https://vk.com/akrubin" TargetMode="External"/><Relationship Id="rId19" Type="http://schemas.openxmlformats.org/officeDocument/2006/relationships/hyperlink" Target="mailto:sales@georgpolymer.ru" TargetMode="External"/><Relationship Id="rId31" Type="http://schemas.openxmlformats.org/officeDocument/2006/relationships/hyperlink" Target="mailto:biotech-zoo.msk@yandex.ru" TargetMode="External"/><Relationship Id="rId4" Type="http://schemas.microsoft.com/office/2007/relationships/hdphoto" Target="../media/hdphoto1.wdp"/><Relationship Id="rId9" Type="http://schemas.openxmlformats.org/officeDocument/2006/relationships/hyperlink" Target="https://acrubin.ru/" TargetMode="External"/><Relationship Id="rId14" Type="http://schemas.microsoft.com/office/2007/relationships/hdphoto" Target="../media/hdphoto9.wdp"/><Relationship Id="rId22" Type="http://schemas.openxmlformats.org/officeDocument/2006/relationships/hyperlink" Target="https://www.polyplastic.ru/ktz" TargetMode="External"/><Relationship Id="rId27" Type="http://schemas.openxmlformats.org/officeDocument/2006/relationships/hyperlink" Target="http://www.acoustic.ru/productions/brands/self_made/" TargetMode="External"/><Relationship Id="rId30" Type="http://schemas.openxmlformats.org/officeDocument/2006/relationships/hyperlink" Target="https://vk.com/biotech_c" TargetMode="External"/><Relationship Id="rId35" Type="http://schemas.openxmlformats.org/officeDocument/2006/relationships/image" Target="../media/image201.png"/><Relationship Id="rId43" Type="http://schemas.openxmlformats.org/officeDocument/2006/relationships/image" Target="../media/image174.png"/><Relationship Id="rId8" Type="http://schemas.openxmlformats.org/officeDocument/2006/relationships/hyperlink" Target="mailto:vent@galvent.su" TargetMode="External"/><Relationship Id="rId3" Type="http://schemas.openxmlformats.org/officeDocument/2006/relationships/image" Target="../media/image1.png"/><Relationship Id="rId12" Type="http://schemas.openxmlformats.org/officeDocument/2006/relationships/image" Target="../media/image15.png"/><Relationship Id="rId17" Type="http://schemas.openxmlformats.org/officeDocument/2006/relationships/hyperlink" Target="https://www.georgpolymer.ru/#_contacts" TargetMode="External"/><Relationship Id="rId25" Type="http://schemas.openxmlformats.org/officeDocument/2006/relationships/hyperlink" Target="https://vk.com/tehnopark_impulse" TargetMode="External"/><Relationship Id="rId33" Type="http://schemas.openxmlformats.org/officeDocument/2006/relationships/hyperlink" Target="mailto:rr-d19@mail.ru" TargetMode="External"/><Relationship Id="rId38" Type="http://schemas.openxmlformats.org/officeDocument/2006/relationships/image" Target="../media/image203.png"/></Relationships>
</file>

<file path=ppt/slides/_rels/slide37.xml.rels><?xml version="1.0" encoding="UTF-8" standalone="yes"?>
<Relationships xmlns="http://schemas.openxmlformats.org/package/2006/relationships"><Relationship Id="rId13" Type="http://schemas.microsoft.com/office/2007/relationships/hdphoto" Target="../media/hdphoto9.wdp"/><Relationship Id="rId18" Type="http://schemas.openxmlformats.org/officeDocument/2006/relationships/hyperlink" Target="https://rota-agro.ru/" TargetMode="External"/><Relationship Id="rId26" Type="http://schemas.openxmlformats.org/officeDocument/2006/relationships/hyperlink" Target="mailto:mail@impulse.su" TargetMode="External"/><Relationship Id="rId39" Type="http://schemas.openxmlformats.org/officeDocument/2006/relationships/image" Target="../media/image204.jpeg"/><Relationship Id="rId21" Type="http://schemas.openxmlformats.org/officeDocument/2006/relationships/hyperlink" Target="https://fourtex.ru/" TargetMode="External"/><Relationship Id="rId34" Type="http://schemas.openxmlformats.org/officeDocument/2006/relationships/image" Target="../media/image206.png"/><Relationship Id="rId42" Type="http://schemas.openxmlformats.org/officeDocument/2006/relationships/image" Target="../media/image209.png"/><Relationship Id="rId7" Type="http://schemas.openxmlformats.org/officeDocument/2006/relationships/hyperlink" Target="mailto:info@ooontt.ru" TargetMode="External"/><Relationship Id="rId2" Type="http://schemas.openxmlformats.org/officeDocument/2006/relationships/notesSlide" Target="../notesSlides/notesSlide35.xml"/><Relationship Id="rId16" Type="http://schemas.openxmlformats.org/officeDocument/2006/relationships/hyperlink" Target="https://pspress.ru/" TargetMode="External"/><Relationship Id="rId20" Type="http://schemas.openxmlformats.org/officeDocument/2006/relationships/hyperlink" Target="mailto:info@rota-agro.ru" TargetMode="External"/><Relationship Id="rId29" Type="http://schemas.openxmlformats.org/officeDocument/2006/relationships/hyperlink" Target="mailto:kadry@wesmir.com" TargetMode="External"/><Relationship Id="rId41" Type="http://schemas.openxmlformats.org/officeDocument/2006/relationships/image" Target="../media/image20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oontt.ru/ru/#about" TargetMode="External"/><Relationship Id="rId11" Type="http://schemas.openxmlformats.org/officeDocument/2006/relationships/image" Target="../media/image15.png"/><Relationship Id="rId24" Type="http://schemas.openxmlformats.org/officeDocument/2006/relationships/hyperlink" Target="https://www.impulse.su/" TargetMode="External"/><Relationship Id="rId32" Type="http://schemas.openxmlformats.org/officeDocument/2006/relationships/hyperlink" Target="mailto:nfo@fitnik.tech" TargetMode="External"/><Relationship Id="rId37" Type="http://schemas.openxmlformats.org/officeDocument/2006/relationships/image" Target="../media/image207.png"/><Relationship Id="rId40" Type="http://schemas.openxmlformats.org/officeDocument/2006/relationships/image" Target="../media/image166.png"/><Relationship Id="rId5" Type="http://schemas.openxmlformats.org/officeDocument/2006/relationships/image" Target="../media/image13.png"/><Relationship Id="rId15" Type="http://schemas.openxmlformats.org/officeDocument/2006/relationships/image" Target="../media/image37.png"/><Relationship Id="rId23" Type="http://schemas.openxmlformats.org/officeDocument/2006/relationships/hyperlink" Target="mailto:Info@smart-wall.ru" TargetMode="External"/><Relationship Id="rId28" Type="http://schemas.openxmlformats.org/officeDocument/2006/relationships/hyperlink" Target="https://vk.com/wesmir.fabrika" TargetMode="External"/><Relationship Id="rId36" Type="http://schemas.openxmlformats.org/officeDocument/2006/relationships/image" Target="../media/image162.png"/><Relationship Id="rId10" Type="http://schemas.openxmlformats.org/officeDocument/2006/relationships/hyperlink" Target="mailto:order@polipak.ru" TargetMode="External"/><Relationship Id="rId19" Type="http://schemas.openxmlformats.org/officeDocument/2006/relationships/hyperlink" Target="https://t.me/rotaagro" TargetMode="External"/><Relationship Id="rId31" Type="http://schemas.openxmlformats.org/officeDocument/2006/relationships/hyperlink" Target="https://vk.com/fitnik3d" TargetMode="External"/><Relationship Id="rId4" Type="http://schemas.microsoft.com/office/2007/relationships/hdphoto" Target="../media/hdphoto1.wdp"/><Relationship Id="rId9" Type="http://schemas.openxmlformats.org/officeDocument/2006/relationships/hyperlink" Target="mailto:kadr@akrubin.ru" TargetMode="External"/><Relationship Id="rId14" Type="http://schemas.openxmlformats.org/officeDocument/2006/relationships/image" Target="../media/image36.jpeg"/><Relationship Id="rId22" Type="http://schemas.openxmlformats.org/officeDocument/2006/relationships/hyperlink" Target="https://smart-wall.ru/kontakty-smartwall/" TargetMode="External"/><Relationship Id="rId27" Type="http://schemas.openxmlformats.org/officeDocument/2006/relationships/hyperlink" Target="https://wesmir.com/o-kompanii/" TargetMode="External"/><Relationship Id="rId30" Type="http://schemas.openxmlformats.org/officeDocument/2006/relationships/hyperlink" Target="https://fitnik.tech/about/" TargetMode="External"/><Relationship Id="rId35" Type="http://schemas.openxmlformats.org/officeDocument/2006/relationships/image" Target="../media/image167.jpeg"/><Relationship Id="rId8" Type="http://schemas.openxmlformats.org/officeDocument/2006/relationships/hyperlink" Target="https://polipak.ru/" TargetMode="External"/><Relationship Id="rId3" Type="http://schemas.openxmlformats.org/officeDocument/2006/relationships/image" Target="../media/image1.png"/><Relationship Id="rId12" Type="http://schemas.openxmlformats.org/officeDocument/2006/relationships/image" Target="../media/image35.png"/><Relationship Id="rId17" Type="http://schemas.openxmlformats.org/officeDocument/2006/relationships/hyperlink" Target="mailto:sales@pspress.ru" TargetMode="External"/><Relationship Id="rId25" Type="http://schemas.openxmlformats.org/officeDocument/2006/relationships/hyperlink" Target="https://t.me/+KKuF-OxJttUwZDVi" TargetMode="External"/><Relationship Id="rId33" Type="http://schemas.openxmlformats.org/officeDocument/2006/relationships/image" Target="../media/image168.gif"/><Relationship Id="rId38" Type="http://schemas.openxmlformats.org/officeDocument/2006/relationships/image" Target="../media/image178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hyperlink" Target="https://vk.com/torgkoms?roistat_visit=1673" TargetMode="External"/><Relationship Id="rId18" Type="http://schemas.openxmlformats.org/officeDocument/2006/relationships/hyperlink" Target="https://fenixpet.ru/about" TargetMode="External"/><Relationship Id="rId26" Type="http://schemas.openxmlformats.org/officeDocument/2006/relationships/image" Target="../media/image207.png"/><Relationship Id="rId3" Type="http://schemas.openxmlformats.org/officeDocument/2006/relationships/image" Target="../media/image1.png"/><Relationship Id="rId21" Type="http://schemas.openxmlformats.org/officeDocument/2006/relationships/hyperlink" Target="https://evromol.com/" TargetMode="External"/><Relationship Id="rId34" Type="http://schemas.openxmlformats.org/officeDocument/2006/relationships/image" Target="../media/image180.png"/><Relationship Id="rId7" Type="http://schemas.openxmlformats.org/officeDocument/2006/relationships/image" Target="../media/image15.png"/><Relationship Id="rId12" Type="http://schemas.openxmlformats.org/officeDocument/2006/relationships/hyperlink" Target="https://tk-lift.ru/" TargetMode="External"/><Relationship Id="rId17" Type="http://schemas.openxmlformats.org/officeDocument/2006/relationships/hyperlink" Target="https://tbh.su/" TargetMode="External"/><Relationship Id="rId25" Type="http://schemas.openxmlformats.org/officeDocument/2006/relationships/hyperlink" Target="mailto:info@rubberfactory.ru" TargetMode="External"/><Relationship Id="rId33" Type="http://schemas.openxmlformats.org/officeDocument/2006/relationships/image" Target="../media/image212.png"/><Relationship Id="rId2" Type="http://schemas.openxmlformats.org/officeDocument/2006/relationships/notesSlide" Target="../notesSlides/notesSlide36.xml"/><Relationship Id="rId16" Type="http://schemas.openxmlformats.org/officeDocument/2006/relationships/hyperlink" Target="mailto:kerry@kerry.ru" TargetMode="External"/><Relationship Id="rId20" Type="http://schemas.openxmlformats.org/officeDocument/2006/relationships/hyperlink" Target="mailto:info@fenixpet.ru" TargetMode="External"/><Relationship Id="rId29" Type="http://schemas.openxmlformats.org/officeDocument/2006/relationships/image" Target="../media/image17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.me/rayskiysad" TargetMode="External"/><Relationship Id="rId11" Type="http://schemas.openxmlformats.org/officeDocument/2006/relationships/image" Target="../media/image37.png"/><Relationship Id="rId24" Type="http://schemas.openxmlformats.org/officeDocument/2006/relationships/hyperlink" Target="https://www.rubberfactory.ru/about-us" TargetMode="External"/><Relationship Id="rId32" Type="http://schemas.openxmlformats.org/officeDocument/2006/relationships/image" Target="../media/image211.png"/><Relationship Id="rId5" Type="http://schemas.openxmlformats.org/officeDocument/2006/relationships/image" Target="../media/image13.png"/><Relationship Id="rId15" Type="http://schemas.openxmlformats.org/officeDocument/2006/relationships/hyperlink" Target="https://troll-auto.ru/" TargetMode="External"/><Relationship Id="rId23" Type="http://schemas.openxmlformats.org/officeDocument/2006/relationships/hyperlink" Target="mailto:info@ruskon.ru" TargetMode="External"/><Relationship Id="rId28" Type="http://schemas.openxmlformats.org/officeDocument/2006/relationships/image" Target="../media/image163.jpeg"/><Relationship Id="rId10" Type="http://schemas.openxmlformats.org/officeDocument/2006/relationships/image" Target="../media/image36.jpeg"/><Relationship Id="rId19" Type="http://schemas.openxmlformats.org/officeDocument/2006/relationships/hyperlink" Target="https://t.me/nvremya" TargetMode="External"/><Relationship Id="rId31" Type="http://schemas.openxmlformats.org/officeDocument/2006/relationships/image" Target="../media/image182.png"/><Relationship Id="rId4" Type="http://schemas.microsoft.com/office/2007/relationships/hdphoto" Target="../media/hdphoto1.wdp"/><Relationship Id="rId9" Type="http://schemas.microsoft.com/office/2007/relationships/hdphoto" Target="../media/hdphoto9.wdp"/><Relationship Id="rId14" Type="http://schemas.openxmlformats.org/officeDocument/2006/relationships/hyperlink" Target="mailto:zakaz@tk-lift.ru" TargetMode="External"/><Relationship Id="rId22" Type="http://schemas.openxmlformats.org/officeDocument/2006/relationships/hyperlink" Target="https://ruskon.ru/contacts" TargetMode="External"/><Relationship Id="rId27" Type="http://schemas.openxmlformats.org/officeDocument/2006/relationships/image" Target="../media/image177.png"/><Relationship Id="rId30" Type="http://schemas.openxmlformats.org/officeDocument/2006/relationships/image" Target="../media/image210.png"/><Relationship Id="rId35" Type="http://schemas.openxmlformats.org/officeDocument/2006/relationships/image" Target="../media/image213.png"/><Relationship Id="rId8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jpeg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tel:74964179007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csonoz.ru/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hyperlink" Target="mailto:mo_kollkolom@mosreg.ru" TargetMode="External"/><Relationship Id="rId18" Type="http://schemas.openxmlformats.org/officeDocument/2006/relationships/image" Target="../media/image15.png"/><Relationship Id="rId26" Type="http://schemas.openxmlformats.org/officeDocument/2006/relationships/image" Target="../media/image39.png"/><Relationship Id="rId3" Type="http://schemas.openxmlformats.org/officeDocument/2006/relationships/image" Target="../media/image1.png"/><Relationship Id="rId21" Type="http://schemas.openxmlformats.org/officeDocument/2006/relationships/image" Target="../media/image36.jpeg"/><Relationship Id="rId7" Type="http://schemas.openxmlformats.org/officeDocument/2006/relationships/hyperlink" Target="https://vk.com/tehnikum_epet" TargetMode="External"/><Relationship Id="rId12" Type="http://schemas.openxmlformats.org/officeDocument/2006/relationships/hyperlink" Target="https://vk.com/college_kolomna" TargetMode="External"/><Relationship Id="rId17" Type="http://schemas.openxmlformats.org/officeDocument/2006/relationships/image" Target="../media/image14.png"/><Relationship Id="rId25" Type="http://schemas.microsoft.com/office/2007/relationships/hdphoto" Target="../media/hdphoto10.wdp"/><Relationship Id="rId3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6" Type="http://schemas.openxmlformats.org/officeDocument/2006/relationships/hyperlink" Target="mailto:mo_kolagrkoll@mosreg.ru" TargetMode="External"/><Relationship Id="rId20" Type="http://schemas.microsoft.com/office/2007/relationships/hdphoto" Target="../media/hdphoto9.wdp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75;&#1091;&#1073;&#1077;&#1088;&#1085;&#1089;&#1082;&#1080;&#1081;&#1082;&#1086;&#1083;&#1083;&#1077;&#1076;&#1078;.&#1088;&#1092;/" TargetMode="External"/><Relationship Id="rId11" Type="http://schemas.openxmlformats.org/officeDocument/2006/relationships/hyperlink" Target="https://college-kolomna.ru/" TargetMode="External"/><Relationship Id="rId24" Type="http://schemas.openxmlformats.org/officeDocument/2006/relationships/image" Target="../media/image38.png"/><Relationship Id="rId32" Type="http://schemas.openxmlformats.org/officeDocument/2006/relationships/image" Target="../media/image45.png"/><Relationship Id="rId5" Type="http://schemas.openxmlformats.org/officeDocument/2006/relationships/image" Target="../media/image13.png"/><Relationship Id="rId15" Type="http://schemas.openxmlformats.org/officeDocument/2006/relationships/hyperlink" Target="https://vk.com/agrokol" TargetMode="External"/><Relationship Id="rId23" Type="http://schemas.openxmlformats.org/officeDocument/2006/relationships/image" Target="../media/image18.png"/><Relationship Id="rId28" Type="http://schemas.openxmlformats.org/officeDocument/2006/relationships/image" Target="../media/image41.png"/><Relationship Id="rId10" Type="http://schemas.openxmlformats.org/officeDocument/2006/relationships/hyperlink" Target="https://vk.com/vskcollege" TargetMode="External"/><Relationship Id="rId19" Type="http://schemas.openxmlformats.org/officeDocument/2006/relationships/image" Target="../media/image35.png"/><Relationship Id="rId31" Type="http://schemas.openxmlformats.org/officeDocument/2006/relationships/image" Target="../media/image44.png"/><Relationship Id="rId4" Type="http://schemas.microsoft.com/office/2007/relationships/hdphoto" Target="../media/hdphoto1.wdp"/><Relationship Id="rId9" Type="http://schemas.openxmlformats.org/officeDocument/2006/relationships/hyperlink" Target="http://&#1074;&#1086;&#1089;&#1082;&#1086;&#1083;&#1083;&#1077;&#1076;&#1078;.&#1088;&#1092;/" TargetMode="External"/><Relationship Id="rId14" Type="http://schemas.openxmlformats.org/officeDocument/2006/relationships/hyperlink" Target="https://agrokol-kolomna.ru/" TargetMode="External"/><Relationship Id="rId22" Type="http://schemas.openxmlformats.org/officeDocument/2006/relationships/image" Target="../media/image37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8" Type="http://schemas.openxmlformats.org/officeDocument/2006/relationships/hyperlink" Target="mailto:mo_gapouegor@mosreg.ru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5.jpeg"/><Relationship Id="rId3" Type="http://schemas.openxmlformats.org/officeDocument/2006/relationships/image" Target="../media/image1.png"/><Relationship Id="rId7" Type="http://schemas.openxmlformats.org/officeDocument/2006/relationships/hyperlink" Target="mailto:igbuso.mkcson@mosreg.ru" TargetMode="External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alcso.ru/" TargetMode="External"/><Relationship Id="rId11" Type="http://schemas.microsoft.com/office/2007/relationships/hdphoto" Target="../media/hdphoto9.wdp"/><Relationship Id="rId5" Type="http://schemas.openxmlformats.org/officeDocument/2006/relationships/image" Target="../media/image13.png"/><Relationship Id="rId10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6.png"/><Relationship Id="rId3" Type="http://schemas.openxmlformats.org/officeDocument/2006/relationships/image" Target="../media/image1.png"/><Relationship Id="rId7" Type="http://schemas.openxmlformats.org/officeDocument/2006/relationships/hyperlink" Target="mailto:bpoo_mo@mail.ru" TargetMode="External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poo.energypk.ru/" TargetMode="External"/><Relationship Id="rId11" Type="http://schemas.microsoft.com/office/2007/relationships/hdphoto" Target="../media/hdphoto9.wdp"/><Relationship Id="rId5" Type="http://schemas.openxmlformats.org/officeDocument/2006/relationships/image" Target="../media/image13.png"/><Relationship Id="rId10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7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mitrovt.ru/" TargetMode="External"/><Relationship Id="rId11" Type="http://schemas.microsoft.com/office/2007/relationships/hdphoto" Target="../media/hdphoto9.wdp"/><Relationship Id="rId5" Type="http://schemas.openxmlformats.org/officeDocument/2006/relationships/image" Target="../media/image13.png"/><Relationship Id="rId10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mailto:mo_spset@mosreg.ru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89;&#1087;&#1087;&#1082;&#1080;.&#1088;&#1092;/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mailto:kcsor.optimist@mosreg.ru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timist-sp.ru/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1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mailto:ano.preodolenie@mail.ru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andex.ru/profile/229805897400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19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mailto:mo_gapouegor@mosreg.ru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77;&#1075;&#1086;&#1088;&#1100;&#1077;&#1074;&#1089;&#1082;-&#1090;&#1077;&#1093;&#1085;&#1080;&#1082;&#1091;&#1084;.&#1088;&#1092;/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20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mailto:vik-ka.77@yandex.ru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lincollege.ru/sveden/dostupnia-sreda-poo/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21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mailto:mgosgi-ped@mail.ru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22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mailto:mgosgi-ped@mail.ru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22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hyperlink" Target="https://vk.com/luberteh" TargetMode="External"/><Relationship Id="rId18" Type="http://schemas.openxmlformats.org/officeDocument/2006/relationships/image" Target="../media/image35.png"/><Relationship Id="rId26" Type="http://schemas.openxmlformats.org/officeDocument/2006/relationships/image" Target="../media/image48.png"/><Relationship Id="rId3" Type="http://schemas.openxmlformats.org/officeDocument/2006/relationships/image" Target="../media/image1.png"/><Relationship Id="rId21" Type="http://schemas.openxmlformats.org/officeDocument/2006/relationships/image" Target="../media/image37.png"/><Relationship Id="rId34" Type="http://schemas.openxmlformats.org/officeDocument/2006/relationships/image" Target="../media/image56.png"/><Relationship Id="rId7" Type="http://schemas.openxmlformats.org/officeDocument/2006/relationships/hyperlink" Target="https://vk.com/krstc" TargetMode="External"/><Relationship Id="rId12" Type="http://schemas.openxmlformats.org/officeDocument/2006/relationships/hyperlink" Target="https://luberteh.ru/" TargetMode="External"/><Relationship Id="rId17" Type="http://schemas.openxmlformats.org/officeDocument/2006/relationships/image" Target="../media/image15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36.jpe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rstc.ru/" TargetMode="External"/><Relationship Id="rId11" Type="http://schemas.openxmlformats.org/officeDocument/2006/relationships/hyperlink" Target="https://vk.com/aptmo" TargetMode="External"/><Relationship Id="rId24" Type="http://schemas.microsoft.com/office/2007/relationships/hdphoto" Target="../media/hdphoto10.wdp"/><Relationship Id="rId32" Type="http://schemas.openxmlformats.org/officeDocument/2006/relationships/image" Target="../media/image54.png"/><Relationship Id="rId5" Type="http://schemas.openxmlformats.org/officeDocument/2006/relationships/image" Target="../media/image13.png"/><Relationship Id="rId15" Type="http://schemas.openxmlformats.org/officeDocument/2006/relationships/hyperlink" Target="https://vk.com/tspkmo" TargetMode="External"/><Relationship Id="rId23" Type="http://schemas.openxmlformats.org/officeDocument/2006/relationships/image" Target="../media/image38.png"/><Relationship Id="rId28" Type="http://schemas.openxmlformats.org/officeDocument/2006/relationships/image" Target="../media/image50.png"/><Relationship Id="rId10" Type="http://schemas.openxmlformats.org/officeDocument/2006/relationships/hyperlink" Target="http://art-mo.ru/" TargetMode="External"/><Relationship Id="rId19" Type="http://schemas.microsoft.com/office/2007/relationships/hdphoto" Target="../media/hdphoto9.wdp"/><Relationship Id="rId31" Type="http://schemas.openxmlformats.org/officeDocument/2006/relationships/image" Target="../media/image53.png"/><Relationship Id="rId4" Type="http://schemas.microsoft.com/office/2007/relationships/hdphoto" Target="../media/hdphoto1.wdp"/><Relationship Id="rId9" Type="http://schemas.openxmlformats.org/officeDocument/2006/relationships/hyperlink" Target="https://vk.com/public106937672" TargetMode="External"/><Relationship Id="rId14" Type="http://schemas.openxmlformats.org/officeDocument/2006/relationships/hyperlink" Target="https://www.tspk-mo.ru/" TargetMode="External"/><Relationship Id="rId22" Type="http://schemas.openxmlformats.org/officeDocument/2006/relationships/image" Target="../media/image18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Relationship Id="rId8" Type="http://schemas.openxmlformats.org/officeDocument/2006/relationships/hyperlink" Target="https://klincollege.ru/" TargetMode="Externa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mailto:mgosgi-ped@mail.ru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22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mailto:mo_dmittechn@mosreg.ru" TargetMode="External"/><Relationship Id="rId13" Type="http://schemas.microsoft.com/office/2007/relationships/hdphoto" Target="../media/hdphoto9.wdp"/><Relationship Id="rId3" Type="http://schemas.openxmlformats.org/officeDocument/2006/relationships/image" Target="../media/image1.png"/><Relationship Id="rId7" Type="http://schemas.openxmlformats.org/officeDocument/2006/relationships/hyperlink" Target="https://apt-mo.ru/" TargetMode="Externa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223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hyperlink" Target="mailto:mo_agrartechn@mosreg.ru" TargetMode="External"/><Relationship Id="rId14" Type="http://schemas.openxmlformats.org/officeDocument/2006/relationships/image" Target="../media/image36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mailto:mo_dmittechn@mosreg.ru" TargetMode="External"/><Relationship Id="rId13" Type="http://schemas.microsoft.com/office/2007/relationships/hdphoto" Target="../media/hdphoto9.wdp"/><Relationship Id="rId3" Type="http://schemas.openxmlformats.org/officeDocument/2006/relationships/image" Target="../media/image1.png"/><Relationship Id="rId7" Type="http://schemas.openxmlformats.org/officeDocument/2006/relationships/hyperlink" Target="https://nogkolledzh.ru/" TargetMode="Externa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224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hyperlink" Target="mailto:viktoriy20.05@mail.ru" TargetMode="External"/><Relationship Id="rId14" Type="http://schemas.openxmlformats.org/officeDocument/2006/relationships/image" Target="../media/image36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mailto:mo_dmittechn@mosreg.ru" TargetMode="External"/><Relationship Id="rId13" Type="http://schemas.microsoft.com/office/2007/relationships/hdphoto" Target="../media/hdphoto9.wdp"/><Relationship Id="rId3" Type="http://schemas.openxmlformats.org/officeDocument/2006/relationships/image" Target="../media/image1.png"/><Relationship Id="rId7" Type="http://schemas.openxmlformats.org/officeDocument/2006/relationships/hyperlink" Target="https://edinenie.pro/" TargetMode="Externa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225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hyperlink" Target="mailto:ani-maisa@mail.ru" TargetMode="External"/><Relationship Id="rId1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hyperlink" Target="https://vk.com/mytishchicollege" TargetMode="External"/><Relationship Id="rId18" Type="http://schemas.openxmlformats.org/officeDocument/2006/relationships/hyperlink" Target="https://vk.com/nogcollege" TargetMode="External"/><Relationship Id="rId26" Type="http://schemas.openxmlformats.org/officeDocument/2006/relationships/image" Target="../media/image18.png"/><Relationship Id="rId21" Type="http://schemas.openxmlformats.org/officeDocument/2006/relationships/image" Target="../media/image15.png"/><Relationship Id="rId34" Type="http://schemas.openxmlformats.org/officeDocument/2006/relationships/image" Target="../media/image62.png"/><Relationship Id="rId7" Type="http://schemas.openxmlformats.org/officeDocument/2006/relationships/hyperlink" Target="https://vk.com/m_mtehnikum" TargetMode="External"/><Relationship Id="rId12" Type="http://schemas.openxmlformats.org/officeDocument/2006/relationships/hyperlink" Target="http://gbou-mk.ru/" TargetMode="External"/><Relationship Id="rId17" Type="http://schemas.openxmlformats.org/officeDocument/2006/relationships/hyperlink" Target="https://nogkolledzh.ru/" TargetMode="External"/><Relationship Id="rId25" Type="http://schemas.openxmlformats.org/officeDocument/2006/relationships/image" Target="../media/image37.png"/><Relationship Id="rId33" Type="http://schemas.openxmlformats.org/officeDocument/2006/relationships/image" Target="../media/image61.png"/><Relationship Id="rId38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6" Type="http://schemas.openxmlformats.org/officeDocument/2006/relationships/hyperlink" Target="mailto:mo_narfomtechn@mosreg.ru" TargetMode="External"/><Relationship Id="rId20" Type="http://schemas.openxmlformats.org/officeDocument/2006/relationships/image" Target="../media/image14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mtehnikum.ru/" TargetMode="External"/><Relationship Id="rId11" Type="http://schemas.openxmlformats.org/officeDocument/2006/relationships/hyperlink" Target="mailto:mo_elkolledzh@mosreg.ru" TargetMode="External"/><Relationship Id="rId24" Type="http://schemas.openxmlformats.org/officeDocument/2006/relationships/image" Target="../media/image36.jpeg"/><Relationship Id="rId32" Type="http://schemas.openxmlformats.org/officeDocument/2006/relationships/image" Target="../media/image60.png"/><Relationship Id="rId37" Type="http://schemas.openxmlformats.org/officeDocument/2006/relationships/image" Target="../media/image65.png"/><Relationship Id="rId5" Type="http://schemas.openxmlformats.org/officeDocument/2006/relationships/image" Target="../media/image13.png"/><Relationship Id="rId15" Type="http://schemas.openxmlformats.org/officeDocument/2006/relationships/hyperlink" Target="https://vk.com/nfteh" TargetMode="External"/><Relationship Id="rId23" Type="http://schemas.microsoft.com/office/2007/relationships/hdphoto" Target="../media/hdphoto9.wdp"/><Relationship Id="rId28" Type="http://schemas.microsoft.com/office/2007/relationships/hdphoto" Target="../media/hdphoto10.wdp"/><Relationship Id="rId36" Type="http://schemas.openxmlformats.org/officeDocument/2006/relationships/image" Target="../media/image64.png"/><Relationship Id="rId10" Type="http://schemas.openxmlformats.org/officeDocument/2006/relationships/hyperlink" Target="https://vk.com/elkollege" TargetMode="External"/><Relationship Id="rId19" Type="http://schemas.openxmlformats.org/officeDocument/2006/relationships/hyperlink" Target="mailto:mo_nogkolledzh@mosreg.ru" TargetMode="External"/><Relationship Id="rId31" Type="http://schemas.openxmlformats.org/officeDocument/2006/relationships/image" Target="../media/image59.png"/><Relationship Id="rId4" Type="http://schemas.microsoft.com/office/2007/relationships/hdphoto" Target="../media/hdphoto1.wdp"/><Relationship Id="rId9" Type="http://schemas.openxmlformats.org/officeDocument/2006/relationships/hyperlink" Target="https://elkollege.ru/" TargetMode="External"/><Relationship Id="rId14" Type="http://schemas.openxmlformats.org/officeDocument/2006/relationships/hyperlink" Target="https://nf-teh.ru/" TargetMode="External"/><Relationship Id="rId22" Type="http://schemas.openxmlformats.org/officeDocument/2006/relationships/image" Target="../media/image35.png"/><Relationship Id="rId27" Type="http://schemas.openxmlformats.org/officeDocument/2006/relationships/image" Target="../media/image38.png"/><Relationship Id="rId30" Type="http://schemas.openxmlformats.org/officeDocument/2006/relationships/image" Target="../media/image58.png"/><Relationship Id="rId35" Type="http://schemas.openxmlformats.org/officeDocument/2006/relationships/image" Target="../media/image63.png"/><Relationship Id="rId8" Type="http://schemas.openxmlformats.org/officeDocument/2006/relationships/hyperlink" Target="mailto:mo_mozhtechn@mosreg.ru" TargetMode="Externa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hyperlink" Target="https://radost-mo.ru/" TargetMode="External"/><Relationship Id="rId18" Type="http://schemas.openxmlformats.org/officeDocument/2006/relationships/image" Target="../media/image15.png"/><Relationship Id="rId26" Type="http://schemas.openxmlformats.org/officeDocument/2006/relationships/image" Target="../media/image67.png"/><Relationship Id="rId3" Type="http://schemas.openxmlformats.org/officeDocument/2006/relationships/image" Target="../media/image1.png"/><Relationship Id="rId21" Type="http://schemas.openxmlformats.org/officeDocument/2006/relationships/image" Target="../media/image36.jpeg"/><Relationship Id="rId34" Type="http://schemas.openxmlformats.org/officeDocument/2006/relationships/image" Target="../media/image75.png"/><Relationship Id="rId7" Type="http://schemas.openxmlformats.org/officeDocument/2006/relationships/hyperlink" Target="https://vk.com/club106940109" TargetMode="External"/><Relationship Id="rId12" Type="http://schemas.openxmlformats.org/officeDocument/2006/relationships/hyperlink" Target="https://vk.com/oztld" TargetMode="External"/><Relationship Id="rId17" Type="http://schemas.openxmlformats.org/officeDocument/2006/relationships/image" Target="../media/image14.png"/><Relationship Id="rId25" Type="http://schemas.microsoft.com/office/2007/relationships/hdphoto" Target="../media/hdphoto10.wdp"/><Relationship Id="rId33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vk.com/podolskcollegeru" TargetMode="External"/><Relationship Id="rId20" Type="http://schemas.microsoft.com/office/2007/relationships/hdphoto" Target="../media/hdphoto9.wdp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e-teh.ru/" TargetMode="External"/><Relationship Id="rId11" Type="http://schemas.openxmlformats.org/officeDocument/2006/relationships/hyperlink" Target="https://oztech.ru/" TargetMode="External"/><Relationship Id="rId24" Type="http://schemas.openxmlformats.org/officeDocument/2006/relationships/image" Target="../media/image38.png"/><Relationship Id="rId32" Type="http://schemas.openxmlformats.org/officeDocument/2006/relationships/image" Target="../media/image73.png"/><Relationship Id="rId5" Type="http://schemas.openxmlformats.org/officeDocument/2006/relationships/image" Target="../media/image13.png"/><Relationship Id="rId15" Type="http://schemas.openxmlformats.org/officeDocument/2006/relationships/hyperlink" Target="https://podolsk-college.ru/" TargetMode="External"/><Relationship Id="rId23" Type="http://schemas.openxmlformats.org/officeDocument/2006/relationships/image" Target="../media/image18.png"/><Relationship Id="rId28" Type="http://schemas.openxmlformats.org/officeDocument/2006/relationships/image" Target="../media/image69.png"/><Relationship Id="rId10" Type="http://schemas.openxmlformats.org/officeDocument/2006/relationships/hyperlink" Target="https://vk.com/gapou_energy" TargetMode="External"/><Relationship Id="rId19" Type="http://schemas.openxmlformats.org/officeDocument/2006/relationships/image" Target="../media/image35.png"/><Relationship Id="rId31" Type="http://schemas.openxmlformats.org/officeDocument/2006/relationships/image" Target="../media/image72.png"/><Relationship Id="rId4" Type="http://schemas.microsoft.com/office/2007/relationships/hdphoto" Target="../media/hdphoto1.wdp"/><Relationship Id="rId9" Type="http://schemas.openxmlformats.org/officeDocument/2006/relationships/hyperlink" Target="https://www.energypk.ru/" TargetMode="External"/><Relationship Id="rId14" Type="http://schemas.openxmlformats.org/officeDocument/2006/relationships/hyperlink" Target="https://vk.com/id399224704" TargetMode="External"/><Relationship Id="rId22" Type="http://schemas.openxmlformats.org/officeDocument/2006/relationships/image" Target="../media/image37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8" Type="http://schemas.openxmlformats.org/officeDocument/2006/relationships/hyperlink" Target="mailto:mo_odintechn@mosreg.ru" TargetMode="Externa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hyperlink" Target="https://&#1089;&#1087;&#1087;&#1082;&#1080;.&#1088;&#1092;/" TargetMode="External"/><Relationship Id="rId18" Type="http://schemas.microsoft.com/office/2007/relationships/hdphoto" Target="../media/hdphoto9.wdp"/><Relationship Id="rId26" Type="http://schemas.openxmlformats.org/officeDocument/2006/relationships/image" Target="../media/image77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34" Type="http://schemas.openxmlformats.org/officeDocument/2006/relationships/image" Target="../media/image85.png"/><Relationship Id="rId7" Type="http://schemas.openxmlformats.org/officeDocument/2006/relationships/hyperlink" Target="https://vk.com/club148851212" TargetMode="External"/><Relationship Id="rId12" Type="http://schemas.openxmlformats.org/officeDocument/2006/relationships/hyperlink" Target="mailto:mo_chehtechn@mosreg.ru" TargetMode="External"/><Relationship Id="rId17" Type="http://schemas.openxmlformats.org/officeDocument/2006/relationships/image" Target="../media/image35.png"/><Relationship Id="rId25" Type="http://schemas.openxmlformats.org/officeDocument/2006/relationships/hyperlink" Target="https://vk.com/schelcollege" TargetMode="External"/><Relationship Id="rId33" Type="http://schemas.openxmlformats.org/officeDocument/2006/relationships/image" Target="../media/image8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20" Type="http://schemas.openxmlformats.org/officeDocument/2006/relationships/image" Target="../media/image37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&#1082;&#1086;&#1083;&#1083;&#1077;&#1076;&#1078;&#1084;&#1086;&#1089;&#1082;&#1086;&#1074;&#1080;&#1103;.&#1088;&#1092;/" TargetMode="External"/><Relationship Id="rId11" Type="http://schemas.openxmlformats.org/officeDocument/2006/relationships/hyperlink" Target="https://vk.com/chekhovskii_tekhnikum" TargetMode="External"/><Relationship Id="rId24" Type="http://schemas.openxmlformats.org/officeDocument/2006/relationships/hyperlink" Target="https://schelcol.ru/" TargetMode="External"/><Relationship Id="rId32" Type="http://schemas.openxmlformats.org/officeDocument/2006/relationships/image" Target="../media/image83.png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10.wdp"/><Relationship Id="rId28" Type="http://schemas.openxmlformats.org/officeDocument/2006/relationships/image" Target="../media/image79.png"/><Relationship Id="rId10" Type="http://schemas.openxmlformats.org/officeDocument/2006/relationships/hyperlink" Target="https://&#1095;&#1077;&#1093;&#1086;&#1074;&#1089;&#1082;&#1080;&#1081;-&#1090;&#1077;&#1093;&#1085;&#1080;&#1082;&#1091;&#1084;.&#1088;&#1092;/" TargetMode="External"/><Relationship Id="rId19" Type="http://schemas.openxmlformats.org/officeDocument/2006/relationships/image" Target="../media/image36.jpeg"/><Relationship Id="rId31" Type="http://schemas.openxmlformats.org/officeDocument/2006/relationships/image" Target="../media/image82.png"/><Relationship Id="rId4" Type="http://schemas.microsoft.com/office/2007/relationships/hdphoto" Target="../media/hdphoto1.wdp"/><Relationship Id="rId9" Type="http://schemas.openxmlformats.org/officeDocument/2006/relationships/hyperlink" Target="https://vk.com/stuptex" TargetMode="External"/><Relationship Id="rId14" Type="http://schemas.openxmlformats.org/officeDocument/2006/relationships/hyperlink" Target="https://vk.com/sp_set" TargetMode="External"/><Relationship Id="rId22" Type="http://schemas.openxmlformats.org/officeDocument/2006/relationships/image" Target="../media/image38.png"/><Relationship Id="rId27" Type="http://schemas.openxmlformats.org/officeDocument/2006/relationships/image" Target="../media/image78.png"/><Relationship Id="rId30" Type="http://schemas.openxmlformats.org/officeDocument/2006/relationships/image" Target="../media/image81.png"/><Relationship Id="rId35" Type="http://schemas.openxmlformats.org/officeDocument/2006/relationships/image" Target="../media/image86.png"/><Relationship Id="rId8" Type="http://schemas.openxmlformats.org/officeDocument/2006/relationships/hyperlink" Target="https://&#1089;&#1090;&#1072;&#1084;&#1090;.&#1088;&#1092;/" TargetMode="Externa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37.png"/><Relationship Id="rId26" Type="http://schemas.openxmlformats.org/officeDocument/2006/relationships/hyperlink" Target="https://&#1096;&#1101;&#1090;.&#1088;&#1092;/" TargetMode="External"/><Relationship Id="rId39" Type="http://schemas.openxmlformats.org/officeDocument/2006/relationships/image" Target="../media/image76.png"/><Relationship Id="rId21" Type="http://schemas.microsoft.com/office/2007/relationships/hdphoto" Target="../media/hdphoto10.wdp"/><Relationship Id="rId34" Type="http://schemas.openxmlformats.org/officeDocument/2006/relationships/image" Target="../media/image93.png"/><Relationship Id="rId7" Type="http://schemas.openxmlformats.org/officeDocument/2006/relationships/hyperlink" Target="https://vk.com/phystech_college" TargetMode="External"/><Relationship Id="rId12" Type="http://schemas.openxmlformats.org/officeDocument/2006/relationships/hyperlink" Target="mailto:mo_ggtu@mosreg.ru" TargetMode="External"/><Relationship Id="rId17" Type="http://schemas.openxmlformats.org/officeDocument/2006/relationships/image" Target="../media/image36.jpeg"/><Relationship Id="rId25" Type="http://schemas.openxmlformats.org/officeDocument/2006/relationships/image" Target="../media/image90.png"/><Relationship Id="rId33" Type="http://schemas.openxmlformats.org/officeDocument/2006/relationships/image" Target="../media/image92.png"/><Relationship Id="rId38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6" Type="http://schemas.microsoft.com/office/2007/relationships/hdphoto" Target="../media/hdphoto9.wdp"/><Relationship Id="rId20" Type="http://schemas.openxmlformats.org/officeDocument/2006/relationships/image" Target="../media/image38.png"/><Relationship Id="rId29" Type="http://schemas.openxmlformats.org/officeDocument/2006/relationships/hyperlink" Target="https://ppteh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hystech.pro/?ysclid=m3skg0vflq726370842" TargetMode="External"/><Relationship Id="rId11" Type="http://schemas.openxmlformats.org/officeDocument/2006/relationships/hyperlink" Target="tel:+7%20(496)%20425-78-75" TargetMode="External"/><Relationship Id="rId24" Type="http://schemas.openxmlformats.org/officeDocument/2006/relationships/image" Target="../media/image89.png"/><Relationship Id="rId32" Type="http://schemas.openxmlformats.org/officeDocument/2006/relationships/image" Target="../media/image91.png"/><Relationship Id="rId37" Type="http://schemas.openxmlformats.org/officeDocument/2006/relationships/hyperlink" Target="https://vk.com/spkmo" TargetMode="External"/><Relationship Id="rId5" Type="http://schemas.openxmlformats.org/officeDocument/2006/relationships/image" Target="../media/image13.png"/><Relationship Id="rId15" Type="http://schemas.openxmlformats.org/officeDocument/2006/relationships/image" Target="../media/image35.png"/><Relationship Id="rId23" Type="http://schemas.openxmlformats.org/officeDocument/2006/relationships/image" Target="../media/image88.png"/><Relationship Id="rId28" Type="http://schemas.openxmlformats.org/officeDocument/2006/relationships/hyperlink" Target="mailto:mo_moshet@mosreg.ru" TargetMode="External"/><Relationship Id="rId36" Type="http://schemas.openxmlformats.org/officeDocument/2006/relationships/hyperlink" Target="https://spkmo.ru/" TargetMode="External"/><Relationship Id="rId10" Type="http://schemas.openxmlformats.org/officeDocument/2006/relationships/hyperlink" Target="https://vk.com/ggtu_official" TargetMode="External"/><Relationship Id="rId19" Type="http://schemas.openxmlformats.org/officeDocument/2006/relationships/image" Target="../media/image18.png"/><Relationship Id="rId31" Type="http://schemas.openxmlformats.org/officeDocument/2006/relationships/hyperlink" Target="mailto:mo_pavptechn@mosreg.ru" TargetMode="External"/><Relationship Id="rId4" Type="http://schemas.microsoft.com/office/2007/relationships/hdphoto" Target="../media/hdphoto1.wdp"/><Relationship Id="rId9" Type="http://schemas.openxmlformats.org/officeDocument/2006/relationships/hyperlink" Target="https://www.ggtu.ru/?ysclid=m3skt8bqiy405677862" TargetMode="External"/><Relationship Id="rId14" Type="http://schemas.openxmlformats.org/officeDocument/2006/relationships/image" Target="../media/image15.png"/><Relationship Id="rId22" Type="http://schemas.openxmlformats.org/officeDocument/2006/relationships/image" Target="../media/image87.png"/><Relationship Id="rId27" Type="http://schemas.openxmlformats.org/officeDocument/2006/relationships/hyperlink" Target="https://vk.com/gbpou_mo_shet" TargetMode="External"/><Relationship Id="rId30" Type="http://schemas.openxmlformats.org/officeDocument/2006/relationships/hyperlink" Target="https://vk.com/ppteh" TargetMode="External"/><Relationship Id="rId35" Type="http://schemas.openxmlformats.org/officeDocument/2006/relationships/image" Target="../media/image94.png"/><Relationship Id="rId8" Type="http://schemas.openxmlformats.org/officeDocument/2006/relationships/hyperlink" Target="mailto:mo_fiztechkoll@mosreg.ru" TargetMode="Externa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19" y="1"/>
            <a:ext cx="12631084" cy="6858000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3530851" y="208229"/>
            <a:ext cx="87960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  </a:t>
            </a:r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АТЛАС </a:t>
            </a:r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ДОСТУПНЫХ ПРОФЕССИЙ 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МОСКОВСКОЙ ОБЛАСТИ </a:t>
            </a:r>
            <a:endParaRPr lang="ru-RU" sz="2400" b="1" dirty="0">
              <a:solidFill>
                <a:srgbClr val="002060"/>
              </a:solidFill>
              <a:ea typeface="Yu Gothic UI Light" panose="020B0300000000000000" pitchFamily="34" charset="-128"/>
              <a:cs typeface="Calibri Light" panose="020F0302020204030204" pitchFamily="34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ДЛЯ </a:t>
            </a:r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ЛИЦ 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С НАРУШЕНИЕМ ИНТЕЛЛЕКТА                                                  </a:t>
            </a:r>
            <a:endParaRPr lang="ru-RU" sz="2400" b="1" dirty="0">
              <a:solidFill>
                <a:srgbClr val="002060"/>
              </a:solidFill>
              <a:ea typeface="Yu Gothic UI Light" panose="020B0300000000000000" pitchFamily="34" charset="-128"/>
              <a:cs typeface="Calibri Light" panose="020F0302020204030204" pitchFamily="34" charset="0"/>
            </a:endParaRPr>
          </a:p>
          <a:p>
            <a:pPr algn="ctr"/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</a:t>
            </a:r>
            <a:endParaRPr lang="ru-RU" sz="2400" b="1" dirty="0">
              <a:solidFill>
                <a:srgbClr val="002060"/>
              </a:solidFill>
              <a:ea typeface="Yu Gothic UI Light" panose="020B0300000000000000" pitchFamily="34" charset="-128"/>
              <a:cs typeface="Calibri Light" panose="020F0302020204030204" pitchFamily="34" charset="0"/>
            </a:endParaRPr>
          </a:p>
        </p:txBody>
      </p:sp>
      <p:pic>
        <p:nvPicPr>
          <p:cNvPr id="5" name="Рисунок 4" descr="Log1_1_2">
            <a:extLst>
              <a:ext uri="{FF2B5EF4-FFF2-40B4-BE49-F238E27FC236}">
                <a16:creationId xmlns:a16="http://schemas.microsoft.com/office/drawing/2014/main" id="{6DE931AC-D067-4914-9980-15C8091D56E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74" y="235717"/>
            <a:ext cx="1301084" cy="130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6DD66D-6D3C-48B6-89B3-EC5A6D970ED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009" y="362139"/>
            <a:ext cx="1465341" cy="10860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F994D5-A550-444D-BDB3-A3DEA86182F0}"/>
              </a:ext>
            </a:extLst>
          </p:cNvPr>
          <p:cNvSpPr txBox="1"/>
          <p:nvPr/>
        </p:nvSpPr>
        <p:spPr>
          <a:xfrm>
            <a:off x="354639" y="2629609"/>
            <a:ext cx="5726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КОЛЛЕДЖИ ПОДМОСКОВЬЯ:                                                                                                                       </a:t>
            </a:r>
          </a:p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МАСТЕРСТВО                                    НАЧИНАЕТСЯ ЗДЕСЬ!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4857EA-0A01-4978-A3A0-888B9F9E10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56" y="2543437"/>
            <a:ext cx="3965944" cy="38958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B7AA47-3486-40DC-BD00-55E172DE55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45" y="235717"/>
            <a:ext cx="933564" cy="12574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00CF86-9597-4902-AFD0-AC1FCC34C084}"/>
              </a:ext>
            </a:extLst>
          </p:cNvPr>
          <p:cNvSpPr txBox="1"/>
          <p:nvPr/>
        </p:nvSpPr>
        <p:spPr>
          <a:xfrm>
            <a:off x="-219542" y="6367043"/>
            <a:ext cx="1263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hlinkClick r:id="rId8"/>
              </a:rPr>
              <a:t>Приказ Министерства труда и социальной защиты Российской Федерации от 01.10.2024 №518 "Об утверждении методических рекомендаций по подбору рекомендуемых видов трудовой и профессиональной деятельности инвалидам с учетом нарушенных функций организма и ограничений их жизнедеятельности"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7059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237" y="-361817"/>
            <a:ext cx="13894192" cy="75438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«Сергиево-Посадский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141303 Московская область, г. Сергиев Посад, ул. 40 лет Октября, д. 5а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https://spkmo.ru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https://vk.com/spkmo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+ 7(496) 542-06-91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mo_spkolledzh@mosreg.ru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- 53,77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2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колледж»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100" dirty="0">
                <a:solidFill>
                  <a:srgbClr val="002060"/>
                </a:solidFill>
              </a:rPr>
              <a:t>140100 Московская область, </a:t>
            </a:r>
            <a:r>
              <a:rPr lang="ru-RU" sz="1100" dirty="0" err="1">
                <a:solidFill>
                  <a:srgbClr val="002060"/>
                </a:solidFill>
              </a:rPr>
              <a:t>г.Раменское</a:t>
            </a:r>
            <a:r>
              <a:rPr lang="ru-RU" sz="1100" dirty="0">
                <a:solidFill>
                  <a:srgbClr val="002060"/>
                </a:solidFill>
              </a:rPr>
              <a:t>, </a:t>
            </a:r>
            <a:r>
              <a:rPr lang="ru-RU" sz="1100" dirty="0" err="1">
                <a:solidFill>
                  <a:srgbClr val="002060"/>
                </a:solidFill>
              </a:rPr>
              <a:t>ул.Красноармейская</a:t>
            </a:r>
            <a:r>
              <a:rPr lang="ru-RU" sz="1100" dirty="0">
                <a:solidFill>
                  <a:srgbClr val="002060"/>
                </a:solidFill>
              </a:rPr>
              <a:t>, 27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   </a:t>
            </a:r>
            <a:r>
              <a:rPr lang="ru-RU" sz="1200" b="1" dirty="0">
                <a:solidFill>
                  <a:srgbClr val="002060"/>
                </a:solidFill>
              </a:rPr>
              <a:t>: </a:t>
            </a:r>
            <a:r>
              <a:rPr lang="en-US" sz="1200" dirty="0">
                <a:solidFill>
                  <a:srgbClr val="002060"/>
                </a:solidFill>
                <a:hlinkClick r:id="rId9"/>
              </a:rPr>
              <a:t>https://rkmo.ru</a:t>
            </a:r>
            <a:endParaRPr lang="en-US" sz="1200" dirty="0">
              <a:solidFill>
                <a:srgbClr val="002060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   </a:t>
            </a:r>
            <a:r>
              <a:rPr lang="ru-RU" sz="1200" b="1" dirty="0">
                <a:solidFill>
                  <a:srgbClr val="002060"/>
                </a:solidFill>
              </a:rPr>
              <a:t>: </a:t>
            </a:r>
            <a:r>
              <a:rPr lang="en-US" sz="1200" dirty="0">
                <a:solidFill>
                  <a:srgbClr val="002060"/>
                </a:solidFill>
                <a:hlinkClick r:id="rId10"/>
              </a:rPr>
              <a:t>https://vk.com/ramcolleg</a:t>
            </a:r>
            <a:endParaRPr lang="en-US" sz="1200" dirty="0">
              <a:solidFill>
                <a:srgbClr val="002060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   </a:t>
            </a:r>
            <a:r>
              <a:rPr lang="ru-RU" sz="1200" b="1" dirty="0">
                <a:solidFill>
                  <a:srgbClr val="002060"/>
                </a:solidFill>
              </a:rPr>
              <a:t>: </a:t>
            </a:r>
            <a:r>
              <a:rPr lang="ru-RU" sz="1200" dirty="0">
                <a:hlinkClick r:id="rId11"/>
              </a:rPr>
              <a:t>8 (496) 463-69-47</a:t>
            </a:r>
            <a:endParaRPr lang="en-US" sz="1200" dirty="0"/>
          </a:p>
          <a:p>
            <a:r>
              <a:rPr lang="en-US" sz="1200" b="1" dirty="0">
                <a:solidFill>
                  <a:srgbClr val="002060"/>
                </a:solidFill>
              </a:rPr>
              <a:t>   :</a:t>
            </a:r>
            <a:r>
              <a:rPr lang="en-US" sz="1200" dirty="0">
                <a:solidFill>
                  <a:srgbClr val="002060"/>
                </a:solidFill>
              </a:rPr>
              <a:t>mo_ramkoll@mosreg.ru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- 59,34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1064332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685434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264893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1" y="1909823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479434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19" y="1938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60678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5472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3440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6818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41425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20" y="203733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75" y="1305394"/>
            <a:ext cx="367200" cy="367200"/>
          </a:xfrm>
          <a:prstGeom prst="rect">
            <a:avLst/>
          </a:prstGeom>
        </p:spPr>
      </p:pic>
      <p:pic>
        <p:nvPicPr>
          <p:cNvPr id="1026" name="Picture 2" descr="C:\Users\1\Downloads\qrcode (13)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9" y="11828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qrcode (14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9" y="178027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qrcode (15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175" y="121359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qrcode (16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175" y="198902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88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ПРОГРАММ ПРОФЕССИОНАЛЬНОГО ОБУЧЕНИЯ, РЕАЛИЗУЕМЫХ В МОСКОВСКОЙ ОБЛАСТИ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01410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13450 Маляр</a:t>
            </a:r>
          </a:p>
          <a:p>
            <a:r>
              <a:rPr lang="ru-RU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ГБПОУМО"Воскресенский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"Орехово-Зуевский техникум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Профессиональный колледж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Московия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"Ступинский техникум им. А.Т. Туманова"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Электростальский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pPr algn="ctr"/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13829" y="493157"/>
            <a:ext cx="4337702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16675 Повар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техникум",                   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Подмосковье"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Раменский колледж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Физико-технический колледж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7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МО "Государственный 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гуманитарно-технологический университет"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endParaRPr lang="ru-RU" sz="17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" name="Picture 1" descr="C:\Users\Admin\Downloads\free-icon-painter-36781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76" y="1485715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free-icon-chef-346197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06" y="959344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11" y="51495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59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ПРОГРАММ ПРОФЕССИОНАЛЬНОГО ОБУЧЕНИЯ, РЕАЛИЗУЕМЫХ В МОСКОВСКОЙ ОБЛАСТИ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219416"/>
            <a:ext cx="4256553" cy="5632367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17531 Рабочий зеленого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“Профессиональный колледж “Московия”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дорожно-строительный техникум«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18880 Столяр строительный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13450 Маляр строительный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“Профессиональный колледж “Московия”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00848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18559 Слесарь-ремонтник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"Орехово-Зуевский техникум "</a:t>
            </a: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18511 Слесарь по ремонту автомобилей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 Раменский дорожно-строительный техникум«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16114 Мастер-оператор специальных работ по уборке и уходу за поверхностями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C:\Users\Admin\Downloads\free-icon-green-house-1115879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00" y="121941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ownloads\free-icon-man-159802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58" y="362110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\Downloads\free-icon-paint-roller-188272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00" y="434736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dmin\Downloads\free-icon-construction-1494496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45" y="400700"/>
            <a:ext cx="722561" cy="72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51" y="5226930"/>
            <a:ext cx="1546814" cy="154681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1\Downloads\free-icon-maintenance-566449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065" y="2223643"/>
            <a:ext cx="722561" cy="72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4BBDCEF-6CF3-4DC2-A9EA-E827AAB92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20788" y1="76359" x2="30707" y2="47011"/>
                        <a14:foregroundMark x1="30707" y1="47011" x2="31793" y2="45652"/>
                        <a14:foregroundMark x1="40897" y1="37636" x2="64674" y2="36549"/>
                        <a14:foregroundMark x1="49185" y1="30027" x2="56793" y2="44293"/>
                        <a14:foregroundMark x1="72826" y1="71196" x2="63587" y2="86005"/>
                        <a14:foregroundMark x1="63995" y1="84783" x2="73641" y2="85190"/>
                        <a14:foregroundMark x1="89130" y1="64130" x2="89538" y2="39810"/>
                        <a14:foregroundMark x1="60734" y1="77582" x2="74321" y2="77446"/>
                        <a14:foregroundMark x1="56114" y1="38995" x2="64810" y2="42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614" y="3470597"/>
            <a:ext cx="841012" cy="84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236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lain" startAt="14620"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Монтажник санитарно-технических систем и оборудования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Коломна "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16670 Плотник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"Коломна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Сергиево-Посадский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AutoNum type="arabicPlain" startAt="19726"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Штукатур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"Подмосковье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«Сергиево-Посадский колледж»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16472 Пекарь 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"Подмосковье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БПОУ МО "Мытищинский колледж",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19601  Швея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68084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17530 Рабочий зеленого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Гагарина",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"Сергиево-Посадский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социально-экономический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Раменский дорожно-строительный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19520 Художник росписи по дереву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"Межрегиональный центр компетенций -Техникум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имени С.П. Королева"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18116 Сборщик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С.П. Королёва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7" name="Picture 1" descr="C:\Users\Admin\Downloads\free-icon-plumber-27023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3" y="144200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dmin\Downloads\free-icon-carpenter-30796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43" y="2248089"/>
            <a:ext cx="446281" cy="44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ownloads\free-icon-sign-1271756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662" y="343548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ownloads\free-icon-baker-242201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03" y="441437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\Downloads\free-icon-seamstress-196101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91" y="511027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dmin\Downloads\free-icon-artist-159716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82" y="355954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Admin\Downloads\free-icon-trash-collector-2837626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06" y="457027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11" y="51495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1\Downloads\free-icon-green-roof-15443603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04" y="54545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FF00D2C-EB43-4888-BC41-63F4978C6C28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ПРОГРАММ ПРОФЕССИОНАЛЬНОГО ОБУЧЕНИЯ, РЕАЛИЗУЕМЫХ В МОСКОВСКОЙ ОБЛАСТИ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9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16199 Оператор ЭВМ и ВМ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Мытищинский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"Шатурский энергетический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"ГБПОУ МО "Одинцовский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16185 Оператор швейного оборудования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Профессиональный колледж " Московия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12680 Каменщик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"Красногорский колледж"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41188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18466 Слесарь механосборочных работ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дорожно-строительный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Чеховский техникум"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18104 Садовод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Admin\Downloads\free-icon-programmer-32710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4" y="138504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ownloads\free-icon-seamstress-12357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4" y="358152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ownloads\free-icon-brickwork-269443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6" y="532451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dmin\Desktop\1675567320_grizly-club-p-slesar-mekhanosborochnikh-rabot-klipart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171" y="1655047"/>
            <a:ext cx="749754" cy="676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11" y="51495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1\Downloads\free-icon-harvester-531253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548" y="350532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EFBB0E-ACC8-4340-AF42-3EDAD7F3542E}"/>
              </a:ext>
            </a:extLst>
          </p:cNvPr>
          <p:cNvSpPr txBox="1"/>
          <p:nvPr/>
        </p:nvSpPr>
        <p:spPr>
          <a:xfrm>
            <a:off x="0" y="-79162"/>
            <a:ext cx="12068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ПРОГРАММ ПРОФЕССИОНАЛЬНОГО ОБУЧЕНИЯ, РЕАЛИЗУЕМЫХ В МОСКОВСКОЙ ОБЛАСТИ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78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ПРОГРАММ ПРОФЕССИОНАЛЬНОГО ОБУЧЕНИЯ, РЕАЛИЗУЕМЫХ В МОСКОВСКОЙ ОБЛАСТИ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18103 Садовник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С.П. Королева"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"Щелковский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92463" y="805002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18559 Слесарь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  ГБПОУ МО  "Колледж "Коломна"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"Орехово-Зуевский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дорожно-строительный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ГБПОУ МО "Чеховский техникум"</a:t>
            </a:r>
          </a:p>
        </p:txBody>
      </p:sp>
      <p:pic>
        <p:nvPicPr>
          <p:cNvPr id="7" name="Picture 6" descr="C:\Users\Admin\Downloads\free-icon-locksmith-922398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925" y="180022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Admin\Downloads\free-icon-gardener-64534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6" y="204812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11" y="51495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64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2750" y="692618"/>
            <a:ext cx="1946789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- 19601  Швея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40750" y="1541634"/>
            <a:ext cx="2528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- 16675 Повар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9970" y="2349946"/>
            <a:ext cx="2987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- 16199 Оператор ЭВМ и ВМ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65720" y="3172151"/>
            <a:ext cx="1953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- 13450 Маляр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23776" y="3926381"/>
            <a:ext cx="2077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- 19726  Штукатур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38936" y="684229"/>
            <a:ext cx="2123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- 12680 Каменщик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09664" y="1541633"/>
            <a:ext cx="2080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- 18559 Слесарь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77400" y="2372436"/>
            <a:ext cx="4506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- 17531 Рабочий зеленого хозяйства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20203" y="3244334"/>
            <a:ext cx="3020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- 18103 Садовник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544242" y="3912740"/>
            <a:ext cx="1886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- 16670 Плотник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118117" y="4939354"/>
            <a:ext cx="97846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Швея — специалист, создающий текстильные изделия различного вида с помощью автоматических или полуавтоматических универсальных и специальных машин. К профессионально важным качествам швеи относятся: координация, тактильная чувствительность пальцев, наглядно-образная память, физическая выносливость. Швея должна обладать такими личностными качествами как терпение, внимание, усидчивость, аккуратность.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567170" y="4506630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САМАЯ ПОПУЛЯРНАЯ В МОСКОВСКОЙ ОБЛАСТИ ПРОФЕССИЯ– ШВЕЯ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29" name="Picture 2" descr="C:\Users\Admin\Downloads\free-icon-chef-3461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25" y="133056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ownloads\free-icon-brickwork-269443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648" y="62575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" descr="C:\Users\Admin\Downloads\free-icon-painter-367814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97" y="2915152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Admin\Downloads\free-icon-seamstress-196101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042" y="538419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Admin\Downloads\free-icon-programmer-32710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25" y="2144269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Admin\Downloads\free-icon-sign-1271756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60" y="3773646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Admin\Downloads\free-icon-locksmith-922398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648" y="1460269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Admin\Downloads\free-icon-green-house-1115879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106" y="2192612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9" descr="C:\Users\Admin\Downloads\free-icon-gardener-645347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106" y="3031264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Admin\Downloads\free-icon-carpenter-30796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225" y="3772506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C:\Users\Admin\Downloads\free-icon-seamstress-1961019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60" y="4784621"/>
            <a:ext cx="534633" cy="53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250092" y="356137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/>
              <a:t>Заработная плата: 95000 т.р.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77769" y="1309750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/>
              <a:t>Заработная плата: 80000 т.р.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76408" y="204829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/>
              <a:t>Заработная плата: 84000 т.р.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69783" y="2867731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/>
              <a:t>Заработная плата: 63000 т.р.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68723" y="129263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/>
              <a:t>Заработная плата: 130000 т.р.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768723" y="2057226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/>
              <a:t>Заработная плата: 100000 т.р.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68723" y="2852578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/>
              <a:t>Заработная плата: 86000 т.р.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68017" y="3652753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/>
              <a:t>Заработная плата: 90000 т.р.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41928" y="4273854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/>
              <a:t>Заработная плата: 110000 т.р.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773029" y="4259863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/>
              <a:t>Заработная плата: 100000 т.р.</a:t>
            </a:r>
          </a:p>
        </p:txBody>
      </p:sp>
    </p:spTree>
    <p:extLst>
      <p:ext uri="{BB962C8B-B14F-4D97-AF65-F5344CB8AC3E}">
        <p14:creationId xmlns:p14="http://schemas.microsoft.com/office/powerpoint/2010/main" val="2413931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19664"/>
            <a:ext cx="12631084" cy="6928996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19601  Швея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Швея —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специалист, создающий текстильные изделия различного вида с помощью автоматических или полуавтоматических универсальных и специальных машин. К профессионально важным качествам швеи относятся: координация, тактильная чувствительность пальцев; наглядно-образная память; физическая выносливость. Швея должна обладать такими личностными качествами, как терпение, внимание, усидчивость, аккуратность.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89638" y="2889872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25973" y="3282915"/>
            <a:ext cx="513487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</a:t>
            </a: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технологии швейного производства, ассортимента швейной продукции и свойств материалов.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выполнять на машинах или вручную операции различной степени сложности по пошиву изделий с учётом ассортимента.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Умение учитывать свойства применяемых материалов при выполнении соответствующих работ.      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84064" y="3276966"/>
            <a:ext cx="54095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применять оборудование, инструменты и приспособления при выполнении швейных операций.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определять и устранять мелкие неполадки в работе обслуживаемых машин.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подбирать номера игл и нитей, регулировать натяжение нити, высоту подъёма лапки и величину её давления, длину стежка. 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14307" y="5618993"/>
            <a:ext cx="42995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ГАПОУ МО "Егорьевский техникум</a:t>
            </a:r>
          </a:p>
          <a:p>
            <a:r>
              <a:rPr lang="ru-RU" sz="1000" b="1" dirty="0"/>
              <a:t>2. ГБПОУ МО "Красногорский колледж"</a:t>
            </a:r>
          </a:p>
          <a:p>
            <a:r>
              <a:rPr lang="ru-RU" sz="1000" b="1" dirty="0"/>
              <a:t>3. ГБПОУ МО "Луховицкий аграрно-промышленный техникум"</a:t>
            </a:r>
          </a:p>
          <a:p>
            <a:r>
              <a:rPr lang="ru-RU" sz="1000" b="1" dirty="0"/>
              <a:t>4. ГАПОУ МО "Межрегиональный центр компетенций – Техникум имени С.П. Королева"</a:t>
            </a:r>
          </a:p>
          <a:p>
            <a:r>
              <a:rPr lang="ru-RU" sz="1000" b="1" dirty="0"/>
              <a:t>5. ГБПОУ МО "Можайский техникум"</a:t>
            </a:r>
          </a:p>
          <a:p>
            <a:r>
              <a:rPr lang="ru-RU" sz="1000" b="1" dirty="0"/>
              <a:t>6. ГБПОУ МО "Ногинский колледж"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138502" y="5585893"/>
            <a:ext cx="4735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7. ГБПОУ МО "Орехово-Зуевский техникум"</a:t>
            </a:r>
          </a:p>
          <a:p>
            <a:r>
              <a:rPr lang="ru-RU" sz="1000" b="1" dirty="0"/>
              <a:t>8. ГБПОУ МО "Павлово-Посадский техникум"</a:t>
            </a:r>
          </a:p>
          <a:p>
            <a:r>
              <a:rPr lang="ru-RU" sz="1000" b="1" dirty="0"/>
              <a:t>9. ГАПОУ МО "Подмосковный колледж "Энергия"</a:t>
            </a:r>
          </a:p>
          <a:p>
            <a:r>
              <a:rPr lang="ru-RU" sz="1000" b="1" dirty="0"/>
              <a:t>10. ГБПОУ МО "Подольский колледж имени А.В. Никулина"</a:t>
            </a:r>
          </a:p>
          <a:p>
            <a:r>
              <a:rPr lang="ru-RU" sz="1000" b="1" dirty="0"/>
              <a:t>11. ГКПОУ МО "Сергиево-Посадский социально-экономический техникум"</a:t>
            </a:r>
          </a:p>
          <a:p>
            <a:r>
              <a:rPr lang="ru-RU" sz="1000" b="1" dirty="0"/>
              <a:t>12. ГБПОУ МО "Чеховский техникум«</a:t>
            </a:r>
          </a:p>
          <a:p>
            <a:r>
              <a:rPr lang="ru-RU" sz="1000" b="1" dirty="0"/>
              <a:t>13. ГБПОУ МО "Шатурский энергетический техникум"</a:t>
            </a:r>
          </a:p>
          <a:p>
            <a:r>
              <a:rPr lang="ru-RU" sz="1000" b="1" dirty="0"/>
              <a:t>14. ГБПОУ МО  "Щелковский колледж"</a:t>
            </a:r>
          </a:p>
        </p:txBody>
      </p:sp>
      <p:pic>
        <p:nvPicPr>
          <p:cNvPr id="1026" name="Picture 2" descr="C:\Users\Admin\Downloads\free-icon-professional-146413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584" y="3385252"/>
            <a:ext cx="1329325" cy="13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Admin\Downloads\free-icon-seamstress-196101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11" y="675098"/>
            <a:ext cx="910404" cy="9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26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16675 Повар</a:t>
            </a:r>
          </a:p>
          <a:p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Повар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человек, который занимается приготовлением пищи.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71902" y="2190549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37884" y="2931110"/>
            <a:ext cx="5134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различных кулинарных техник и методов приготовления пищи.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правильно хранить и обрабатывать продукты питания.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работы с различными инструментами и оборудованием на кухне.                                  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53362" y="3088151"/>
            <a:ext cx="5409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основ санитарии, гигиены и безопасности на кухне.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составления меню и разработки рецептов на основе доступных продуктов.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9727" y="5706077"/>
            <a:ext cx="4224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"Дмитровский техникум"</a:t>
            </a:r>
          </a:p>
          <a:p>
            <a:r>
              <a:rPr lang="ru-RU" sz="1000" b="1" dirty="0"/>
              <a:t>2. ГБПОУ МО "Коломенский аграрный колледж имени Н.Т. Козлова"</a:t>
            </a:r>
          </a:p>
          <a:p>
            <a:r>
              <a:rPr lang="ru-RU" sz="1000" b="1" dirty="0"/>
              <a:t>3. ГБПОУ МО "Красногорский колледж"</a:t>
            </a:r>
          </a:p>
          <a:p>
            <a:r>
              <a:rPr lang="ru-RU" sz="1000" b="1" dirty="0"/>
              <a:t>4. ГАПОУ МО "Подмосковный колледж "Энергия"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731033"/>
            <a:ext cx="47352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5. ГБПОУ МО "Раменский дорожно-строительный техникум"</a:t>
            </a:r>
          </a:p>
          <a:p>
            <a:r>
              <a:rPr lang="ru-RU" sz="1000" b="1" dirty="0"/>
              <a:t>6. ГБПОУ МО "Физико-технический колледж"</a:t>
            </a:r>
          </a:p>
          <a:p>
            <a:r>
              <a:rPr lang="ru-RU" sz="1000" b="1" dirty="0"/>
              <a:t>7. ГБПОУ МО "</a:t>
            </a:r>
            <a:r>
              <a:rPr lang="ru-RU" sz="1000" b="1" dirty="0" err="1"/>
              <a:t>Электростальский</a:t>
            </a:r>
            <a:r>
              <a:rPr lang="ru-RU" sz="1000" b="1" dirty="0"/>
              <a:t> колледж"</a:t>
            </a:r>
          </a:p>
        </p:txBody>
      </p:sp>
      <p:pic>
        <p:nvPicPr>
          <p:cNvPr id="2050" name="Picture 2" descr="C:\Users\Admin\Downloads\free-icon-professional-development-1520428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63" y="3156027"/>
            <a:ext cx="1721682" cy="172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ownloads\free-icon-chef-3461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23" y="701966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64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16199 Оператор ЭВМ и ВМ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 ЭВМ и ВМ - </a:t>
            </a:r>
            <a:r>
              <a:rPr lang="ru-RU" dirty="0"/>
              <a:t>это сотрудник, который выполняет ввод и обработку информации на компьютерах, подготавливает к работе вычислительную технику и устройства.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02553" y="2326858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9201" y="2763998"/>
            <a:ext cx="5582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Подготавливать к работе и настраивать аппаратное обеспечение, периферийные устройства, операционную систему персонального компьютера и мультимедийное оборудование.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Выполнять ввод цифровой и аналоговой информации в персональный компьютер с различных носителей.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Обрабатывать аудио- и визуальный контент средствами звуковых, графических и видеоредакторов.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87811" y="2893620"/>
            <a:ext cx="54095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Управлять размещением цифровой информации на дисках персонального компьютера, а также дисковых хранилищах локальной и глобальной компьютерной сети.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Тиражировать мультимедиа контент на различных съёмных носителях информации.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Публиковать мультимедиа контент в сети Интернет.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7157" y="5778647"/>
            <a:ext cx="42248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"</a:t>
            </a:r>
            <a:r>
              <a:rPr lang="ru-RU" sz="1000" b="1" dirty="0" err="1"/>
              <a:t>Мытищинский</a:t>
            </a:r>
            <a:r>
              <a:rPr lang="ru-RU" sz="1000" b="1" dirty="0"/>
              <a:t> колледж"</a:t>
            </a:r>
          </a:p>
          <a:p>
            <a:r>
              <a:rPr lang="ru-RU" sz="1000" b="1" dirty="0"/>
              <a:t>2. ГБПОУ МО "Шатурский энергетический техникум"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78848" y="5716519"/>
            <a:ext cx="4735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3.ГАПОУ МО "Подмосковный колледж "Энергия"</a:t>
            </a:r>
          </a:p>
          <a:p>
            <a:r>
              <a:rPr lang="ru-RU" sz="1000" b="1" dirty="0"/>
              <a:t>4. ГБПОУ МО "Одинцовский техникум"</a:t>
            </a:r>
          </a:p>
        </p:txBody>
      </p:sp>
      <p:pic>
        <p:nvPicPr>
          <p:cNvPr id="3074" name="Picture 2" descr="C:\Users\Admin\Downloads\free-icon-professional-success-182549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92" y="3909857"/>
            <a:ext cx="1230105" cy="12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ownloads\free-icon-programmer-32710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20" y="646070"/>
            <a:ext cx="910404" cy="9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8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2366" cy="7097029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237797" y="216993"/>
            <a:ext cx="7821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АТЛАС ДОСТУПНЫХ ПРОФЕССИЙ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МОСКОВСКОЙ ОБЛАСТИ  ДЛЯ ЛИЦ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С НАРУШЕНИЕМ ИНТЕЛЛЕКТА                                                 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</a:t>
            </a:r>
            <a:endParaRPr lang="ru-RU" sz="2000" b="1" dirty="0">
              <a:solidFill>
                <a:srgbClr val="002060"/>
              </a:solidFill>
              <a:ea typeface="Yu Gothic UI Light" panose="020B0300000000000000" pitchFamily="34" charset="-128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D2A5CA-2B0F-4CF1-9C7C-E2373D33FAD2}"/>
              </a:ext>
            </a:extLst>
          </p:cNvPr>
          <p:cNvSpPr txBox="1"/>
          <p:nvPr/>
        </p:nvSpPr>
        <p:spPr>
          <a:xfrm>
            <a:off x="291298" y="3765044"/>
            <a:ext cx="1205106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КАК ПОЛЬЗОВАТЬСЯ АТЛАСОМ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anose="020B0A04020102020204" pitchFamily="34" charset="0"/>
              </a:rPr>
              <a:t>Значки и их расшифровка: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Профессии</a:t>
            </a:r>
          </a:p>
          <a:p>
            <a:r>
              <a:rPr lang="ru-RU" sz="1100" dirty="0"/>
              <a:t>Атлас содержит актуальные региональные перечни востребованных профессий для лиц с интеллектуальными нарушениями</a:t>
            </a:r>
          </a:p>
          <a:p>
            <a:r>
              <a:rPr lang="ru-RU" sz="1100" dirty="0"/>
              <a:t>среднего профессионального образования с акцентом на подробное описание профессионально</a:t>
            </a:r>
          </a:p>
          <a:p>
            <a:r>
              <a:rPr lang="ru-RU" sz="1100" dirty="0"/>
              <a:t>важных навыков и качеств. Каждая профессия  имеет свой узнаваемый графический значок, упрощающий навигацию по Атласу</a:t>
            </a:r>
          </a:p>
          <a:p>
            <a:endParaRPr lang="ru-RU" sz="1100" b="1" dirty="0"/>
          </a:p>
          <a:p>
            <a:endParaRPr lang="ru-RU" sz="1100" b="1" dirty="0"/>
          </a:p>
          <a:p>
            <a:endParaRPr lang="ru-RU" sz="1200" b="1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srgbClr val="002060"/>
                </a:solidFill>
                <a:latin typeface="Arial Black" panose="020B0A04020102020204" pitchFamily="34" charset="0"/>
              </a:rPr>
              <a:t>Доступная среда</a:t>
            </a:r>
          </a:p>
          <a:p>
            <a:r>
              <a:rPr lang="ru-RU" sz="1100" dirty="0"/>
              <a:t>Пиктограммы, размещенные на странице профессиональной образовательной организации, указывают на обеспечение условий доступности для лиц с </a:t>
            </a:r>
          </a:p>
          <a:p>
            <a:r>
              <a:rPr lang="ru-RU" sz="1100" dirty="0"/>
              <a:t>интеллектуальными нарушениями объектов и предоставляемых услуг в сфере образования для конкретной нозологической группы.</a:t>
            </a:r>
          </a:p>
          <a:p>
            <a:endParaRPr lang="ru-RU" sz="1200" dirty="0"/>
          </a:p>
          <a:p>
            <a:pPr>
              <a:lnSpc>
                <a:spcPct val="90000"/>
              </a:lnSpc>
            </a:pPr>
            <a:r>
              <a:rPr lang="ru-RU" sz="1200"/>
              <a:t>                                                                                                      </a:t>
            </a:r>
            <a:r>
              <a:rPr lang="ru-RU" sz="800"/>
              <a:t>интеллектуальные </a:t>
            </a:r>
          </a:p>
          <a:p>
            <a:pPr>
              <a:lnSpc>
                <a:spcPct val="90000"/>
              </a:lnSpc>
            </a:pPr>
            <a:r>
              <a:rPr lang="ru-RU" sz="800"/>
              <a:t>                                                                                                                                                                 нарушения</a:t>
            </a:r>
            <a:endParaRPr lang="ru-RU" sz="8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F0685B1-4770-4F85-B88B-02C2904EE44D}"/>
              </a:ext>
            </a:extLst>
          </p:cNvPr>
          <p:cNvGrpSpPr/>
          <p:nvPr/>
        </p:nvGrpSpPr>
        <p:grpSpPr>
          <a:xfrm>
            <a:off x="9358917" y="3761056"/>
            <a:ext cx="2862580" cy="3143250"/>
            <a:chOff x="0" y="0"/>
            <a:chExt cx="2862581" cy="3143250"/>
          </a:xfrm>
        </p:grpSpPr>
        <p:sp>
          <p:nvSpPr>
            <p:cNvPr id="24" name="Прямоугольный треугольник 23">
              <a:extLst>
                <a:ext uri="{FF2B5EF4-FFF2-40B4-BE49-F238E27FC236}">
                  <a16:creationId xmlns:a16="http://schemas.microsoft.com/office/drawing/2014/main" id="{3D07EA70-F5CA-485A-868A-38F06D44BCA0}"/>
                </a:ext>
              </a:extLst>
            </p:cNvPr>
            <p:cNvSpPr/>
            <p:nvPr/>
          </p:nvSpPr>
          <p:spPr>
            <a:xfrm rot="16200000">
              <a:off x="-153987" y="153987"/>
              <a:ext cx="3143250" cy="2835275"/>
            </a:xfrm>
            <a:prstGeom prst="rtTriangle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9BC50D6E-0B8D-4E43-B8F8-E45B97B38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906" y="1487804"/>
              <a:ext cx="853440" cy="1146175"/>
            </a:xfrm>
            <a:prstGeom prst="rect">
              <a:avLst/>
            </a:prstGeom>
            <a:noFill/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F3B052D9-8C0B-4ABA-AD3B-01141E8AD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31" y="2630804"/>
              <a:ext cx="1987550" cy="377825"/>
            </a:xfrm>
            <a:prstGeom prst="rect">
              <a:avLst/>
            </a:prstGeom>
            <a:noFill/>
          </p:spPr>
        </p:pic>
      </p:grp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45D616C2-D63A-43B1-A4EE-AAA884D2115D}"/>
              </a:ext>
            </a:extLst>
          </p:cNvPr>
          <p:cNvSpPr/>
          <p:nvPr/>
        </p:nvSpPr>
        <p:spPr>
          <a:xfrm>
            <a:off x="272109" y="2258758"/>
            <a:ext cx="1620483" cy="13475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Ориентир в выборе профессии и направлении учебы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D23280E6-C2D2-4232-875E-C28FA4CA9B57}"/>
              </a:ext>
            </a:extLst>
          </p:cNvPr>
          <p:cNvSpPr/>
          <p:nvPr/>
        </p:nvSpPr>
        <p:spPr>
          <a:xfrm>
            <a:off x="334532" y="1439770"/>
            <a:ext cx="1233315" cy="7422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учащихся старших классов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C4B47AED-CB74-4147-AFC0-4CF69B809162}"/>
              </a:ext>
            </a:extLst>
          </p:cNvPr>
          <p:cNvSpPr/>
          <p:nvPr/>
        </p:nvSpPr>
        <p:spPr>
          <a:xfrm>
            <a:off x="2167110" y="1432118"/>
            <a:ext cx="1395323" cy="7184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родителей будущего абитуриента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6DD4A906-2307-4FC6-B26F-E4D0E65C04BB}"/>
              </a:ext>
            </a:extLst>
          </p:cNvPr>
          <p:cNvSpPr/>
          <p:nvPr/>
        </p:nvSpPr>
        <p:spPr>
          <a:xfrm>
            <a:off x="1990297" y="2249882"/>
            <a:ext cx="2315003" cy="13638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Инструмент планирования обучения и карьеры. Понимание структуры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рынка труда и региональной системы профессионального образования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055910BF-5DFA-44D5-9F33-929EDFBF72C8}"/>
              </a:ext>
            </a:extLst>
          </p:cNvPr>
          <p:cNvSpPr/>
          <p:nvPr/>
        </p:nvSpPr>
        <p:spPr>
          <a:xfrm>
            <a:off x="4442620" y="1439770"/>
            <a:ext cx="1425247" cy="711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Для исполнительных                               органов власти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4756C9D1-3B92-4B51-B3D6-17BFE6335629}"/>
              </a:ext>
            </a:extLst>
          </p:cNvPr>
          <p:cNvSpPr/>
          <p:nvPr/>
        </p:nvSpPr>
        <p:spPr>
          <a:xfrm>
            <a:off x="4359976" y="2280151"/>
            <a:ext cx="2286713" cy="13557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Стратегический инструмент регулирования экономики через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прогнозирование потребности региона в компетенциях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9D5ADDC8-176E-4B89-AEE0-EB22A81A9F92}"/>
              </a:ext>
            </a:extLst>
          </p:cNvPr>
          <p:cNvSpPr/>
          <p:nvPr/>
        </p:nvSpPr>
        <p:spPr>
          <a:xfrm>
            <a:off x="9251182" y="1440172"/>
            <a:ext cx="1616748" cy="732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Для работодателей (компаний, предпринимателей)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4CE34234-55A9-4D7E-B9AD-ECD6B30A99C6}"/>
              </a:ext>
            </a:extLst>
          </p:cNvPr>
          <p:cNvSpPr/>
          <p:nvPr/>
        </p:nvSpPr>
        <p:spPr>
          <a:xfrm>
            <a:off x="9142794" y="2289782"/>
            <a:ext cx="2777097" cy="13125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Инструмент повышения производительности труда и эффективности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использования человеческого капитала в бизнес-процессах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за счет привлечения высокопрофессиональных работников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0B24C25B-EF70-4D0A-B030-2E6831A2CD33}"/>
              </a:ext>
            </a:extLst>
          </p:cNvPr>
          <p:cNvSpPr/>
          <p:nvPr/>
        </p:nvSpPr>
        <p:spPr>
          <a:xfrm>
            <a:off x="6754247" y="1432118"/>
            <a:ext cx="1616748" cy="711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Для выпускников профессиональных образовательных организаций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9FEA71FE-C75B-4869-B272-F98834B3D995}"/>
              </a:ext>
            </a:extLst>
          </p:cNvPr>
          <p:cNvSpPr/>
          <p:nvPr/>
        </p:nvSpPr>
        <p:spPr>
          <a:xfrm>
            <a:off x="6754247" y="2258040"/>
            <a:ext cx="2286713" cy="1347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Путеводитель в мир перспективных вакансий и знакомство с потенциальными работодателями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4CB7789-4924-44A8-A0B9-D1DAF1B405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1" y="4969682"/>
            <a:ext cx="5015159" cy="419471"/>
          </a:xfrm>
          <a:prstGeom prst="rect">
            <a:avLst/>
          </a:prstGeom>
        </p:spPr>
      </p:pic>
      <p:sp>
        <p:nvSpPr>
          <p:cNvPr id="58" name="Стрелка: вниз 57">
            <a:extLst>
              <a:ext uri="{FF2B5EF4-FFF2-40B4-BE49-F238E27FC236}">
                <a16:creationId xmlns:a16="http://schemas.microsoft.com/office/drawing/2014/main" id="{234088F3-F57B-4E13-A8D3-6B669BD9C838}"/>
              </a:ext>
            </a:extLst>
          </p:cNvPr>
          <p:cNvSpPr/>
          <p:nvPr/>
        </p:nvSpPr>
        <p:spPr>
          <a:xfrm>
            <a:off x="414144" y="2155246"/>
            <a:ext cx="117800" cy="12382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DDE1202-E51F-4D16-A35A-0CDAB0B14B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143" y="2144000"/>
            <a:ext cx="152413" cy="14631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ABFB8F27-4017-4EE5-95FA-95C742C40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8457" y="2140500"/>
            <a:ext cx="161932" cy="15545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54EA7F0-7924-4702-A11F-E0FF56DC42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8921" y="2150581"/>
            <a:ext cx="158510" cy="15851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76FE269-F8F5-4CB6-8CCF-EEE166A2EB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3221" y="2150581"/>
            <a:ext cx="158510" cy="15851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07A8C91B-9C46-4B6A-AB5C-593D45CFF4E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37"/>
          <a:stretch/>
        </p:blipFill>
        <p:spPr>
          <a:xfrm>
            <a:off x="272109" y="6086488"/>
            <a:ext cx="3242961" cy="63387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7A8C91B-9C46-4B6A-AB5C-593D45CFF4E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2553"/>
          <a:stretch/>
        </p:blipFill>
        <p:spPr>
          <a:xfrm>
            <a:off x="3537372" y="6111104"/>
            <a:ext cx="438969" cy="6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87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-53788" y="698499"/>
            <a:ext cx="12510848" cy="102556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13450 Маляр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Маляр-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специалист, который занимается покраской различных поверхностей. 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24537" y="2383070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129627" y="2854636"/>
            <a:ext cx="51348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Подготовка поверхностей под покраску. Очистка, выравнивание, шпатлевание, шлифовка, грунтовка.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Приготовление и колеровка красящих составов, подбор цветов и оттенков.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Окрашивание поверхностей кистями, валиками, краскопультами.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Оклеивание поверхностей обоями, другими рулонными материалами. </a:t>
            </a:r>
            <a:endParaRPr lang="ru-RU" b="1" dirty="0"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66069" y="2702418"/>
            <a:ext cx="54095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Контроль качества выполненных малярных работ, устранение дефектов.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Проведение простых расчётов расхода красящих материалов.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Обслуживание и поддержание в чистоте инструментов и оборудования.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Соблюдение правил охраны труда, техники безопасности, пожарной безопасности при проведении малярных работ.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9727" y="5662535"/>
            <a:ext cx="4224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"Воскресенский колледж"</a:t>
            </a:r>
          </a:p>
          <a:p>
            <a:r>
              <a:rPr lang="ru-RU" sz="1000" b="1" dirty="0"/>
              <a:t>2. ГБПОУ МО "Дмитровский техникум"</a:t>
            </a:r>
          </a:p>
          <a:p>
            <a:r>
              <a:rPr lang="ru-RU" sz="1000" b="1" dirty="0"/>
              <a:t>3. ГБПОУ МО  "Колледж "Коломна"</a:t>
            </a:r>
          </a:p>
          <a:p>
            <a:r>
              <a:rPr lang="ru-RU" sz="1000" b="1" dirty="0"/>
              <a:t>4. ГБПОУ МО "Луховицкий аграрно-промышленный техникум"</a:t>
            </a:r>
          </a:p>
          <a:p>
            <a:r>
              <a:rPr lang="ru-RU" sz="1000" b="1" dirty="0"/>
              <a:t>5. ГБПОУ МО "Ногинский колледж"</a:t>
            </a:r>
          </a:p>
          <a:p>
            <a:r>
              <a:rPr lang="ru-RU" sz="1000" b="1" dirty="0"/>
              <a:t>6. ГБПОУ МО "Орехово-Зуевский техникум"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</p:txBody>
      </p:sp>
      <p:pic>
        <p:nvPicPr>
          <p:cNvPr id="4098" name="Picture 2" descr="C:\Users\Admin\Downloads\free-icon-professional-development-1664815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316" y="2953326"/>
            <a:ext cx="1041753" cy="104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" descr="C:\Users\Admin\Downloads\free-icon-painter-367814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860" y="710561"/>
            <a:ext cx="1001444" cy="100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978848" y="5716519"/>
            <a:ext cx="47352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7. ГАПОУ МО “Профессиональный колледж “Московия”</a:t>
            </a:r>
          </a:p>
          <a:p>
            <a:r>
              <a:rPr lang="ru-RU" sz="1000" b="1" dirty="0"/>
              <a:t>8. ГБПОУ МО "Ступинский техникум им. А.Т. Туманова"</a:t>
            </a:r>
          </a:p>
          <a:p>
            <a:r>
              <a:rPr lang="ru-RU" sz="1000" b="1" dirty="0"/>
              <a:t>9. ГОУ ВО МО "Государственный гуманитарно-технологический университет"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76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69" y="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19726  Штукатур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Штукатур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строительный рабочий, который специализируется на нанесении штукатурки на внутренние и внешние поверхности зданий для их выравнивания, утепления, декоративной отделки или подготовки к последующей отделке.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24537" y="2370400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739893" y="2950439"/>
            <a:ext cx="51348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Разметка поверхности.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Штукатур размещает поверхность под оштукатуривание.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Нанесение штукатурки.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Вручную или механизированным инструментом штукатур наносит штукатурку, а затем отделывает оштукатуренную поверхность.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2901621"/>
            <a:ext cx="5409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Подготовка поверхности.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Штукатур выравнивает и прибивает драночные щиты.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Приготовление растворов.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Специалист готовит растворы для различных видов штукатурки — декоративной, гидроизоляционной и другой. 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08412" y="5662535"/>
            <a:ext cx="42248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"Колледж "Подмосковье"</a:t>
            </a:r>
          </a:p>
          <a:p>
            <a:r>
              <a:rPr lang="ru-RU" sz="1000" b="1" dirty="0"/>
              <a:t>2. ГБПОУ МО "Красногорский колледж"</a:t>
            </a:r>
          </a:p>
          <a:p>
            <a:r>
              <a:rPr lang="ru-RU" sz="1000" b="1" dirty="0"/>
              <a:t>3. ГБПОУ МО "Луховицкий аграрно-промышленный техникум"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4</a:t>
            </a:r>
            <a:r>
              <a:rPr lang="ru-RU" sz="1100" b="1" dirty="0"/>
              <a:t>. ГБПОУ МО "Наро-Фоминский техникум"</a:t>
            </a:r>
          </a:p>
          <a:p>
            <a:r>
              <a:rPr lang="ru-RU" sz="1100" b="1" dirty="0"/>
              <a:t>5. ГБПОУ МО "Сергиево-Посадский колледж"</a:t>
            </a:r>
          </a:p>
        </p:txBody>
      </p:sp>
      <p:pic>
        <p:nvPicPr>
          <p:cNvPr id="5122" name="Picture 2" descr="C:\Users\Admin\Downloads\free-icon-soft-skills-1061828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44" y="3399766"/>
            <a:ext cx="1249019" cy="124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ownloads\free-icon-sign-1271756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995" y="629578"/>
            <a:ext cx="1001444" cy="100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78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 12680 Каменщик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Каменщик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строительный рабочий, специалист, занимающийся возведением или ремонтом каменных конструкций.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942666" y="3220929"/>
            <a:ext cx="5134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Пользоваться инструментом для рубки и тески кирпича.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Пользоваться инструментом и оборудованием для пробивки гнёзд, борозд и отверстий в кладке.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Читать эскизы и чертежи, непосредственно используемые в работе.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Определять ассортимент и объёмы применяемого материала.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Пользоваться инструментом и инвентарём для кладки кирпичных и бутовых столбиков.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Расстилать и разравнивать раствор при кладке простейших конструкций.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22194"/>
            <a:ext cx="4224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</a:t>
            </a:r>
            <a:r>
              <a:rPr lang="ru-RU" sz="1400" b="1" dirty="0"/>
              <a:t>. ГБПОУ МО  "Колледж "Коломна"</a:t>
            </a:r>
          </a:p>
          <a:p>
            <a:r>
              <a:rPr lang="ru-RU" sz="1400" b="1" dirty="0"/>
              <a:t>2. ГБПОУ МО "Красногорский колледж"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</p:txBody>
      </p:sp>
      <p:pic>
        <p:nvPicPr>
          <p:cNvPr id="6146" name="Picture 2" descr="C:\Users\Admin\Downloads\free-icon-workplace-skills-1465579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52" y="3831762"/>
            <a:ext cx="983825" cy="98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ownloads\free-icon-brickwork-269443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57" y="719196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93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6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18559 Слесарь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12137" y="3278985"/>
            <a:ext cx="5134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Ручная умелость, техническая сообразительность и точность в действиях.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Хорошо развитый глазомер, слух и образная память.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Точность движения кистей и пальцев рук.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Развитое наглядно-образное и предметно-действенное мышление.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Физическая выносливость.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Тонкая мышечная и слуховая чувствительность.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56907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00699" y="5605546"/>
            <a:ext cx="422483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</a:t>
            </a:r>
            <a:r>
              <a:rPr lang="ru-RU" sz="1100" b="1" dirty="0"/>
              <a:t>. ГБПОУ МО "Дмитровский техникум"</a:t>
            </a:r>
          </a:p>
          <a:p>
            <a:r>
              <a:rPr lang="ru-RU" sz="1100" b="1" dirty="0"/>
              <a:t>2.  ГБПОУ МО  "Колледж "Коломна"</a:t>
            </a:r>
          </a:p>
          <a:p>
            <a:r>
              <a:rPr lang="ru-RU" sz="1100" b="1" dirty="0"/>
              <a:t>3. ГБПОУ МО "Коломенский аграрный колледж имени Н.Т. Козлова"</a:t>
            </a:r>
          </a:p>
          <a:p>
            <a:r>
              <a:rPr lang="ru-RU" sz="1100" b="1" dirty="0"/>
              <a:t>4. ГБПОУ МО "Орехово-Зуевский техникум"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25596" y="5600407"/>
            <a:ext cx="47352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5. </a:t>
            </a:r>
            <a:r>
              <a:rPr lang="ru-RU" sz="1100" b="1" dirty="0"/>
              <a:t>ГБПОУ МО "Подольский колледж имени А.В. Никулина"</a:t>
            </a:r>
          </a:p>
          <a:p>
            <a:r>
              <a:rPr lang="ru-RU" sz="1100" b="1" dirty="0"/>
              <a:t>6. ГБПОУ МО "Раменский дорожно-строительный техникум"</a:t>
            </a:r>
          </a:p>
          <a:p>
            <a:r>
              <a:rPr lang="ru-RU" sz="1100" b="1" dirty="0"/>
              <a:t>7. ГБПОУ МО "Чеховский техникум</a:t>
            </a:r>
            <a:r>
              <a:rPr lang="ru-RU" sz="1000" b="1" dirty="0"/>
              <a:t>"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Слесарь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специалист, который занимается обработкой металлов, созданием, сборкой, ремонтом и обслуживанием разнообразных механизмов и конструкций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170" name="Picture 2" descr="C:\Users\Admin\Downloads\free-icon-professional-161377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01" y="3008526"/>
            <a:ext cx="1406095" cy="140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ownloads\free-icon-locksmith-922398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92" y="721692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21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77" y="-25993"/>
            <a:ext cx="12757395" cy="692658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17531 Рабочий зеленого хозяйства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27503" y="3270136"/>
            <a:ext cx="5134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Обрезка и формирование деревьев и кустарников.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Управление зелёными насаждениями.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Обслуживание водных объектов.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Уход за растениями.        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Обработка газонов.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Обслуживание цветочных клумб.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11009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533400"/>
            <a:ext cx="4224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</a:t>
            </a:r>
            <a:r>
              <a:rPr lang="ru-RU" sz="1200" b="1" dirty="0"/>
              <a:t>ГБПОУ МО "Воскресенский колледж"</a:t>
            </a:r>
          </a:p>
          <a:p>
            <a:r>
              <a:rPr lang="ru-RU" sz="1200" b="1" dirty="0"/>
              <a:t>2. ГБПОУ МО  "Люберецкий техникум имени Героя Советского Союза, лётчика-космонавта Ю.А. Гагарина"</a:t>
            </a:r>
          </a:p>
          <a:p>
            <a:r>
              <a:rPr lang="ru-RU" sz="1200" b="1" dirty="0"/>
              <a:t>3. ГБПОУ МО "Наро-Фоминский техникум"</a:t>
            </a:r>
          </a:p>
          <a:p>
            <a:r>
              <a:rPr lang="ru-RU" sz="1200" b="1" dirty="0"/>
              <a:t>4. ГБПОУ МО "Ногинский колледж"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25596" y="5494965"/>
            <a:ext cx="4735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5. </a:t>
            </a:r>
            <a:r>
              <a:rPr lang="ru-RU" sz="1200" b="1" dirty="0"/>
              <a:t>ГБПОУ МО "Павлово-Посадский техникум"</a:t>
            </a:r>
          </a:p>
          <a:p>
            <a:r>
              <a:rPr lang="ru-RU" sz="1200" b="1" dirty="0"/>
              <a:t>6. ГАПОУ МО “Профессиональный колледж “Московия”</a:t>
            </a:r>
          </a:p>
          <a:p>
            <a:r>
              <a:rPr lang="ru-RU" sz="1200" b="1" dirty="0"/>
              <a:t>7. ГБПОУ МО "Раменский дорожно-строительный техникум"</a:t>
            </a:r>
          </a:p>
          <a:p>
            <a:r>
              <a:rPr lang="ru-RU" sz="1200" b="1" dirty="0"/>
              <a:t>8. ГКПОУ МО "Сергиево-Посадский социально-экономический техникум"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зеленого хозяйства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 специалист, занимающийся созданием, уходом и поддержанием зелёных насаждений в городских и пригородных зонах, парках, на территории частных и общественных учреждений и предприятий. </a:t>
            </a:r>
          </a:p>
          <a:p>
            <a:endParaRPr lang="ru-RU" dirty="0"/>
          </a:p>
        </p:txBody>
      </p:sp>
      <p:pic>
        <p:nvPicPr>
          <p:cNvPr id="8194" name="Picture 2" descr="C:\Users\Admin\Downloads\free-icon-professional-1464666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84" y="3023040"/>
            <a:ext cx="1466937" cy="14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ownloads\free-icon-green-house-1115879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363" y="754100"/>
            <a:ext cx="752400" cy="7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40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698500"/>
            <a:ext cx="123269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18103 Садовник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259" y="304533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165100" y="3614722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Уход и </a:t>
            </a:r>
            <a:r>
              <a:rPr lang="ru-RU" b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обслуживание растений.</a:t>
            </a:r>
            <a:endParaRPr lang="ru-RU" b="1" dirty="0"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Управление почвой и удобрение</a:t>
            </a:r>
            <a:r>
              <a:rPr lang="ru-RU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Ландшафтный дизайн.</a:t>
            </a:r>
            <a:endParaRPr lang="ru-RU" b="1" dirty="0"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82545" y="3660149"/>
            <a:ext cx="5409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Системы орошения и дренажа</a:t>
            </a:r>
            <a:r>
              <a:rPr lang="ru-RU" dirty="0"/>
              <a:t>.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Управление садовым оборудованием и инструментами</a:t>
            </a:r>
            <a:r>
              <a:rPr lang="ru-RU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Консультации и обучение</a:t>
            </a:r>
            <a:r>
              <a:rPr lang="ru-RU" dirty="0"/>
              <a:t>. </a:t>
            </a:r>
            <a:endParaRPr lang="ru-RU" b="1" dirty="0"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76232" y="5649088"/>
            <a:ext cx="4224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"Луховицкий аграрно-промышленный техникум"</a:t>
            </a:r>
          </a:p>
          <a:p>
            <a:r>
              <a:rPr lang="ru-RU" sz="1000" b="1" dirty="0"/>
              <a:t>2. ГАПОУ МО "Межрегиональный центр компетенций – Техникум имени С.П. Королева"</a:t>
            </a:r>
          </a:p>
          <a:p>
            <a:r>
              <a:rPr lang="ru-RU" sz="1000" b="1" dirty="0"/>
              <a:t>3. ГБПОУ МО  "Щелковский колледж"</a:t>
            </a:r>
          </a:p>
          <a:p>
            <a:r>
              <a:rPr lang="ru-RU" sz="1000" b="1" dirty="0"/>
              <a:t>4. ГОУ ВО МО "Государственный гуманитарно-технологический университет"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5100" y="1645440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Садовник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специалист, который профессионально занимается посадкой растений и уходом за ними. Он может работать в парке, саду, питомнике или на частном участке. </a:t>
            </a:r>
          </a:p>
        </p:txBody>
      </p:sp>
      <p:pic>
        <p:nvPicPr>
          <p:cNvPr id="22" name="Picture 9" descr="C:\Users\Admin\Downloads\free-icon-gardener-64534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200" y="716480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Admin\Downloads\free-icon-business-1065555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541" y="3422783"/>
            <a:ext cx="1669916" cy="166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68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698500"/>
            <a:ext cx="123269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16670 Плотник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259" y="304533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165100" y="3614722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Выносливость.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Хорошая координация движений.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Способность к концентрации.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82545" y="3568556"/>
            <a:ext cx="5409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Пространственное воображение.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Хороший глазомер.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61397" y="5800927"/>
            <a:ext cx="42248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</a:t>
            </a:r>
            <a:r>
              <a:rPr lang="ru-RU" sz="1100" b="1" dirty="0"/>
              <a:t>.ГБПОУ МО  "Колледж "Коломна"       </a:t>
            </a:r>
          </a:p>
          <a:p>
            <a:r>
              <a:rPr lang="ru-RU" sz="1100" b="1" dirty="0"/>
              <a:t>2. ГБПОУ МО "Колледж "Подмосковье"                    </a:t>
            </a:r>
          </a:p>
          <a:p>
            <a:r>
              <a:rPr lang="ru-RU" sz="1100" b="1" dirty="0"/>
              <a:t>3. ГБПОУ МО "Можайский техникум"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5100" y="1645440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Плотник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рабочий строительной отрасли, который работает по дереву. Основная его задача — производство различных объёмных конструкций по заранее заданной технологии, по чертежам 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планам. 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C:\Users\Admin\Downloads\free-icon-carpenter-30796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445" y="716480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ownloads\free-icon-engineering-50492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804" y="3379954"/>
            <a:ext cx="1761260" cy="176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651428" y="5756217"/>
            <a:ext cx="473526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4</a:t>
            </a:r>
            <a:r>
              <a:rPr lang="ru-RU" sz="1100" b="1" dirty="0"/>
              <a:t>. ГАПОУ МО "Подмосковный колледж "Энергия"                   </a:t>
            </a:r>
          </a:p>
          <a:p>
            <a:r>
              <a:rPr lang="ru-RU" sz="1100" b="1" dirty="0"/>
              <a:t>5. ГБПОУ МО "Сергиево-Посадский колледж"              </a:t>
            </a:r>
          </a:p>
          <a:p>
            <a:r>
              <a:rPr lang="ru-RU" sz="1100" b="1" dirty="0"/>
              <a:t>6.ГБПОУ МО "Чеховский техникум"</a:t>
            </a:r>
          </a:p>
          <a:p>
            <a:endParaRPr lang="ru-RU" sz="1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71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33683" y="123825"/>
            <a:ext cx="1264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РАБОТОДАТЕЛЕЙ ДЛЯ ВЫПУСКНИКОВ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ОБУЧЕНИЯ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13450 Маляр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ПАТП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«Сантехкомплект»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301963" y="678002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16675 Повар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«Лента»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«ЭКО-МЕНЮ»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«ГиперГлобус»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«Лобненская центральная городская больница»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КОФЕПОД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22870" y="5353251"/>
            <a:ext cx="1518651" cy="1499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Admin\Desktop\logo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8" y="2885870"/>
            <a:ext cx="1430226" cy="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u1P8j9m7VE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784" y="2053566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Admin\Desktop\pic64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30" y="3229446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logo (3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365" y="6103050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image_42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8" y="5825218"/>
            <a:ext cx="1285046" cy="5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dmin\Desktop\Lenta-Logo-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09" y="4722242"/>
            <a:ext cx="1291982" cy="3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Admin\Desktop\ehko-menju-424859931af111a93835a6ff6d80cac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331" y="2072183"/>
            <a:ext cx="1029908" cy="60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Admin\Desktop\606977098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521" y="2919536"/>
            <a:ext cx="643426" cy="41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8483273" y="2301393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C:\Users\Admin\Desktop\logo1.png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202" y="5093968"/>
            <a:ext cx="2106071" cy="8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33683" y="123825"/>
            <a:ext cx="1264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РАБОТОДАТЕЛЕЙ ДЛЯ ВЫПУСКНИКОВ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ОБУЧЕНИЯ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17531 Рабочий зеленого хозяйства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Биотех-Зоо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301963" y="678002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19601 Швея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КОТТОН КЛАБ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«ТАМИ и КО»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НОВЫЕ ТЕХНОЛОГИИ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«Дизайн — Пошив»</a:t>
            </a:r>
          </a:p>
        </p:txBody>
      </p:sp>
      <p:pic>
        <p:nvPicPr>
          <p:cNvPr id="12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22870" y="5353251"/>
            <a:ext cx="1518651" cy="1499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3230793" y="4980850"/>
            <a:ext cx="760369" cy="722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Admin\Desktop\pic64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716" y="5857659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ownloads\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78" y="3797565"/>
            <a:ext cx="1670992" cy="4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dmin\Downloads\logo.84f7ea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0" y="3727131"/>
            <a:ext cx="108509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247" y="2912801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Admin\Downloads\logo_gree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0" y="5768779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1\Downloads\logoecoparniki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" y="2674637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\Desktop\HENDERSON_logo2017_vert_blue_on_whit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343" y="3131114"/>
            <a:ext cx="1135173" cy="70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Admin\Desktop\lh7Navpk9QM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5" r="23452"/>
          <a:stretch/>
        </p:blipFill>
        <p:spPr bwMode="auto">
          <a:xfrm>
            <a:off x="5641521" y="2596953"/>
            <a:ext cx="670572" cy="89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Admin\Downloads\logo-ru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307" y="5560319"/>
            <a:ext cx="1647599" cy="2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63" y="4593601"/>
            <a:ext cx="906349" cy="906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logo (1)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193" y="1813554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23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33683" y="123825"/>
            <a:ext cx="1264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РАБОТОДАТЕЛЕЙ ДЛЯ ВЫПУСКНИКОВ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ОБУЧЕНИЯ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16199 Оператор ЭВМ и ВМ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«Новостом»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Реклайм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Дёке Экстружн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301963" y="678002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19726 Штукатур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ПАТП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«Сантехкомплект»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КЛИМОВСКИЙ ТРУБНЫЙ ЗАВОД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22870" y="5353251"/>
            <a:ext cx="1518651" cy="1499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logo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9" y="6103050"/>
            <a:ext cx="1430226" cy="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63" y="4654435"/>
            <a:ext cx="1339880" cy="857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C:\Users\Admin\Desktop\logo-a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7" y="2697080"/>
            <a:ext cx="1689446" cy="6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Admin\Desktop\logo-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495" y="5540591"/>
            <a:ext cx="1850375" cy="613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1343"/>
            <a:ext cx="1112064" cy="997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25_let_a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683" y="1559766"/>
            <a:ext cx="1958908" cy="8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Admin\Desktop\logo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17" y="2345347"/>
            <a:ext cx="1430226" cy="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u1P8j9m7VEc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17" y="4630623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Admin\Desktop\pic64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663" y="1109200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logo (3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16" y="5519446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\Desktop\image_420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059" y="1173447"/>
            <a:ext cx="1285046" cy="5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C:\Users\Admin\Downloads\b14709ba27435d1f81bc.png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863" y="4752794"/>
            <a:ext cx="1447754" cy="4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2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30" y="0"/>
            <a:ext cx="12686296" cy="6991401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25D0B89-FAC2-4D11-B5AB-2CFE5FEB98D9}"/>
              </a:ext>
            </a:extLst>
          </p:cNvPr>
          <p:cNvSpPr txBox="1"/>
          <p:nvPr/>
        </p:nvSpPr>
        <p:spPr>
          <a:xfrm>
            <a:off x="129305" y="1237007"/>
            <a:ext cx="24645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БПОО </a:t>
            </a:r>
            <a:r>
              <a:rPr lang="ru-RU" sz="1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2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89,30%</a:t>
            </a:r>
            <a:r>
              <a:rPr lang="en-US" sz="12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endParaRPr lang="ru-RU" sz="1200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87,53 %</a:t>
            </a: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90,53 %</a:t>
            </a: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89,66 %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89,61%</a:t>
            </a: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89,16 %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C2A18A7-54BB-4D3B-B1A0-D62716B23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69" y="1424890"/>
            <a:ext cx="1174568" cy="80929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7E1C5A9-C250-4814-8A8C-F06E3FCA3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764" y="3705830"/>
            <a:ext cx="3015662" cy="319265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D9C43CA-F3D7-47D0-80BA-B6CF593D5244}"/>
              </a:ext>
            </a:extLst>
          </p:cNvPr>
          <p:cNvSpPr txBox="1"/>
          <p:nvPr/>
        </p:nvSpPr>
        <p:spPr>
          <a:xfrm>
            <a:off x="739409" y="700559"/>
            <a:ext cx="101329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АТЛАС-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6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утеводитель познакомит с перечнем профессий/специальностей СПО в Московской  области для лиц с инвалидностью и ОВЗ и поможет найти свое место в профессиональном сообществе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0E8255-7B8E-4EF8-967C-AE190E76ACC3}"/>
              </a:ext>
            </a:extLst>
          </p:cNvPr>
          <p:cNvSpPr txBox="1"/>
          <p:nvPr/>
        </p:nvSpPr>
        <p:spPr>
          <a:xfrm>
            <a:off x="-348630" y="119993"/>
            <a:ext cx="126862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СОДЕРЖАНИЕ РЕГИОНАЛЬНОГО АТЛАСА ДОСТУПНЫХ ПРОФЕССИЙ ПРОФЕССИОНАЛЬНОГО ОБУЧЕНИЯ ДЛЯ ЛИЦ С НАРУШЕНИЕМ ИНТЕЛЛЕКТА 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5748" y="2569934"/>
            <a:ext cx="316432" cy="31643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5" y="2936477"/>
            <a:ext cx="408517" cy="408517"/>
          </a:xfrm>
          <a:prstGeom prst="rect">
            <a:avLst/>
          </a:prstGeom>
          <a:noFill/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5" y="3350680"/>
            <a:ext cx="317050" cy="31705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0" y="3718839"/>
            <a:ext cx="316432" cy="31643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8" y="4077359"/>
            <a:ext cx="365172" cy="36517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558CE55-49A5-424E-8354-2E51E95A984D}"/>
              </a:ext>
            </a:extLst>
          </p:cNvPr>
          <p:cNvSpPr txBox="1"/>
          <p:nvPr/>
        </p:nvSpPr>
        <p:spPr>
          <a:xfrm>
            <a:off x="7735714" y="2520047"/>
            <a:ext cx="275385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РУМЦ СПО – 82,46%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sz="12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   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72,94 %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sz="12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76,32  %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–   74,71 %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74,03 %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73,49 %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ru-RU" dirty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4BE7ABC-54C9-402A-BB9B-44B205AAB2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8819" y="2692827"/>
            <a:ext cx="317019" cy="31701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BC66F70-2F11-4E66-9E04-A32561B40E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36969" y="3182458"/>
            <a:ext cx="408517" cy="40846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A2C776D-AE39-4071-A342-26A1CE2F87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9837" y="3562350"/>
            <a:ext cx="342146" cy="347062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F7C84996-A2F0-4168-8C33-9C52143012B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80652" y="3956731"/>
            <a:ext cx="317019" cy="31701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B2AEF3A-F600-43DA-B63B-501C98FD817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54433" y="4270621"/>
            <a:ext cx="365792" cy="365792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250BCD54-C733-4B9F-BF06-708A5F7C4DE2}"/>
              </a:ext>
            </a:extLst>
          </p:cNvPr>
          <p:cNvSpPr txBox="1"/>
          <p:nvPr/>
        </p:nvSpPr>
        <p:spPr>
          <a:xfrm flipH="1">
            <a:off x="8949461" y="687917"/>
            <a:ext cx="34369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</a:endParaRP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>
                <a:solidFill>
                  <a:schemeClr val="accent5">
                    <a:lumMod val="50000"/>
                  </a:schemeClr>
                </a:solidFill>
              </a:rPr>
              <a:t>Ресурсный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учебно-методический центр  </a:t>
            </a:r>
            <a:r>
              <a:rPr lang="ru-RU" sz="1200" i="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Государственного автономного профессионального</a:t>
            </a: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образовательного учреждения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Калужской области «Калужский колледж сервиса и </a:t>
            </a:r>
            <a:r>
              <a:rPr lang="ru-RU" sz="1200" b="1" i="0">
                <a:solidFill>
                  <a:schemeClr val="accent5">
                    <a:lumMod val="50000"/>
                  </a:schemeClr>
                </a:solidFill>
                <a:effectLst/>
              </a:rPr>
              <a:t>дизайна» (присоединён к Московской области)</a:t>
            </a:r>
            <a:endParaRPr lang="ru-RU" sz="1200" b="1" i="0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r>
              <a:rPr lang="ru-RU" sz="1200" b="1" i="0" dirty="0">
                <a:solidFill>
                  <a:schemeClr val="tx2"/>
                </a:solidFill>
              </a:rPr>
              <a:t> 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9B7656A7-3CFD-43D0-BF3A-BC01A889863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2" y="5064370"/>
            <a:ext cx="338037" cy="286922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985A14-B6D6-4662-B433-C04F7CB034D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2" y="5421599"/>
            <a:ext cx="341637" cy="2500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68E8734-0DB8-4C77-B982-501A9C1E57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004087"/>
              </a:clrFrom>
              <a:clrTo>
                <a:srgbClr val="00408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0" y="5772359"/>
            <a:ext cx="338037" cy="30689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AD0806B-11B4-4F6B-927C-87E7476EE78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1" y="6520225"/>
            <a:ext cx="338037" cy="3109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1A60C23A-1FF2-49A1-BADB-05F40EC996C8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bg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01444" y="5496376"/>
            <a:ext cx="370331" cy="2631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A41EF59-E264-45FC-814B-70C7C60B9FD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96299" y="5857359"/>
            <a:ext cx="370334" cy="31290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1D5EEE6A-BBBB-4C06-8FAC-E66E3F070C5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1444" y="6247347"/>
            <a:ext cx="363634" cy="2631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B026D5B1-CFBD-4920-8DCE-D44D6D70CAE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609658" y="6603128"/>
            <a:ext cx="355420" cy="27268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4120766D-2CF8-495C-8742-953D761965B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99" y="5134708"/>
            <a:ext cx="370334" cy="2868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57747675-B588-46BA-B802-F36AAD8C978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350" y="6157441"/>
            <a:ext cx="341637" cy="26621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DC878827-F4D3-4A1C-8714-82134A300AB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754764" y="1213462"/>
            <a:ext cx="1239697" cy="826465"/>
          </a:xfrm>
          <a:prstGeom prst="rect">
            <a:avLst/>
          </a:prstGeom>
        </p:spPr>
      </p:pic>
      <p:sp>
        <p:nvSpPr>
          <p:cNvPr id="74" name="Прямоугольник: скругленные углы 4">
            <a:extLst>
              <a:ext uri="{FF2B5EF4-FFF2-40B4-BE49-F238E27FC236}">
                <a16:creationId xmlns:a16="http://schemas.microsoft.com/office/drawing/2014/main" id="{A43F5A2C-EBBB-4B37-8464-338124BE5485}"/>
              </a:ext>
            </a:extLst>
          </p:cNvPr>
          <p:cNvSpPr/>
          <p:nvPr/>
        </p:nvSpPr>
        <p:spPr>
          <a:xfrm>
            <a:off x="4861085" y="5297149"/>
            <a:ext cx="2893679" cy="1297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>
              <a:solidFill>
                <a:srgbClr val="0F25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>
              <a:solidFill>
                <a:srgbClr val="0F25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000" b="1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ПРИНЦИПЫ И ПОДХОДЫ, ИСПОЛЬЗУЕМЫЕ В АТЛАСЕ</a:t>
            </a:r>
            <a:r>
              <a:rPr lang="en-US" sz="1000" b="1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   </a:t>
            </a:r>
            <a:endParaRPr lang="en-US" sz="10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Целенаправленность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Позиционирование субъекта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Стратегические цели развития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Коммуникационная функция Атласа</a:t>
            </a:r>
          </a:p>
          <a:p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ru-RU" sz="10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248417" y="1163067"/>
            <a:ext cx="261873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область</a:t>
            </a:r>
          </a:p>
          <a:p>
            <a:r>
              <a:rPr lang="ru-RU" sz="1100" b="1">
                <a:solidFill>
                  <a:schemeClr val="accent1">
                    <a:lumMod val="50000"/>
                  </a:schemeClr>
                </a:solidFill>
              </a:rPr>
              <a:t>Базовая профессиональная образовательная организация                                                                                                                                                                                                                      инклюзивного профессионального образования                                                                                                                                                                                                                                                                      Московской области </a:t>
            </a:r>
            <a:r>
              <a:rPr lang="ru-RU" sz="1100" b="1">
                <a:solidFill>
                  <a:srgbClr val="4472C4">
                    <a:lumMod val="50000"/>
                  </a:srgbClr>
                </a:solidFill>
              </a:rPr>
              <a:t>ГАПОУ МО «Подмосковный колледж «Энергия»</a:t>
            </a:r>
            <a:r>
              <a:rPr lang="ru-RU" sz="1100" b="1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76" name="Picture 2" descr="https://rumc.ggtu.ru/images/logo_rumc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61" y="1307293"/>
            <a:ext cx="1472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250BCD54-C733-4B9F-BF06-708A5F7C4DE2}"/>
              </a:ext>
            </a:extLst>
          </p:cNvPr>
          <p:cNvSpPr txBox="1"/>
          <p:nvPr/>
        </p:nvSpPr>
        <p:spPr>
          <a:xfrm flipH="1">
            <a:off x="4994203" y="902053"/>
            <a:ext cx="2965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</a:endParaRP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область</a:t>
            </a:r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Ресурсный </a:t>
            </a:r>
            <a:r>
              <a:rPr lang="ru-RU" sz="1200" b="1" i="0">
                <a:solidFill>
                  <a:schemeClr val="accent5">
                    <a:lumMod val="50000"/>
                  </a:schemeClr>
                </a:solidFill>
              </a:rPr>
              <a:t>учебно-методический центр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Московской области СПО и ВО (ГОУ ВО МО «ГГТУ»)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28650" y="2493734"/>
            <a:ext cx="2952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>
                <a:solidFill>
                  <a:srgbClr val="0070C0"/>
                </a:solidFill>
              </a:rPr>
              <a:t>143963, Московская область, г.о. Реутов,                                                                                                                                                                                                                                                       Юбилейный пр-т, д.58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u="sng">
              <a:solidFill>
                <a:srgbClr val="0070C0"/>
              </a:solidFill>
            </a:endParaRPr>
          </a:p>
          <a:p>
            <a:r>
              <a:rPr lang="ru-RU" sz="1200" b="1" u="sng">
                <a:solidFill>
                  <a:srgbClr val="0070C0"/>
                </a:solidFill>
              </a:rPr>
              <a:t>+7(495) 521-63-77    </a:t>
            </a: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 </a:t>
            </a: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  <a:hlinkClick r:id="rId33"/>
              </a:rPr>
              <a:t>https://bpoo.energypk.ru/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>
                <a:solidFill>
                  <a:schemeClr val="accent1">
                    <a:lumMod val="75000"/>
                  </a:schemeClr>
                </a:solidFill>
                <a:hlinkClick r:id="rId34"/>
              </a:rPr>
              <a:t>bpoo_mo@mail.ru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  <a:hlinkClick r:id="rId3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200" b="1">
                <a:solidFill>
                  <a:srgbClr val="0070C0"/>
                </a:solidFill>
                <a:hlinkClick r:id="rId3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https://vk.com/bpoo_energypk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160855" y="2488185"/>
            <a:ext cx="34101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</a:rPr>
              <a:t>248012, Российская Федерация, </a:t>
            </a: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</a:rPr>
              <a:t>Центральный федеральный округ, </a:t>
            </a: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</a:rPr>
              <a:t>Калужская область. г. Калуга, ул. Кубяка, 1</a:t>
            </a: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>
                <a:solidFill>
                  <a:srgbClr val="0070C0"/>
                </a:solidFill>
                <a:hlinkClick r:id="rId3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+7 (961) 122-21-91</a:t>
            </a: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  <a:hlinkClick r:id="rId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http://kksd.edusite.ru/</a:t>
            </a:r>
            <a:endParaRPr lang="ru-RU" sz="1200" b="1" u="sng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  <a:hlinkClick r:id="rId3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college_service@adm.kaluga.ru</a:t>
            </a:r>
            <a:endParaRPr lang="ru-RU" sz="1200" b="1" u="sng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  <a:hlinkClick r:id="rId3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https://vk.com/public209229541</a:t>
            </a:r>
            <a:endParaRPr lang="ru-RU" sz="1200" b="1" u="sng">
              <a:solidFill>
                <a:srgbClr val="0070C0"/>
              </a:solidFill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20273" y="2640545"/>
            <a:ext cx="316432" cy="31643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85" y="3092813"/>
            <a:ext cx="408517" cy="408517"/>
          </a:xfrm>
          <a:prstGeom prst="rect">
            <a:avLst/>
          </a:prstGeom>
          <a:noFill/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380" y="3487966"/>
            <a:ext cx="317050" cy="31705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25" y="3856125"/>
            <a:ext cx="316432" cy="31643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053" y="4205120"/>
            <a:ext cx="365172" cy="365172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250BCD54-C733-4B9F-BF06-708A5F7C4DE2}"/>
              </a:ext>
            </a:extLst>
          </p:cNvPr>
          <p:cNvSpPr txBox="1"/>
          <p:nvPr/>
        </p:nvSpPr>
        <p:spPr>
          <a:xfrm flipH="1">
            <a:off x="17293739" y="1213462"/>
            <a:ext cx="2965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</a:endParaRP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область</a:t>
            </a:r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Ресурсный </a:t>
            </a:r>
            <a:r>
              <a:rPr lang="ru-RU" sz="1200" b="1" i="0">
                <a:solidFill>
                  <a:schemeClr val="accent5">
                    <a:lumMod val="50000"/>
                  </a:schemeClr>
                </a:solidFill>
              </a:rPr>
              <a:t>учебно-методический центр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Московской области 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25D0B89-FAC2-4D11-B5AB-2CFE5FEB98D9}"/>
              </a:ext>
            </a:extLst>
          </p:cNvPr>
          <p:cNvSpPr txBox="1"/>
          <p:nvPr/>
        </p:nvSpPr>
        <p:spPr>
          <a:xfrm>
            <a:off x="3382056" y="1268350"/>
            <a:ext cx="288466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РУМЦ СПО и ВО </a:t>
            </a:r>
            <a:r>
              <a:rPr lang="ru-RU" sz="1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2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87,50%</a:t>
            </a:r>
            <a:r>
              <a:rPr lang="en-US" sz="12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endParaRPr lang="ru-RU" sz="1200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75,73 %</a:t>
            </a: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95,63 %</a:t>
            </a: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75,69 %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66,50%</a:t>
            </a: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85,11 %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908224" y="2512755"/>
            <a:ext cx="29527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>
                <a:solidFill>
                  <a:srgbClr val="0070C0"/>
                </a:solidFill>
              </a:rPr>
              <a:t>142611, Московская область, г.о. Орехово-Зуевский, г. Орехово-Зуево, ул. Зелёная, д. 22, корпус 2</a:t>
            </a:r>
          </a:p>
          <a:p>
            <a:endParaRPr lang="ru-RU" sz="1200" u="sng">
              <a:solidFill>
                <a:srgbClr val="0070C0"/>
              </a:solidFill>
            </a:endParaRPr>
          </a:p>
          <a:p>
            <a:r>
              <a:rPr lang="ru-RU" sz="1200" b="1" u="sng">
                <a:solidFill>
                  <a:srgbClr val="0070C0"/>
                </a:solidFill>
              </a:rPr>
              <a:t>8-499-955-25-20, доб. 226</a:t>
            </a: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 </a:t>
            </a: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b="1">
                <a:solidFill>
                  <a:schemeClr val="accent1">
                    <a:lumMod val="75000"/>
                  </a:schemeClr>
                </a:solidFill>
              </a:rPr>
              <a:t>https://rumc.ggtu.ru/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b="1">
                <a:solidFill>
                  <a:schemeClr val="accent1">
                    <a:lumMod val="75000"/>
                  </a:schemeClr>
                </a:solidFill>
              </a:rPr>
              <a:t>mo_ggtu_rumc@mosreg.ru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>
              <a:solidFill>
                <a:schemeClr val="accent1">
                  <a:lumMod val="75000"/>
                </a:schemeClr>
              </a:solidFill>
              <a:hlinkClick r:id="rId3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  <a:hlinkClick r:id="rId3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b="1">
                <a:solidFill>
                  <a:srgbClr val="0070C0"/>
                </a:solidFill>
              </a:rPr>
              <a:t>https://vk.com/id780084912</a:t>
            </a:r>
            <a:endParaRPr lang="ru-RU" sz="1200" b="1" dirty="0">
              <a:solidFill>
                <a:srgbClr val="0070C0"/>
              </a:solidFill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9B7656A7-3CFD-43D0-BF3A-BC01A889863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39" y="5064369"/>
            <a:ext cx="338037" cy="286922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F985A14-B6D6-4662-B433-C04F7CB034D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39" y="5421598"/>
            <a:ext cx="341637" cy="2500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568E8734-0DB8-4C77-B982-501A9C1E57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004087"/>
              </a:clrFrom>
              <a:clrTo>
                <a:srgbClr val="00408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37" y="5772358"/>
            <a:ext cx="338037" cy="30689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1AD0806B-11B4-4F6B-927C-87E7476EE78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58" y="6520224"/>
            <a:ext cx="338037" cy="3109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7747675-B588-46BA-B802-F36AAD8C978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0037" y="6157440"/>
            <a:ext cx="341637" cy="26621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02605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33683" y="123825"/>
            <a:ext cx="1264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РАБОТОДАТЕЛЕЙ ДЛЯ ВЫПУСКНИКОВ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ОБУЧЕНИЯ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12680 Каменщик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ПРОМЫШЛЕННЫЕ РЕШЕНИЯ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ПРОМТЕХ-ДУБНА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ЦСКТ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НТТ 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301963" y="678002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18559 Слесарь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ТК ЛИФТ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Руберг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ПРОМТЕХ-ДУБНА</a:t>
            </a:r>
          </a:p>
        </p:txBody>
      </p:sp>
      <p:pic>
        <p:nvPicPr>
          <p:cNvPr id="12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22870" y="5353251"/>
            <a:ext cx="1518651" cy="1499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533650"/>
            <a:ext cx="1714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7af122bac1a6e47713d78c4d0fb2de7bd9b8c5ee-10339875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594350"/>
            <a:ext cx="2286000" cy="81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\Downloads\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7" y="1847850"/>
            <a:ext cx="14192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logo (1)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51" y="4616234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ownloads\logo_gree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" y="4712504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Admin\Downloads\logo (1).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837" y="2542463"/>
            <a:ext cx="1601683" cy="4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329" y="4251944"/>
            <a:ext cx="906349" cy="906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1\Downloads\logo (1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108" y="3740172"/>
            <a:ext cx="1011212" cy="51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1\Downloads\Логотип-Руберг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698" y="5192094"/>
            <a:ext cx="1522173" cy="809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avatars.mds.yandex.net/i?id=7af122bac1a6e47713d78c4d0fb2de7bd9b8c5ee-10339875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746750"/>
            <a:ext cx="2286000" cy="81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c4bdc849000385e9e2665146abe18460-4379030-images-thumbs&amp;n=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55" y="1501775"/>
            <a:ext cx="2636762" cy="692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23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33684" y="123825"/>
            <a:ext cx="1264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РАБОТОДАТЕЛЕЙ ДЛЯ ВЫПУСКНИКОВ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ОБУЧЕНИЯ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18103 Садовник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НТТ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Биотех-Зоо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301962" y="663289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16670 Плотник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НОВЫЕ ТЕХНОЛОГИИ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ПРОМЫШЛЕННЫЕ РЕШЕНИЯ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ПРОМТЕХ-ДУБНА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НПК ПОФ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 </a:t>
            </a:r>
          </a:p>
        </p:txBody>
      </p:sp>
      <p:pic>
        <p:nvPicPr>
          <p:cNvPr id="12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22870" y="5353251"/>
            <a:ext cx="1518651" cy="1499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1\Downloads\logoecoparnik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560" y="6168041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logo (1)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70" y="1849945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ownloads\logo_gree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4509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Admin\Desktop\pic64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25" y="2197311"/>
            <a:ext cx="1307256" cy="653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\Downloads\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997" y="3187203"/>
            <a:ext cx="1771349" cy="4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ownloads\logo.84f7ea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4962"/>
            <a:ext cx="108509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209" y="3187203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icture backgrou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890" y="1146922"/>
            <a:ext cx="1714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avatars.mds.yandex.net/i?id=7af122bac1a6e47713d78c4d0fb2de7bd9b8c5ee-10339875-images-thumbs&amp;n=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00" y="5288662"/>
            <a:ext cx="2286000" cy="81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1\Downloads\logoecoparnik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9" y="4802261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1\Downloads\logo-_1_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059" y="2517280"/>
            <a:ext cx="1733929" cy="31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Admin\Downloads\logo (1).png"/>
          <p:cNvPicPr>
            <a:picLocks noChangeAspect="1" noChangeArrowheads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17" y="2711028"/>
            <a:ext cx="1601683" cy="4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391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«Лента»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https://lenta.com/kontakty/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https://vk.com/lentacom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8 (495) 777-41-11 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 info@lenta.com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98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«Мособлтранс-1»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http://mot-1.ru/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https://vk.com/collegemok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730-80-60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info@mot-1.ru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pic>
        <p:nvPicPr>
          <p:cNvPr id="30723" name="Picture 3" descr="C:\Users\Admin\Desktop\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93" y="2053324"/>
            <a:ext cx="1597170" cy="42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C:\Users\Admin\Desktop\Lenta-Logo-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87" y="941102"/>
            <a:ext cx="1291982" cy="3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«Предприятие НИКС»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https://job.nix.ru/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https://vk.com/nixru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974-3333 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https://job.nix.ru/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http://1axbit.ru/contacts/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 398-01-65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info@1axbit.ru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https://xn--b1aqfv.xn--p1ai/kontakty/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009-03-12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info@vmk-1.ru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«ЭКО-МЕНЮ»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http://www.palich.ru/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https://vk.com/palichmos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555-81-63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otzyv@palich.vip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8148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ГиперГлобус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https://rabota.globus.ru/career/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https://vk.com/globusru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8(800) 234-80-20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ГАУЗ МО «Центральная городская клиническая больница г. Реутов»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https://reutzdrav.ru/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8(994)095-108-16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reutzdrav_mail@mosreg.ru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Лобненская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центральная городская больница» 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https://lcgb.ru/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https://vk.com/public217651566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8 960 329-53-65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30"/>
              </a:rPr>
              <a:t>mz_lobn_cgb@mosreg.ru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0725" name="Picture 5" descr="C:\Users\Admin\Desktop\nix_logo_2017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75" y="3121413"/>
            <a:ext cx="941094" cy="32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C:\Users\Admin\Desktop\logo (1)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65" y="4339753"/>
            <a:ext cx="1430226" cy="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C:\Users\Admin\Desktop\ehko-menju-424859931af111a93835a6ff6d80caca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855" y="761181"/>
            <a:ext cx="1029908" cy="60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C:\Users\Admin\Desktop\6069770983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714" y="2024410"/>
            <a:ext cx="643426" cy="41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9" name="Picture 9" descr="C:\Users\Admin\Downloads\лого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766" y="3242261"/>
            <a:ext cx="364366" cy="33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9810816" y="4160974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 descr="C:\Users\Admin\Desktop\VMK3.png"/>
          <p:cNvPicPr>
            <a:picLocks noChangeAspect="1" noChangeArrowheads="1"/>
          </p:cNvPicPr>
          <p:nvPr/>
        </p:nvPicPr>
        <p:blipFill>
          <a:blip r:embed="rId3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59" y="5283105"/>
            <a:ext cx="1847372" cy="82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27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 «Доктор Боголюбов»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https://bogolubov.center/contacts/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https://vk.com/bogolubov_center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+7(495)745-65-06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feedback@doktorbogolubov.ru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Новостом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https://www.novostom.ru/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https://vk.com/novostom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445-02-03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1"/>
              </a:rPr>
              <a:t>info17@novostom.info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Коломна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https://kolomnagrad.ru/kontakty-arhiv.html#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(498) 602-18-97, доб. 212 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cgamo@mosreg.ru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Архивное управление Раменского муниципального района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https://www.ramenskoye.ru/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https://vk.com/ramenskoyeregion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473-91-01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0"/>
              </a:rPr>
              <a:t>ram_adm@mosreg.ru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«ПАТО «Лобня-транс»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http://ptmo.msk.ru/index.html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-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ptmo@yandex.ru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ПАТП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https://mostransavto.ru/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https://vk.com/ao_mostransavto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700-31-13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5"/>
              </a:rPr>
              <a:t>referent@mtamo.ru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8148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https://vostok-do.ru/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739-99-96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«Измайлово-Сервис»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http://izmaylovo-avto.ru/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https://vk.com/izmaylovoavto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8(499)163-71-67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a123mn@yandex.ru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«МОСТРАНСАВТО» Филиал МАП №11 г. Балашиха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https://mostransavto.ru/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https://vk.com/ao_mostransavto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700-31-13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5"/>
              </a:rPr>
              <a:t>referent@mtamo.ru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1747" name="Picture 3" descr="C:\Users\Admin\Desktop\Q8BQQ_-XCqg.jpg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36838" r="14294" b="37410"/>
          <a:stretch/>
        </p:blipFill>
        <p:spPr bwMode="auto">
          <a:xfrm>
            <a:off x="3766841" y="1057508"/>
            <a:ext cx="1485900" cy="517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90" y="1804568"/>
            <a:ext cx="1112064" cy="997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gtd_logo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23" y="2905671"/>
            <a:ext cx="988190" cy="98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ogo (2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29" y="4277220"/>
            <a:ext cx="1892001" cy="6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u1P8j9m7VEc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75" y="805341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9730106" y="1938290"/>
            <a:ext cx="905674" cy="859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logo120-2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974" y="2898379"/>
            <a:ext cx="727937" cy="9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:\Users\Admin\Desktop\u1P8j9m7VEc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801" y="4145453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image001.gif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2" y="5172205"/>
            <a:ext cx="71437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27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 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https://abz-betas.ru/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8 (499) 390-76-60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sale@abz-betas.ru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«ТБ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Тойо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Транс»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http://www.toyotrans.ru/rus/vacancy/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651-92-31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9"/>
              </a:rPr>
              <a:t>o.lysenko@toyotrans.ru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https://a-group.aero/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981-38-26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CLIENT@A-GROUP.AERO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«Дизайн — Пошив»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https://xn--80aeemecag0blk3i.xn--p1ai/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https://vk.com/dipegorievsk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(903) 760-74-19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9"/>
              </a:rPr>
              <a:t>tailon_61@mail.ru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 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https://my-gkh.ru/getorganization/ao-uk-zhiloy-dom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8 496 432-33-96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gildom@yandex.ru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РусДент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http://www.rus-dent.com/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707-64-87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/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«ТАМИ и КО»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https://henderson.ru/company/vacancies/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744 03 00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pr@henderson.ru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http://www.wega.ru/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8 495 983-08-17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info@wega.ru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http://lk.ooodgh.ru/contacts/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613-65-00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/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33" y="810872"/>
            <a:ext cx="1339880" cy="857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Admin\Desktop\logo.gif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24" y="1832595"/>
            <a:ext cx="1459989" cy="2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logo-ag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006" y="3001181"/>
            <a:ext cx="1689446" cy="6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lh7Navpk9QM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5" r="23452"/>
          <a:stretch/>
        </p:blipFill>
        <p:spPr bwMode="auto">
          <a:xfrm>
            <a:off x="4610804" y="4061377"/>
            <a:ext cx="670572" cy="89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732755-stomatologiya-_rusdent_cropped_logo.jpg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r="15680"/>
          <a:stretch/>
        </p:blipFill>
        <p:spPr bwMode="auto">
          <a:xfrm>
            <a:off x="9067405" y="778259"/>
            <a:ext cx="1536700" cy="76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HENDERSON_logo2017_vert_blue_on_white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738" y="2030440"/>
            <a:ext cx="1135173" cy="70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esktop\logo-2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460" y="3077659"/>
            <a:ext cx="1850375" cy="613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esktop\pic640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570" y="4031932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\Desktop\logo (3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16" y="5519446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71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«Сантехкомплект»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https://www.santech.ru/contacts/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 (495) 645-00-00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opt@santech.ru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https://agrokulturagroup.ru/contacts/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https://vk.com/rost.companygroup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389-44-25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0"/>
              </a:rPr>
              <a:t>sales@rostgroup.ru</a:t>
            </a:r>
            <a:r>
              <a:rPr lang="ru-RU" sz="1200" dirty="0"/>
              <a:t> </a:t>
            </a:r>
            <a:r>
              <a:rPr lang="en-US" sz="1200" dirty="0"/>
              <a:t> 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Иванисово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https://agpcomplex.com/contacts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https://vk.com/agpcomplex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8 496 577-45-03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hlinkClick r:id="rId18"/>
              </a:rPr>
              <a:t>office@central-market.site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Турбокомплект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https://www.kamturbo.ru/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-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8(916)582-67-38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 dirty="0">
                <a:hlinkClick r:id="rId20"/>
              </a:rPr>
              <a:t>ok@kamturbo.ru</a:t>
            </a:r>
            <a:r>
              <a:rPr lang="en-US" sz="1200" u="sng" dirty="0"/>
              <a:t> </a:t>
            </a:r>
            <a:endParaRPr lang="en-US" sz="1200" dirty="0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 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https://unifoods.ru/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8(495)648-77-01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unifoods@unifoods.ru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Артпласт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https://www.artplast.ru/kontakty/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770 09 29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4"/>
              </a:rPr>
              <a:t>artplast@artplast.ru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Герофарм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https://geropharm.ru/contacts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https://vk.com/geropharm_official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995-09-17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7"/>
              </a:rPr>
              <a:t>inform@geropharm.com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ПРОМАЛЬЯНС 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https://promalliance.pro/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8 495 927 30 33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info@met-prom.com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СЕРПУХОВСКИЙ ЛИФТОСТРОИТЕЛЬНЫЙ ЗАВОД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https://slz-lift.ru/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https://vk.com/slzlift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 (495) 604-44-09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2"/>
              </a:rPr>
              <a:t>sales@slz-lift.ru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074" name="Picture 2" descr="C:\Users\Admin\Desktop\image_42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24" y="973926"/>
            <a:ext cx="1285046" cy="5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logo.84f7eae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702" y="1981910"/>
            <a:ext cx="108509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Logo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95" y="3171919"/>
            <a:ext cx="1771349" cy="4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2945da8b30ec2f53d6b1c78f726d1f14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225" y="4083790"/>
            <a:ext cx="825545" cy="825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8jxnpjd22vnjp9s489i3hf3afvrfglcq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402" y="989480"/>
            <a:ext cx="1905004" cy="43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esktop\logo (4)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456" y="2085571"/>
            <a:ext cx="1624895" cy="49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logo (5)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50" y="3253404"/>
            <a:ext cx="1839601" cy="32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yNoUzAqdvU8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98" y="4185122"/>
            <a:ext cx="792004" cy="792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dmin\Desktop\logo1.png"/>
          <p:cNvPicPr>
            <a:picLocks noChangeAspect="1" noChangeArrowheads="1"/>
          </p:cNvPicPr>
          <p:nvPr/>
        </p:nvPicPr>
        <p:blipFill>
          <a:blip r:embed="rId4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29" y="5187578"/>
            <a:ext cx="2106071" cy="8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224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ВЕНТИЛЯЦИИ ГАЛВЕНТ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https://otvody.galvent.ru/?utm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https://vk.com/galventventilyacia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8(495)153-50-93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vent@galvent.su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ПАО АВИАЦИОННАЯ КОРПОРАЦИЯ РУБИН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https://acrubin.ru/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https://vk.com/akrubin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521-57-66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hlinkClick r:id="rId11"/>
              </a:rPr>
              <a:t> kadr@akrubin.ru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Георг Полимер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https://www.georgpolymer.ru/#_contacts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https://vk.com/georgpolymer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363-58-83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sales@georgpolymer.ru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ОЛТЕКС С.А.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https://oltex-sa.ru/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8(49)5745-36-40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 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linkClick r:id="rId21"/>
              </a:rPr>
              <a:t>info@oltex-sa.ru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КЛИМОВСКИЙ ТРУБНЫЙ ЗАВОД</a:t>
            </a:r>
            <a:endParaRPr lang="en-US" sz="1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https://www.polyplastic.ru/ktz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https://vk.com/polyplastic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745-68-57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liman.o@polyplastic.ru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98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Технопарк Импульс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https://www.impulse.su/people/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https://vk.com/tehnopark_impulse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367-22-59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6"/>
              </a:rPr>
              <a:t>mail@impulse.su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www.acoustic.ru/productions/brands/self_made/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https://vk.com/acousticru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+7 (495) 134-98-98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support@acoustic.ru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Биотех-Зоо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https://biotech-zoo.ru/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https://vk.com/biotech_c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8(901)367-63-27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31"/>
              </a:rPr>
              <a:t>biotech-zoo.msk@yandex.ru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ИПК РР ДЕВЕЛОПМЕНТ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2"/>
              </a:rPr>
              <a:t>https://rrdblok.ru/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(499) 755-84-46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3"/>
              </a:rPr>
              <a:t>rr-d19@mail.ru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5122" name="Picture 2" descr="C:\Users\Admin\Desktop\new_logo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76" y="1103493"/>
            <a:ext cx="1370754" cy="43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logo (7).png"/>
          <p:cNvPicPr>
            <a:picLocks noChangeAspect="1" noChangeArrowheads="1"/>
          </p:cNvPicPr>
          <p:nvPr/>
        </p:nvPicPr>
        <p:blipFill>
          <a:blip r:embed="rId3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16" y="1952510"/>
            <a:ext cx="1591143" cy="6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cropped-логотип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57" y="3267797"/>
            <a:ext cx="2083663" cy="30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ownloads\OLTEX_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99" y="4257161"/>
            <a:ext cx="1821031" cy="53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90" y="736936"/>
            <a:ext cx="102870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Desktop\25_let_ag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790" y="2093953"/>
            <a:ext cx="1958908" cy="8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4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90" y="3168535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Admin\Desktop\logo_rrd.pn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480" y="4317132"/>
            <a:ext cx="1251110" cy="58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Admin\Downloads\b14709ba27435d1f81bc.png"/>
          <p:cNvPicPr>
            <a:picLocks noChangeAspect="1" noChangeArrowheads="1"/>
          </p:cNvPicPr>
          <p:nvPr/>
        </p:nvPicPr>
        <p:blipFill>
          <a:blip r:embed="rId4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5377165"/>
            <a:ext cx="1447754" cy="4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697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НТТ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http://ooontt.ru/ru/#about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8(495) 2580990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info@ooontt.ru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Полипак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https://polipak.ru/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212-55-55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hlinkClick r:id="rId9"/>
              </a:rPr>
              <a:t> </a:t>
            </a:r>
            <a:r>
              <a:rPr lang="en-US" sz="1200" dirty="0">
                <a:hlinkClick r:id="rId10"/>
              </a:rPr>
              <a:t>order@polipak.ru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https://pspress.ru/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8( 495)- 155 15 51, доб. 770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sales@pspress.ru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https://rota-agro.ru/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https://t.me/rotaagro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601-20-76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 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linkClick r:id="rId20"/>
              </a:rPr>
              <a:t>info@rota-agro.ru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Фортекс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Ко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https://fourtex.ru/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8 495 669 68 29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https://fourtex.ru/</a:t>
            </a:r>
            <a:r>
              <a:rPr lang="ru-RU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https://smart-wall.ru/kontakty-smartwall/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755-88-45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3"/>
              </a:rPr>
              <a:t>Info@smart-wall.ru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Технопарк Импульс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https://www.impulse.su/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https://t.me/+KKuF-OxJttUwZDVi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367-22-59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  <a:hlinkClick r:id="rId26"/>
              </a:rPr>
              <a:t>mail@impulse.su</a:t>
            </a:r>
            <a:r>
              <a:rPr lang="ru-RU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https://wesmir.com/o-kompanii/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https://vk.com/wesmir.fabrika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677-95-39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9"/>
              </a:rPr>
              <a:t>kadry@wesmir.com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ФИТНИК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https://fitnik.tech/about/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https://vk.com/fitnik3d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(910) 451-42-63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hlinkClick r:id="rId32"/>
              </a:rPr>
              <a:t>nfo@fitnik.tech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6146" name="Picture 2" descr="C:\Users\Admin\Desktop\logo (1).gif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93" y="788748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logo (8)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14" y="1793640"/>
            <a:ext cx="1055382" cy="94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30" y="2931307"/>
            <a:ext cx="906349" cy="906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ownloads\logo_green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85" y="4194962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8" y="440320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dmin\Downloads\logo (1)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07" y="1080367"/>
            <a:ext cx="1601683" cy="4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90" y="1794493"/>
            <a:ext cx="102870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dmin\Downloads\logo-ru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07" y="3316304"/>
            <a:ext cx="1647599" cy="2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Admin\Desktop\logo_ru-1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7" y="4240483"/>
            <a:ext cx="1362459" cy="48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Admin\Desktop\forteks--ko-fd29bd0e668d6cf6557107e94346fb0f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5159803"/>
            <a:ext cx="894592" cy="8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02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ЦСКТ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https://cspekt.ru/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8 (495) 108-69-36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: info@cspekt.ru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https://sadray.ru/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https://t.me/rayskiysad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(985) 773-12-59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info@sadray.ru</a:t>
            </a:r>
            <a:r>
              <a:rPr lang="ru-RU" sz="1200"/>
              <a:t> 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ТК ЛИФТ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https://tk-lift.ru/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https://vk.com/torgkoms?roistat_visit=1673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 877-40-42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4"/>
              </a:rPr>
              <a:t>zakaz@tk-lift.ru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ТРОЛЬ-АВТО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https://troll-auto.ru/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(968) 708-34-26</a:t>
            </a:r>
            <a:endParaRPr lang="en-US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  <a:hlinkClick r:id="rId16"/>
              </a:rPr>
              <a:t>kerry@kerry.ru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Т.Б.Х.-РАМЕНСКОЕ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https://tbh.su/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8(495) 532-10-25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info@tbh.su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НПК ПОФ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https://fenixpet.ru/about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https://t.me/nvremya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(936) 316-29-32</a:t>
            </a:r>
            <a:endParaRPr lang="en-US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0"/>
              </a:rPr>
              <a:t>info@fenixpet.ru</a:t>
            </a:r>
            <a:r>
              <a:rPr lang="en-US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ЕВРОМОЛ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https://evromol.com/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 (495) 111-40-20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info@evromol.com</a:t>
            </a:r>
            <a:r>
              <a:rPr lang="ru-RU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КППП РУСКОН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https://ruskon.ru/contacts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(495)580-50-10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3"/>
              </a:rPr>
              <a:t>info@ruskon.ru</a:t>
            </a:r>
            <a:r>
              <a:rPr lang="ru-RU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Руберг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https://www.rubberfactory.ru/about-us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8  495 66 88 00 9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5"/>
              </a:rPr>
              <a:t>info@rubberfactory.ru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ownloads\1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14" y="759309"/>
            <a:ext cx="14192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logoecoparniki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553" y="2139061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2" y="222949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logo (1)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20" y="3283307"/>
            <a:ext cx="1011212" cy="51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tl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78" y="3999946"/>
            <a:ext cx="1249683" cy="85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2" y="4422724"/>
            <a:ext cx="158400" cy="158400"/>
          </a:xfrm>
          <a:prstGeom prst="rect">
            <a:avLst/>
          </a:prstGeom>
        </p:spPr>
      </p:pic>
      <p:pic>
        <p:nvPicPr>
          <p:cNvPr id="1030" name="Picture 6" descr="C:\Users\1\Downloads\logo-_1_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247" y="1180213"/>
            <a:ext cx="1733929" cy="31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55" y="1152484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logo-wide-272-2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368" y="2204095"/>
            <a:ext cx="1501808" cy="3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ownloads\logo (2)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620" y="3213213"/>
            <a:ext cx="1446051" cy="44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ownloads\Логотип-Руберг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498" y="4073459"/>
            <a:ext cx="1522173" cy="809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\Downloads\TBH-4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5374817"/>
            <a:ext cx="1409700" cy="51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82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850900"/>
            <a:ext cx="5226383" cy="58801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навыков в различных ремеслах, изготовление декоративно-прикладной продукции и при ее реализации получение   небольшого вознаграждения. Центр берет на себя обязательство частичного трудоустройства молодых инвалидов.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Орехово-Зуевский район, с. Ильинский Погост. Доставка жителей Орехово-Зуевского района ежедневно до места учебы и обратно бесплатно транспортом Центра.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https://kcsonoz.ru/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>
                <a:hlinkClick r:id="rId7"/>
              </a:rPr>
              <a:t>+7 (4964) 17-90-07</a:t>
            </a:r>
            <a:endParaRPr lang="ru-RU" sz="1600" dirty="0"/>
          </a:p>
          <a:p>
            <a:r>
              <a:rPr lang="ru-RU" sz="1600" dirty="0"/>
              <a:t>: </a:t>
            </a:r>
            <a:r>
              <a:rPr lang="en-US" sz="1600" dirty="0" err="1"/>
              <a:t>imperia.remesel</a:t>
            </a:r>
            <a:endParaRPr lang="ru-RU" sz="1600" dirty="0"/>
          </a:p>
          <a:p>
            <a:endParaRPr lang="ru-RU" sz="1600" dirty="0"/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988235"/>
            <a:ext cx="730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Производственно-интегрированные мастерские "Империя ремёсел"</a:t>
            </a:r>
          </a:p>
        </p:txBody>
      </p:sp>
      <p:pic>
        <p:nvPicPr>
          <p:cNvPr id="7" name="Picture 2" descr="C:\Users\1\Downloads\J_E3Ts2w_gw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2"/>
          <a:stretch/>
        </p:blipFill>
        <p:spPr bwMode="auto">
          <a:xfrm>
            <a:off x="6052307" y="3200598"/>
            <a:ext cx="3548894" cy="316210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800" y="4411885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60720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30419" y="58632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2" y="63088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5752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77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355155" y="769687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dirty="0"/>
              <a:t> 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«Егорьевский техникум»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3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300" dirty="0">
                <a:solidFill>
                  <a:srgbClr val="5B9BD5">
                    <a:lumMod val="50000"/>
                  </a:srgbClr>
                </a:solidFill>
              </a:rPr>
              <a:t>140304, Московская область, г. Егорьевск, проспект Ленина д.3</a:t>
            </a: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4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https://xn--90adedahlihclausyr3a.xn--p1ai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https://vk.com/tehnikum_epet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en-US" sz="1400" b="1" u="sng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+7 (496) 403-04-71 </a:t>
            </a:r>
            <a:endParaRPr lang="en-US" sz="1400" b="1" u="sng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400" dirty="0">
                <a:solidFill>
                  <a:srgbClr val="5B9BD5">
                    <a:lumMod val="50000"/>
                  </a:srgbClr>
                </a:solidFill>
                <a:hlinkClick r:id="rId8"/>
              </a:rPr>
              <a:t>mo_gapouegor@mosreg.ru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Ителлектуальные нарушения -84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990131" y="4842300"/>
            <a:ext cx="5683222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«Дмитровский техникум»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rgbClr val="002060"/>
                </a:solidFill>
              </a:rPr>
              <a:t>141804,Московская область, Дмитровский г.о., г. Дмитров,  ул.  Инженерная, д.2-а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http://xn--b1aecfrgavb2a.xn--p1ai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https://vk.com/vskcollege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+7(496) 443-31-72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mo_voskkolledzh@mosreg.ru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- 86,75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	                 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Общежитие</a:t>
            </a:r>
            <a:endParaRPr lang="ru-RU" sz="1400" dirty="0">
              <a:solidFill>
                <a:srgbClr val="5B9BD5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355155" y="2809000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«Колледж «Коломна»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 :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000" dirty="0">
                <a:solidFill>
                  <a:srgbClr val="5B9BD5">
                    <a:lumMod val="50000"/>
                  </a:srgbClr>
                </a:solidFill>
              </a:rPr>
              <a:t>140400, Московская область, </a:t>
            </a:r>
            <a:r>
              <a:rPr lang="ru-RU" sz="1000" dirty="0">
                <a:solidFill>
                  <a:srgbClr val="002060"/>
                </a:solidFill>
              </a:rPr>
              <a:t>г. Коломна, ул. Октябрьской революции, д. </a:t>
            </a:r>
            <a:r>
              <a:rPr lang="ru-RU" sz="1050" dirty="0">
                <a:solidFill>
                  <a:srgbClr val="002060"/>
                </a:solidFill>
              </a:rPr>
              <a:t>408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 :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 </a:t>
            </a:r>
            <a:r>
              <a:rPr lang="en-US" sz="1400" u="sng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https://college-kolomna.ru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400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 :  </a:t>
            </a:r>
            <a:r>
              <a:rPr lang="en-US" sz="1400" u="sng" dirty="0">
                <a:solidFill>
                  <a:schemeClr val="accent5">
                    <a:lumMod val="50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https://vk.com/college_kolomna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 : </a:t>
            </a:r>
            <a:r>
              <a:rPr lang="ru-RU" sz="1400" dirty="0">
                <a:solidFill>
                  <a:srgbClr val="002060"/>
                </a:solidFill>
              </a:rPr>
              <a:t>:+7 (496) 613-34-04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   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  <a:hlinkClick r:id="rId13"/>
              </a:rPr>
              <a:t>mo_</a:t>
            </a:r>
            <a:r>
              <a:rPr lang="en-US" sz="1400" dirty="0">
                <a:solidFill>
                  <a:srgbClr val="002060"/>
                </a:solidFill>
                <a:hlinkClick r:id="rId13"/>
              </a:rPr>
              <a:t>kollkolom@mosreg.ru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</a:p>
          <a:p>
            <a:pPr lvl="0"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Ителлектуальные  нарушения  - 60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594246" y="767307"/>
            <a:ext cx="5250733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«Воскресенский колледж»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140203, Московская область, г. Воскресенск, ул. Ленинская, д. 1а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http://xn--b1aecfrgavb2a.xn--p1ai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https://vk.com/vskcollege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443-31-72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mo_voskkolledzh@mosreg.ru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-66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594246" y="2807642"/>
            <a:ext cx="5250733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«Коломенский аграрный колледж имени Н.Т. Козлова»</a:t>
            </a:r>
          </a:p>
          <a:p>
            <a:pPr lvl="0">
              <a:lnSpc>
                <a:spcPct val="80000"/>
              </a:lnSpc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140412, Московская область, г. Коломна,  Малинское ш. , д.36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https://agrokol-kolomna.ru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https://vk.com/agrokol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+7 (496) 616-66-49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mo_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kolagrkoll@mosreg.ru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 68,46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6708" y="1161498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4" y="1743541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9" y="1377233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4" y="1985621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9" y="1554887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19" y="212917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62" y="140447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24182" y="1058098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053" y="151247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98" y="1226845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93" y="170076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08" y="1391052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914372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189678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4794" y="309922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5" y="356342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10" y="326797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5" y="375154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0" y="343217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90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33" y="31852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25171" y="5169318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662" y="5755443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87" y="5338065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462" y="5996895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17" y="5586092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49776" y="3042073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47" y="3515803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92" y="3220345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47" y="3722965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802" y="3384552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09618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99597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84" y="6003759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27" y="5402492"/>
            <a:ext cx="367200" cy="367200"/>
          </a:xfrm>
          <a:prstGeom prst="rect">
            <a:avLst/>
          </a:prstGeom>
        </p:spPr>
      </p:pic>
      <p:pic>
        <p:nvPicPr>
          <p:cNvPr id="1026" name="Picture 2" descr="C:\Users\Admin\Downloads\QR-Code (38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08" y="136357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QR-Code (39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62" y="203664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QR-Code (40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08" y="304247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wnloads\QR-Code (41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08" y="375837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C:\Users\Admin\Downloads\QR-Code (42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04" y="111565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Admin\Downloads\QR-Code (43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04" y="182777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ownloads\QR-Code (44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04" y="310779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ownloads\QR-Code (45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04" y="375122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ownloads\QR-Code (46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212" y="537564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ownloads\QR-Code (4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212" y="607609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645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850900"/>
            <a:ext cx="5226383" cy="58801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комплекса реабилитационных услуг и мероприятий, согласно требованиям к объему и качеству предоставления социальной услуги в соответствии с государственным стандартом социального обслуживания.</a:t>
            </a: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Балашиха, ул. Свердлова, дом 9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http://balcso.ru/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8(495) 521-44-37</a:t>
            </a:r>
          </a:p>
          <a:p>
            <a:r>
              <a:rPr lang="ru-RU" sz="1600"/>
              <a:t>: </a:t>
            </a:r>
            <a:r>
              <a:rPr lang="en-US" sz="1600">
                <a:hlinkClick r:id="rId7"/>
              </a:rPr>
              <a:t>igbuso.mkcson@mosreg.ru</a:t>
            </a:r>
            <a:r>
              <a:rPr lang="ru-RU" sz="1600"/>
              <a:t> </a:t>
            </a:r>
            <a:r>
              <a:rPr lang="en-US" sz="1600"/>
              <a:t> </a:t>
            </a:r>
            <a:r>
              <a:rPr lang="ru-RU" sz="1600"/>
              <a:t> </a:t>
            </a:r>
          </a:p>
          <a:p>
            <a:endParaRPr lang="ru-RU" sz="1600"/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центр профориентации и реабилитации молодых инвалидов и подростков с ОВЗ «Маяк»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4699" y="47562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55132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2790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2" y="57500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2050" name="Picture 2" descr="C:\Users\1\Downloads\6a0844b2-f2ce-5094-8d40-7543f549e09d.jf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01" y="2783195"/>
            <a:ext cx="5283200" cy="330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606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944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мастерской обучают: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бытовым навыкам - с помощью специалистов обучающиеся учатся элементам уборки, поддержанию порядка и чистоты, а также нормам и правилам при различных бытовых ситуациях.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академическим навыкам - обучающиеся оттачивают навыки математики, а также развивают умение логически мыслить, улучшают внимательность.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навыкам трудотерапии- один из основных, необходимых аспектов в обучении лиц с инвалидностью и ОВЗ.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Балашиха ,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пр-т Ленина, д.69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https://bpoo.energypk.ru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/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8(495) 521-63-77</a:t>
            </a:r>
          </a:p>
          <a:p>
            <a:r>
              <a:rPr lang="ru-RU" sz="1600" dirty="0"/>
              <a:t>: </a:t>
            </a:r>
            <a:r>
              <a:rPr lang="en-US" sz="1600" dirty="0">
                <a:hlinkClick r:id="rId7"/>
              </a:rPr>
              <a:t>bpoo_mo@mail.ru</a:t>
            </a:r>
            <a:r>
              <a:rPr lang="ru-RU" sz="1600" dirty="0"/>
              <a:t> </a:t>
            </a:r>
          </a:p>
          <a:p>
            <a:endParaRPr lang="ru-RU" sz="1600" dirty="0"/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чистоты от "А до Я"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4699" y="52515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59450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7489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2" y="61945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3074" name="Picture 2" descr="C:\Users\1\Downloads\cropped-1Презентация-Microsoft-PowerPoint-e1710832232794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96" t="-23061" r="-6918" b="-15344"/>
          <a:stretch/>
        </p:blipFill>
        <p:spPr bwMode="auto">
          <a:xfrm>
            <a:off x="5321300" y="1798310"/>
            <a:ext cx="5537200" cy="4092045"/>
          </a:xfrm>
          <a:prstGeom prst="ellipse">
            <a:avLst/>
          </a:prstGeom>
          <a:solidFill>
            <a:schemeClr val="bg1"/>
          </a:solidFill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18742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944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В мастерской осуществляют                                                                                                                          пошив изделий: комплекты постельного болья, спортивные костюмы, термоодеяла, комплекты мужского белья. Занятия в мастерской дают возможность обучающимся познакомиться с шитьем как культурной ценностью. Это способствует формированию и закреплению практических трудовых навыков, развитию усидчивости, аккуратности, художественного вкуса. Шитье помогает воспитывать экологическую  сознательность у обучающих.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Дмитров. 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Инженерная д.2а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https://dmitrovt.ru/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8(495)993-93-25</a:t>
            </a:r>
          </a:p>
          <a:p>
            <a:r>
              <a:rPr lang="ru-RU" sz="1600">
                <a:hlinkClick r:id="rId7"/>
              </a:rPr>
              <a:t>:</a:t>
            </a:r>
            <a:r>
              <a:rPr lang="en-US" sz="1600">
                <a:hlinkClick r:id="rId7"/>
              </a:rPr>
              <a:t>mo_dmittechn@mosreg.ru</a:t>
            </a:r>
            <a:r>
              <a:rPr lang="ru-RU" sz="1600"/>
              <a:t> </a:t>
            </a:r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"Волшебный стежок"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9848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56529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4441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2" y="59405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4098" name="Picture 2" descr="C:\Users\1\Downloads\T15sAIj4stk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44" y="1943100"/>
            <a:ext cx="5065406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268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Занятия  по декоративно – прикладному творчеству широко и многосторонне раскрывают художественный образ вещи, слова, основы художественного изображения, связь художественной культуры с общечеловеческими ценностями. Одновременно осуществляется развитие творческого опыта обучающихся  в процессе собственной творческой активности.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Сергиево-Посадский городской округ, город Хотьково, улица Станционная 1-я, дом 1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https://xn--h1adoai.xn--p1ai/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8(496) 549-25-30</a:t>
            </a:r>
          </a:p>
          <a:p>
            <a:r>
              <a:rPr lang="ru-RU" sz="1600">
                <a:hlinkClick r:id="rId7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8"/>
              </a:rPr>
              <a:t>mo_spset@mosreg.ru</a:t>
            </a:r>
            <a:r>
              <a:rPr lang="ru-RU" sz="1600"/>
              <a:t>   </a:t>
            </a:r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Творческое пространство «Арт-лаборатория»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3879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55767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3425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2" y="58262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82" y="2340008"/>
            <a:ext cx="3495918" cy="349983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929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навыков в различных ремеслах, изготовление декоративно-прикладной продукции и швейной продукции. Центр берет на себя обязательство частичного трудоустройства молодых инвалидов.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область.г. Сергиев- Посад,  пр. Красной Армии, д. 94/2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https://optimist-sp.ru/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8(496)540-46-07</a:t>
            </a:r>
          </a:p>
          <a:p>
            <a:r>
              <a:rPr lang="ru-RU" sz="1600">
                <a:hlinkClick r:id="rId7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8"/>
              </a:rPr>
              <a:t>kcsor.optimist@mosreg.ru</a:t>
            </a:r>
            <a:r>
              <a:rPr lang="ru-RU" sz="1600"/>
              <a:t> </a:t>
            </a:r>
            <a:r>
              <a:rPr lang="en-US" sz="1600"/>
              <a:t> </a:t>
            </a:r>
            <a:endParaRPr lang="ru-RU" sz="1600"/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 "Комплексный центр социального обслуживания и реабилитации «Сергиево - Посадский»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38672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46369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3773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2" y="48610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6147" name="Picture 3" descr="C:\Users\1\Downloads\gosudarstvennoe-bjudzhetnoe-uchrezhdenie-social-nogo-obsluzhivanija-moskovskoj-oblasti-kompleksnyj-centr-social-nogo-obsluzhiva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05" y="3403251"/>
            <a:ext cx="2515012" cy="25150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3052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Обучающиеся имеют возможность освоить  навыки  швейного мастерства.  Мастерская способствует развитию способности обучающихся к самостоятельному усвоению новых знаний и умений, включая организацию этого процесса, умению ставить  цели, искать и использовать необходимые средства и способы их достижения, контролировать и оценивать процесс и результаты деятельности, т.е. активному присвоению нового социального опыта.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обл., г. Сергиев Посад, ул. Вознесенская ул., 55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yandex.ru/profile/229805897400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8(905) 551-92-12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ano.preodolenie@mail.ru</a:t>
            </a:r>
            <a:r>
              <a:rPr lang="ru-RU" sz="1600" dirty="0"/>
              <a:t>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Инклюзивная мастерская  "Преодоление"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9340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6727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4695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9091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77" y="2409669"/>
            <a:ext cx="4804931" cy="32012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9638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Отличительными  особенностями мастерской  «Гламур"» является то, что  используются  разделы: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фелтинг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техника изготовления игрушек из капрона и носков и ваты. Доступ к интернет - ресурсам дает большие возможности заниматься прикладным творчеством. Обучающихся  всегда привлекает все новое, необычное в исполнении, поэтому интернет с его множеством идей – это просто находка.  В  мастерской  учащиеся знакомятся с выполнением простых поделок, но потом появляется интерес и желание выполнить более сложную работу.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Егорьевск, проспект Ленина д.3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https://xn----ctbchbcvnduig0aqru4a2j.xn--p1ai/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8(496) 403-2214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mo_gapouegor@mosreg.ru</a:t>
            </a:r>
            <a:r>
              <a:rPr lang="ru-RU" sz="1600" dirty="0"/>
              <a:t> </a:t>
            </a:r>
            <a:r>
              <a:rPr lang="en-US" sz="1600" dirty="0"/>
              <a:t> </a:t>
            </a:r>
            <a:endParaRPr lang="ru-RU" sz="1600" dirty="0"/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Инклюзивная мастерская "Гламур"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0099" y="49738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9140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4695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62012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8194" name="Picture 2" descr="C:\Users\1\Downloads\risunok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" t="9681" r="-2714" b="16400"/>
          <a:stretch/>
        </p:blipFill>
        <p:spPr bwMode="auto">
          <a:xfrm>
            <a:off x="6092582" y="1826310"/>
            <a:ext cx="4210884" cy="44029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763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 проводятся для обучающихся по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профессии «Мастер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ремонту и обслуживанию автомобилей»  в общей мастерской на выделенных местах для слабослышащих. Происходит углубленное знакомство с устройством и ремонтом автомобиля.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г. Химки, Березовая аллея, д.1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https://klincollege.ru/sveden/dostupnia-sreda-poo/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8-916-845-50-41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vik-ka.77@yandex.ru</a:t>
            </a:r>
            <a:r>
              <a:rPr lang="ru-RU" sz="1600" dirty="0"/>
              <a:t>  </a:t>
            </a:r>
            <a:r>
              <a:rPr lang="en-US" sz="1600" dirty="0"/>
              <a:t> </a:t>
            </a:r>
            <a:endParaRPr lang="ru-RU" sz="1600" dirty="0"/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«Автолекарь»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0099" y="40086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49615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5297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2487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219" name="Picture 3" descr="C:\Users\1\Downloads\channels4_profil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530" y="2277376"/>
            <a:ext cx="3004370" cy="3004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8791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Ведется  обучение студентов проводить творческие занятия с детьми с ОВЗ (рисование, лепка, аппликация и т.п.) Проводятся  творческие мастер-классы прикладной направленности по запросам организаций, работающих с детьми с ОВЗ и инвалидностью.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Коломна, ул. Зеленая, д. 30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https://vk.com/shvsigcgy2024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89175373525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mgosgi-ped@mail.ru</a:t>
            </a:r>
            <a:r>
              <a:rPr lang="ru-RU" sz="1600" dirty="0"/>
              <a:t>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Лаборатория творческого развития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7399" y="41356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48472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6186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1217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0242" name="Picture 2" descr="C:\Users\1\Downloads\qqmF9moP-A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88" y="2138588"/>
            <a:ext cx="3424011" cy="34240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9062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Студенты педагогических профилей (в том числе с ОВЗ) знакомятся с приемами создания мультфильмов  в разных техниках. Создают свои творческие продукты. Изучают методические основы работы по обучению детей с ОВЗ дошкольного и младшего школьного возраста технике прикладной анимации.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Коломна, ул. Зеленая, д. 30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https://vk.com/shvsigcgy2024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89175373525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mgosgi-ped@mail.ru</a:t>
            </a:r>
            <a:r>
              <a:rPr lang="ru-RU" sz="1600" dirty="0"/>
              <a:t>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Мульт-студия "Веселая переменка" 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7399" y="43769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0631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8853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3630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2" name="Picture 2" descr="C:\Users\1\Downloads\qqmF9moP-A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88" y="2138588"/>
            <a:ext cx="3424011" cy="34240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37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-547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90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«Красногорский колледж»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143402, Московская область, г. Красногорск, ул. Речная, д. 7а.</a:t>
            </a:r>
          </a:p>
          <a:p>
            <a:pPr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http://www.krstc.ru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u="sng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https://vk.com/krstc</a:t>
            </a:r>
            <a:r>
              <a:rPr lang="ru-RU" sz="1100" u="sng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+7(495) 562-05-35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mo_krasnkoll@mosreg.ru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endParaRPr lang="ru-RU" sz="1100" b="1" dirty="0">
              <a:solidFill>
                <a:srgbClr val="5B9BD5">
                  <a:lumMod val="50000"/>
                </a:srgb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- 83,4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   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1882588" y="4838415"/>
            <a:ext cx="7055399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«Колледж «Подмосковье»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141542, Московская область,  г. о. Солнечногорск, д. Козино, ул. Санаторно-лесной школы №1, дом 1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https://klincollege.ru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https://vk.com/public106937672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: +7(496) 242-44-27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mo_kollpodm@mosreg.ru </a:t>
            </a:r>
          </a:p>
          <a:p>
            <a:pPr lvl="0"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- 49,73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8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«Луховицкий аграрно-промышленный техникум»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405514, Московская обл., г.Луховицы, поселок Красная Пойма,ул.Лесная,д. 6А.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://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art-mo.ru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https://vk.com/aptmo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: +7(496)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639-61-30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mo_agrartechn@mosreg.ru </a:t>
            </a:r>
          </a:p>
          <a:p>
            <a:pPr lvl="0"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defRPr/>
            </a:pP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 - 61,45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6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140002, Московская область, город Люберцы, Октябрьский пр-т, д.114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https://luberteh.ru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https://vk.com/luberteh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+7(495) 503- 74 -81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mo_gagarintechn@mosreg.ru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- 83,13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07642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«Межрегиональный центр компетенций – Техникум имени С.П. Королёва»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    :</a:t>
            </a:r>
            <a:r>
              <a:rPr lang="ru-RU" sz="1100" dirty="0">
                <a:solidFill>
                  <a:srgbClr val="002060"/>
                </a:solidFill>
              </a:rPr>
              <a:t> 141068, Московская область, г. Королев,  мкр.  Текстильщик, ул. Молодежная, д.7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  <a:hlinkClick r:id="rId14"/>
              </a:rPr>
              <a:t>https://www.tspk-mo.ru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endParaRPr lang="ru-RU" sz="1100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  <a:hlinkClick r:id="rId15"/>
              </a:rPr>
              <a:t>https://vk.com/tspkmo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ru-RU" sz="1100" dirty="0">
                <a:solidFill>
                  <a:srgbClr val="002060"/>
                </a:solidFill>
              </a:rPr>
              <a:t>    </a:t>
            </a:r>
            <a:r>
              <a:rPr lang="ru-RU" sz="1100" b="1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+7(495) 516-60-38</a:t>
            </a:r>
            <a:endParaRPr lang="ru-RU" sz="1100" b="1" u="sng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</a:rPr>
              <a:t>mo_mcktechn@mosreg.ru </a:t>
            </a:r>
          </a:p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ru-RU" sz="1100" b="1" dirty="0">
              <a:solidFill>
                <a:srgbClr val="5B9BD5">
                  <a:lumMod val="50000"/>
                </a:srgb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- 49,69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33" y="1763781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33" y="1147414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15619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9532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332563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81410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3" y="148915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21" y="201060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21" y="1424253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896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6173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838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1" y="3813648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4607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76" y="4021064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76" y="3331222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37284" y="5160354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155" y="5688059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00" y="5354501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55" y="5888871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10" y="5518708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2151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6793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3838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86743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5480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63" y="4132638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64" y="3521447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28" y="6044374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28" y="5493126"/>
            <a:ext cx="367200" cy="367200"/>
          </a:xfrm>
          <a:prstGeom prst="rect">
            <a:avLst/>
          </a:prstGeom>
        </p:spPr>
      </p:pic>
      <p:pic>
        <p:nvPicPr>
          <p:cNvPr id="67" name="Picture 2" descr="C:\Users\1\Downloads\QR-Code (21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9" y="10957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C:\Users\1\Downloads\QR-Code (22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1695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C:\Users\1\Downloads\QR-Code (25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13462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7" descr="C:\Users\1\Downloads\QR-Code (26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82" y="194939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0" descr="C:\Users\1\Downloads\QR-Code (29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9" y="33749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1" descr="C:\Users\1\Downloads\QR-Code (30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9" y="396348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C:\Users\1\Downloads\QR-Code (2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82" y="340802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9" descr="C:\Users\1\Downloads\QR-Code (2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401108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1\Downloads\QR-Code (19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530756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1" descr="C:\Users\1\Downloads\QR-Code (20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12" y="59815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571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подготовки (теоретической и практической) представителей аудитории  студенчества  Московской области для участия в добровольческой деятельности с людьми с инвалидностью и ограниченными возможностями здоровья.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Коломна, ул. Зеленая, д. 30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https://vk.com/shvsigcgy2024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89175373525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mgosgi-ped@mail.ru</a:t>
            </a:r>
            <a:r>
              <a:rPr lang="ru-RU" sz="1600" dirty="0"/>
              <a:t>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волонтеров социальной инклюзии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7399" y="43769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0631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8853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3630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2" name="Picture 2" descr="C:\Users\1\Downloads\qqmF9moP-A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88" y="2664947"/>
            <a:ext cx="3424011" cy="34240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0505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5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мастерской обучают первоначальным умениям штукатурного дела с использованием различного ручного инструмента.                                         Теоретические  навыки применяются  на учебной практике.  Отрабатываются  полученные умения и навыки на ремонте жилых комнат.</a:t>
            </a: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обл., Красная Пойма, Лесная ул., 6А.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https://apt-mo.ru/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8(496)635-71-40 </a:t>
            </a:r>
          </a:p>
          <a:p>
            <a:r>
              <a:rPr lang="ru-RU" sz="1600">
                <a:hlinkClick r:id="rId8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9"/>
              </a:rPr>
              <a:t>mo_agrartechn@mosreg.ru</a:t>
            </a:r>
            <a:r>
              <a:rPr lang="ru-RU" sz="1600"/>
              <a:t> </a:t>
            </a:r>
            <a:r>
              <a:rPr lang="en-US" sz="1600"/>
              <a:t> </a:t>
            </a:r>
            <a:r>
              <a:rPr lang="ru-RU" sz="1600"/>
              <a:t>  </a:t>
            </a:r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"Штукатур"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4785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2536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0250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4646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1266" name="Picture 2" descr="C:\Users\1\Downloads\Логотип-В-КРУГЕ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136" y="2441090"/>
            <a:ext cx="3322327" cy="332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2539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5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мастерский обучающиеся развивают творческие способности, воображение, фантазию, художественный вкус;       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образное,пространственное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мышление, чувство гармонии и стиля; развивать стремление к пониманию содержательной стороны и ценности природы искусства.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Московская область г. Балашиха, ул.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Крупешина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д.5.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https://nogkolledzh.ru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89266569247</a:t>
            </a:r>
          </a:p>
          <a:p>
            <a:r>
              <a:rPr lang="ru-RU" sz="1600" dirty="0">
                <a:hlinkClick r:id="rId8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9"/>
              </a:rPr>
              <a:t>viktoriy20.05@mail.ru</a:t>
            </a:r>
            <a:r>
              <a:rPr lang="ru-RU" sz="1600" dirty="0"/>
              <a:t> </a:t>
            </a:r>
            <a:r>
              <a:rPr lang="en-US" sz="1600" dirty="0"/>
              <a:t> </a:t>
            </a:r>
            <a:r>
              <a:rPr lang="ru-RU" sz="1600" dirty="0"/>
              <a:t> </a:t>
            </a:r>
            <a:r>
              <a:rPr lang="en-US" sz="1600" dirty="0"/>
              <a:t> </a:t>
            </a:r>
            <a:r>
              <a:rPr lang="ru-RU" sz="1600" dirty="0"/>
              <a:t> 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Творческая мастерская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3388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9" y="51012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8853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3503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2290" name="Picture 2" descr="C:\Users\1\Downloads\готовый-вариант-136x136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378" y="2621210"/>
            <a:ext cx="2405545" cy="24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5274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5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рамках проекта по подготовке к трудоустройству и дневной занятости для взрослых с ментальными нарушениями обучающиеся достигают качественных результатов на занятиях в ремесленных мастерских. Они осваивают три направления: декорирование изделий из дерева, работа с тканью в ткацкой мастерской и прикладные техники в изобразительном искусстве (рисование).</a:t>
            </a: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 Московская область г. Ногинск, ул. 28 июня д. 5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https://edinenie.pro/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89266363109</a:t>
            </a:r>
          </a:p>
          <a:p>
            <a:r>
              <a:rPr lang="ru-RU" sz="1600">
                <a:hlinkClick r:id="rId8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9"/>
              </a:rPr>
              <a:t>ani-maisa@mail.ru</a:t>
            </a:r>
            <a:r>
              <a:rPr lang="ru-RU" sz="1600"/>
              <a:t> </a:t>
            </a:r>
            <a:r>
              <a:rPr lang="en-US" sz="1600"/>
              <a:t> </a:t>
            </a: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Инклюзивная мастерская "Сундук"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4056" y="494891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1" y="5680886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05018" y="5465814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25" y="59218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3314" name="Picture 2" descr="https://static.tildacdn.com/tild3334-3634-4336-b434-383763636261/__-_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69" y="2689118"/>
            <a:ext cx="6266106" cy="205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56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8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«Можайский техникум»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143200,Московская область, Можайский г. о. , пос. Строитель, дом 7В, корпус 1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https://mmtehnikum.ru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pPr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https://vk.com/m_mtehnikum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+7(496) 38-23-63</a:t>
            </a:r>
            <a:endParaRPr lang="ru-RU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8"/>
              </a:rPr>
              <a:t>mo_mozhtechn@mosreg.ru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- 78,01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53130" y="4838415"/>
            <a:ext cx="6375399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Электростальский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144008, Московская область, г. о. Электросталь, ул. Сталеваров д. 19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https://elkollege.ru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https://vk.com/elkollege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+7(498) 660-83-27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mo_elkolledzh@mosreg.ru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- 71,89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6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 Мытищинский колледж»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141006, Московская обл., г. Мытищи, Олимпийский пр-т, д. 17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2"/>
              </a:rPr>
              <a:t>http://gbou-mk.ru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3"/>
              </a:rPr>
              <a:t>https://vk.com/mytishchicollege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  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+7 (495) 583-67-80</a:t>
            </a:r>
            <a:endParaRPr lang="ru-RU" sz="1100" b="1" u="sng" dirty="0">
              <a:solidFill>
                <a:srgbClr val="002060"/>
              </a:solidFill>
            </a:endParaRPr>
          </a:p>
          <a:p>
            <a:r>
              <a:rPr lang="en-US" sz="1100" dirty="0">
                <a:solidFill>
                  <a:srgbClr val="002060"/>
                </a:solidFill>
              </a:rPr>
              <a:t>        mo_mytkolledzh@mosreg.ru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</a:t>
            </a:r>
            <a:endParaRPr lang="en-US" sz="1100" b="1" noProof="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- 81,33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4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«Наро-Фоминский техникум»</a:t>
            </a:r>
            <a:endParaRPr lang="ru-RU" sz="1400" b="1" u="sng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143300, Московская область, г. Наро-Фоминск, ул. Чехова, д. 1 «а»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4"/>
              </a:rPr>
              <a:t>https://nf-teh.ru</a:t>
            </a:r>
            <a:r>
              <a:rPr lang="ru-RU" sz="1100" dirty="0">
                <a:solidFill>
                  <a:srgbClr val="002060"/>
                </a:solidFill>
              </a:rPr>
              <a:t>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5"/>
              </a:rPr>
              <a:t>https://vk.com/nfteh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+7 (496) 343-81-50</a:t>
            </a:r>
            <a:endParaRPr lang="ru-RU" sz="1100" b="1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6"/>
              </a:rPr>
              <a:t>mo_narfomtechn@mosreg.ru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endParaRPr lang="en-US" sz="1100" b="1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- 82,53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07637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«Ногинский колледж»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142402, Московская область, г. Ногинск , ул. Ремесленная, д. 15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https://nogkolledzh.ru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https://vk.com/nogcollege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517-33-52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mo_nogkolledzh@mosreg.ru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- 78,31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40" y="1811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83" y="1232421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9363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4800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62383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3630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32659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465" y="179470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08" y="1133642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" y="370391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97" y="3888591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40" y="3209809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78069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714844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375844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888442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569079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754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396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441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2773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4083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36" y="3775761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36" y="314859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40" y="5930730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40" y="5325018"/>
            <a:ext cx="367200" cy="367200"/>
          </a:xfrm>
          <a:prstGeom prst="rect">
            <a:avLst/>
          </a:prstGeom>
        </p:spPr>
      </p:pic>
      <p:pic>
        <p:nvPicPr>
          <p:cNvPr id="66" name="Picture 2" descr="C:\Users\1\Downloads\QR-Code (31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3" y="117608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C:\Users\1\Downloads\QR-Code (42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405" y="175963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:\Users\1\Downloads\QR-Code (43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840" y="109241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1\Downloads\QR-Code (44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168908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C:\Users\1\Downloads\QR-Code (45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3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" descr="C:\Users\1\Downloads\QR-Code (46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42" y="37960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C:\Users\1\Downloads\QR-Code (47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309682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9" descr="C:\Users\1\Downloads\QR-Code (48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370353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Admin\Downloads\QR-Code (20)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316" y="5237264"/>
            <a:ext cx="554400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3" descr="C:\Users\Admin\Downloads\QR-Code (21)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116" y="588844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6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36" y="-2261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7"/>
            <a:ext cx="5152598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«Одинцовский техникум»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143006, Московская область, город Одинцово, улица 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Глазынинская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, дом 18.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https://ie-teh.ru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https://vk.com/club106940109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 (495) 593-49-84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mo_odintechn@mosreg.ru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- 84,34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53130" y="4749514"/>
            <a:ext cx="6375399" cy="1692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«Подмосковный колледж «Энергия»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143969, Московская область, г. Реутов, Юбилейный проспект, д.58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https://www.energypk.ru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https://vk.com/gapou_energy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(495) 249-24-62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mo_mopkenergy@mosreg.ru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- 53,77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732799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«Орехово-Зуевский техникум»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900" dirty="0">
                <a:solidFill>
                  <a:srgbClr val="002060"/>
                </a:solidFill>
              </a:rPr>
              <a:t>142670, Московская область, Орехово-Зуевский г. о. г. Ликино-Дулево, ул. Центральная  д. 2</a:t>
            </a:r>
            <a:endParaRPr lang="en-US" sz="9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1"/>
              </a:rPr>
              <a:t>https://oztech.ru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2"/>
              </a:rPr>
              <a:t>https://vk.com/oztld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+7(496) 414-77-92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en-US" sz="1100" dirty="0">
                <a:solidFill>
                  <a:srgbClr val="002060"/>
                </a:solidFill>
              </a:rPr>
              <a:t>mo_orzutechn@mosreg.ru </a:t>
            </a: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- 72,69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3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дорожно-строительный техникум»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140102, Московская область, Раменский район, д. Заболотье, ул. СПТУ-93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https://radost-mo.ru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https://vk.com/id399224704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+7(496) 463-81-37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mo_ramdorstrtechn@mosreg.ru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- 75,3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738952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«Подольский колледж имени А.В. Никулина»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142100, Московская область,   г. о. Подольск, ул. Большая 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Зелёновская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, д. 54/82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https://podolsk-college.ru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https://vk.com/podolskcollegeru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+7(499) 404-14-36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mo_podolskkoll@mosreg.ru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- 69,58</a:t>
            </a:r>
          </a:p>
          <a:p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41" y="1860274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2" y="1232421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44863" y="1046500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838" y="162608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18" y="124932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38" y="1880500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28" y="143898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74" y="187100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232421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299444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45864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16319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68933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2739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2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45" y="3323652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01333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47753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18208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66565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34628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294968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41389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11843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60200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28264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6" y="3904882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74" y="325620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824050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314145"/>
            <a:ext cx="367200" cy="367200"/>
          </a:xfrm>
          <a:prstGeom prst="rect">
            <a:avLst/>
          </a:prstGeom>
        </p:spPr>
      </p:pic>
      <p:pic>
        <p:nvPicPr>
          <p:cNvPr id="66" name="Picture 2" descr="C:\Users\1\Downloads\QR-Code (32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53" y="11796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C:\Users\1\Downloads\QR-Code (33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53" y="17677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C:\Users\1\Downloads\QR-Code (38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47" y="32203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7" descr="C:\Users\1\Downloads\QR-Code (39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47" y="383819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C:\Users\Admin\Downloads\QR-Code (6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912" y="11818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ownloads\QR-Code (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912" y="187985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C:\Users\1\Downloads\QR-Code (40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9" descr="C:\Users\1\Downloads\QR-Code (41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37503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0" descr="C:\Users\1\Downloads\QR-Code (51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19405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1" descr="C:\Users\1\Downloads\QR-Code (52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79258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23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3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«Профессиональный колледж «Московия»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142002, Московская область, Домодедово, мкр. Западный, ул. Текстильщиков, 41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http://xn--b1adcflhdeanqgb4b8p.xn--p1ai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https://vk.com/club148851212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+7(929) 595-70-36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mo_gapouprof@mosreg.ru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- 84,99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6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«Ступинский техникум им.  А. Т. Туманова»</a:t>
            </a: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142800, Московская область,  г. о. Ступино, ул. Куйбышева, д.55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   </a:t>
            </a:r>
            <a:r>
              <a:rPr lang="ru-RU" sz="1400" b="1" dirty="0">
                <a:solidFill>
                  <a:srgbClr val="002060"/>
                </a:solidFill>
              </a:rPr>
              <a:t>: </a:t>
            </a:r>
            <a:r>
              <a:rPr lang="en-US" sz="1200" dirty="0">
                <a:solidFill>
                  <a:srgbClr val="002060"/>
                </a:solidFill>
                <a:hlinkClick r:id="rId8"/>
              </a:rPr>
              <a:t>https://xn--80aynec.xn--p1ai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   </a:t>
            </a:r>
            <a:r>
              <a:rPr lang="ru-RU" sz="1200" b="1" dirty="0">
                <a:solidFill>
                  <a:srgbClr val="002060"/>
                </a:solidFill>
              </a:rPr>
              <a:t>: </a:t>
            </a:r>
            <a:r>
              <a:rPr lang="en-US" sz="1200" dirty="0">
                <a:solidFill>
                  <a:srgbClr val="002060"/>
                </a:solidFill>
                <a:hlinkClick r:id="rId9"/>
              </a:rPr>
              <a:t>https://vk.com/stuptex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   </a:t>
            </a:r>
            <a:r>
              <a:rPr lang="ru-RU" sz="1200" b="1" dirty="0">
                <a:solidFill>
                  <a:srgbClr val="002060"/>
                </a:solidFill>
              </a:rPr>
              <a:t>: </a:t>
            </a:r>
            <a:r>
              <a:rPr lang="ru-RU" sz="1200" dirty="0"/>
              <a:t>+7 (916) 632-43-50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   :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mo_stuptechn@mosreg.ru </a:t>
            </a:r>
            <a:endParaRPr lang="ru-RU" sz="1200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- 85,54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0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«Чеховский техникум»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142322, Московская область, г . о. Чехов, с. Новый Быт, ул. Новая, д. 4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чеховский-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hlinkClick r:id="rId10"/>
              </a:rPr>
              <a:t>техникум.рф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/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https://vk.com/chekhovskii_tekhnikum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+7 (496) 724-11-41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mo_chehtechn@mosreg.ru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- 59,34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11265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«Сергиево-Посадский социально-экономический техникум»</a:t>
            </a:r>
            <a:endParaRPr lang="en-US" sz="105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141370, Московская область, Хотьково ул. 1-я Станционная, д. 1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https://xn--h1adoai.xn--p1ai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https://vk.com/sp_set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549-25-30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mo_spset@mosreg.ru 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- 86,75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811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71254" y="1014398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911" y="160231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51" y="1215464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11" y="186215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692" y="1448338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202055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306686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1404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769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3346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4000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5623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876" y="4007198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61" y="3416677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5636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2057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2511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0868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1511300" y="4859914"/>
            <a:ext cx="7493747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«Щелковский колледж»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141143, Московская область, Щелковский район, д. Долгое Ледово, ул. Центральная, стр. 33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https://schelcol.ru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https://vk.com/schelcollege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+7(499) 346-37-14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mo_chelkoll@mosreg.ru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2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Интеллектуальные нарушения - 76,59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8932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97" y="6032976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40" y="5532167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61536" y="515452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07" y="563397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52" y="532327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07" y="586018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62" y="5502722"/>
            <a:ext cx="158400" cy="158400"/>
          </a:xfrm>
          <a:prstGeom prst="rect">
            <a:avLst/>
          </a:prstGeom>
        </p:spPr>
      </p:pic>
      <p:pic>
        <p:nvPicPr>
          <p:cNvPr id="72" name="Picture 2" descr="C:\Users\Admin\Downloads\QR-Code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1174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" descr="C:\Users\Admin\Downloads\QR-Code (1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180097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C:\Users\Admin\Downloads\QR-Code (12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62" y="31243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" descr="C:\Users\Admin\Downloads\QR-Code (13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33" y="381741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 descr="C:\Users\Admin\Downloads\QR-Code (16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120672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9" descr="C:\Users\Admin\Downloads\QR-Code (1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194480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0" descr="C:\Users\Admin\Downloads\QR-Code (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308003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1" descr="C:\Users\Admin\Downloads\QR-Code (9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373179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C:\Users\Admin\Downloads\QR-Code (14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20" y="532327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7" descr="C:\Users\Admin\Downloads\QR-Code (15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20" y="601175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07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«Физико-технический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141701, Московская область, г. Долгопрудный, пл. Собина, д. 1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https://phystech.pro/?ysclid=m3skg0vflq726370842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u="sng" dirty="0">
                <a:hlinkClick r:id="rId7"/>
              </a:rPr>
              <a:t>https://vk.com/phystech_college</a:t>
            </a:r>
            <a:endParaRPr lang="ru-RU" sz="1100" u="sng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(495) 369-45-93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mo_fiztechkoll@mosreg.ru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- 72,29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0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«Государственный гуманитарно-технологический университет»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142611, МО, г. Орехово-Зуево, ул. Зелёная, д. 22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u="sng" dirty="0">
                <a:hlinkClick r:id="rId9"/>
              </a:rPr>
              <a:t>https://www.ggtu.ru/?ysclid=m3skt8bqiy405677862</a:t>
            </a:r>
            <a:endParaRPr lang="ru-RU" sz="1100" u="sng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 dirty="0">
                <a:hlinkClick r:id="rId10"/>
              </a:rPr>
              <a:t>https://vk.com/ggtu_official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ru-RU" sz="1100" u="sng" dirty="0">
                <a:hlinkClick r:id="rId11"/>
              </a:rPr>
              <a:t>7 (496) 425-78-75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u="sng" dirty="0">
                <a:hlinkClick r:id="rId12"/>
              </a:rPr>
              <a:t>mo_ggtu@mosreg.ru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- 59,34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19" y="1938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1277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1762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0107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37231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20" y="203733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75" y="1305394"/>
            <a:ext cx="367200" cy="367200"/>
          </a:xfrm>
          <a:prstGeom prst="rect">
            <a:avLst/>
          </a:prstGeom>
        </p:spPr>
      </p:pic>
      <p:pic>
        <p:nvPicPr>
          <p:cNvPr id="2050" name="Picture 2" descr="C:\Users\Admin\Downloads\QR-Code (48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9" y="113210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QR-Code (49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9" y="184575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QR-Code (50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494" y="120785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ownloads\QR-Code (51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494" y="192691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46832" y="2712782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«Шатурский энергетический техникум»</a:t>
            </a:r>
          </a:p>
          <a:p>
            <a:pPr lvl="0"/>
            <a:r>
              <a:rPr lang="en-US" sz="1050" dirty="0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b="1" dirty="0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 140700, Московская область, г. Шатура, проспект Ильича, д. 2</a:t>
            </a:r>
          </a:p>
          <a:p>
            <a:pPr lvl="0"/>
            <a:r>
              <a:rPr lang="en-US" sz="1050" b="1" dirty="0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b="1" dirty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  <a:hlinkClick r:id="rId26"/>
              </a:rPr>
              <a:t>https://</a:t>
            </a:r>
            <a:r>
              <a:rPr lang="ru-RU" sz="1050" dirty="0" err="1">
                <a:solidFill>
                  <a:srgbClr val="5B9BD5">
                    <a:lumMod val="50000"/>
                  </a:srgbClr>
                </a:solidFill>
                <a:hlinkClick r:id="rId26"/>
              </a:rPr>
              <a:t>шэт.рф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  <a:hlinkClick r:id="rId26"/>
              </a:rPr>
              <a:t>/</a:t>
            </a:r>
            <a:endParaRPr lang="ru-RU" sz="105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1050" b="1" dirty="0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b="1" dirty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  <a:hlinkClick r:id="rId27"/>
              </a:rPr>
              <a:t>https://vk.com/gbpou_mo_shet</a:t>
            </a:r>
            <a:endParaRPr lang="ru-RU" sz="105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1050" b="1" dirty="0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: +7(496) 452-57-13</a:t>
            </a:r>
          </a:p>
          <a:p>
            <a:pPr lvl="0"/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 </a:t>
            </a:r>
            <a:r>
              <a:rPr lang="en-US" sz="1050" b="1" dirty="0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b="1" dirty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  <a:hlinkClick r:id="rId28"/>
              </a:rPr>
              <a:t>mo_moshet@mosreg.ru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- 72,29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85923" y="2710399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«Павлово-Посадский техникум»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142500, Московская обл.,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г. Павловский Посад,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ул. Кузьмина, дом 33</a:t>
            </a:r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   </a:t>
            </a:r>
          </a:p>
          <a:p>
            <a:pPr lvl="0"/>
            <a:r>
              <a:rPr lang="en-US" sz="1400" b="1" dirty="0">
                <a:solidFill>
                  <a:srgbClr val="5B9BD5">
                    <a:lumMod val="50000"/>
                  </a:srgbClr>
                </a:solidFill>
              </a:rPr>
              <a:t>  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29"/>
              </a:rPr>
              <a:t>https://ppteh.ru</a:t>
            </a:r>
            <a:endParaRPr lang="en-US" sz="110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  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30"/>
              </a:rPr>
              <a:t>https://vk.com/ppteh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/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  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 (926) 438-86-29</a:t>
            </a:r>
          </a:p>
          <a:p>
            <a:pPr lvl="0"/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  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31"/>
              </a:rPr>
              <a:t>mo_pavptechn@mosreg.ru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 - 59,34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5937" y="2991120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3" y="3452140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68" y="3166514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3" y="364043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78" y="3330721"/>
            <a:ext cx="158400" cy="1584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3932187"/>
            <a:ext cx="365743" cy="36574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319" y="3233438"/>
            <a:ext cx="367200" cy="3672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03546" y="3071356"/>
            <a:ext cx="158216" cy="15821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92" y="3506679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12" y="3211528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32" y="3694971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22" y="336621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520" y="4031233"/>
            <a:ext cx="365743" cy="36574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675" y="3299294"/>
            <a:ext cx="367200" cy="367200"/>
          </a:xfrm>
          <a:prstGeom prst="rect">
            <a:avLst/>
          </a:prstGeom>
        </p:spPr>
      </p:pic>
      <p:pic>
        <p:nvPicPr>
          <p:cNvPr id="60" name="Picture 10" descr="C:\Users\Admin\Downloads\QR-Code (1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62" y="315046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ownloads\QR-Code (19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39" y="384490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1\Downloads\QR-Code (34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269" y="323327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C:\Users\1\Downloads\QR-Code (35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269" y="386568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53130" y="4749513"/>
            <a:ext cx="6375399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«Сергиево-Посадский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141303, Московская область, г. Сергиев Посад, ул. 40 лет Октября, д. 5а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6"/>
              </a:rPr>
              <a:t>https://spkmo.ru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7"/>
              </a:rPr>
              <a:t>https://vk.com/spkmo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+ 7(496) 542-06-91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mo_spkolledzh@mosreg.ru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- 53,77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99606" y="5076833"/>
            <a:ext cx="158216" cy="15821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706138"/>
            <a:ext cx="216000" cy="216000"/>
          </a:xfrm>
          <a:prstGeom prst="rect">
            <a:avLst/>
          </a:prstGeom>
          <a:noFill/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96380"/>
            <a:ext cx="158400" cy="15840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919650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32" y="5511387"/>
            <a:ext cx="158400" cy="158400"/>
          </a:xfrm>
          <a:prstGeom prst="rect">
            <a:avLst/>
          </a:prstGeom>
        </p:spPr>
      </p:pic>
      <p:pic>
        <p:nvPicPr>
          <p:cNvPr id="70" name="Picture 10" descr="C:\Users\1\Downloads\QR-Code (51)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21945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1" descr="C:\Users\1\Downloads\QR-Code (52)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81798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824050"/>
            <a:ext cx="365743" cy="365743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314145"/>
            <a:ext cx="367200" cy="3672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173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5070</TotalTime>
  <Words>9343</Words>
  <Application>Microsoft Office PowerPoint</Application>
  <PresentationFormat>Широкоэкранный</PresentationFormat>
  <Paragraphs>1385</Paragraphs>
  <Slides>53</Slides>
  <Notes>51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0" baseType="lpstr">
      <vt:lpstr>Arial</vt:lpstr>
      <vt:lpstr>Arial Black</vt:lpstr>
      <vt:lpstr>Calibri</vt:lpstr>
      <vt:lpstr>Calibri Light</vt:lpstr>
      <vt:lpstr>Gotham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Adam</cp:lastModifiedBy>
  <cp:revision>444</cp:revision>
  <dcterms:created xsi:type="dcterms:W3CDTF">2024-11-02T08:58:05Z</dcterms:created>
  <dcterms:modified xsi:type="dcterms:W3CDTF">2025-12-29T07:41:30Z</dcterms:modified>
</cp:coreProperties>
</file>