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350" r:id="rId4"/>
    <p:sldId id="259" r:id="rId5"/>
    <p:sldId id="266" r:id="rId6"/>
    <p:sldId id="267" r:id="rId7"/>
    <p:sldId id="268" r:id="rId8"/>
    <p:sldId id="270" r:id="rId9"/>
    <p:sldId id="327" r:id="rId10"/>
    <p:sldId id="323" r:id="rId11"/>
    <p:sldId id="281" r:id="rId12"/>
    <p:sldId id="282" r:id="rId13"/>
    <p:sldId id="284" r:id="rId14"/>
    <p:sldId id="288" r:id="rId15"/>
    <p:sldId id="32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45" r:id="rId28"/>
    <p:sldId id="346" r:id="rId29"/>
    <p:sldId id="347" r:id="rId30"/>
    <p:sldId id="348" r:id="rId31"/>
    <p:sldId id="349" r:id="rId32"/>
    <p:sldId id="316" r:id="rId33"/>
    <p:sldId id="317" r:id="rId34"/>
    <p:sldId id="318" r:id="rId35"/>
    <p:sldId id="319" r:id="rId36"/>
    <p:sldId id="321" r:id="rId37"/>
    <p:sldId id="322" r:id="rId38"/>
    <p:sldId id="325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9644" autoAdjust="0"/>
  </p:normalViewPr>
  <p:slideViewPr>
    <p:cSldViewPr snapToGrid="0">
      <p:cViewPr>
        <p:scale>
          <a:sx n="100" d="100"/>
          <a:sy n="100" d="100"/>
        </p:scale>
        <p:origin x="-74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kolledzh@mosreg.ru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95.png"/><Relationship Id="rId7" Type="http://schemas.openxmlformats.org/officeDocument/2006/relationships/hyperlink" Target="https://vk.com/spkmo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jpeg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kmo.ru/" TargetMode="External"/><Relationship Id="rId11" Type="http://schemas.openxmlformats.org/officeDocument/2006/relationships/hyperlink" Target="tel:+7(496)463-69-47" TargetMode="External"/><Relationship Id="rId24" Type="http://schemas.openxmlformats.org/officeDocument/2006/relationships/image" Target="../media/image98.png"/><Relationship Id="rId5" Type="http://schemas.openxmlformats.org/officeDocument/2006/relationships/image" Target="../media/image13.png"/><Relationship Id="rId15" Type="http://schemas.microsoft.com/office/2007/relationships/hdphoto" Target="../media/hdphoto9.wdp"/><Relationship Id="rId23" Type="http://schemas.openxmlformats.org/officeDocument/2006/relationships/image" Target="../media/image97.png"/><Relationship Id="rId10" Type="http://schemas.openxmlformats.org/officeDocument/2006/relationships/hyperlink" Target="https://vk.com/ramcolleg" TargetMode="External"/><Relationship Id="rId19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hyperlink" Target="https://rkmo.ru/" TargetMode="External"/><Relationship Id="rId14" Type="http://schemas.openxmlformats.org/officeDocument/2006/relationships/image" Target="../media/image35.png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3.png"/><Relationship Id="rId10" Type="http://schemas.openxmlformats.org/officeDocument/2006/relationships/image" Target="../media/image106.jpeg"/><Relationship Id="rId4" Type="http://schemas.microsoft.com/office/2007/relationships/hdphoto" Target="../media/hdphoto1.wdp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3.png"/><Relationship Id="rId10" Type="http://schemas.openxmlformats.org/officeDocument/2006/relationships/image" Target="../media/image112.png"/><Relationship Id="rId4" Type="http://schemas.microsoft.com/office/2007/relationships/hdphoto" Target="../media/hdphoto1.wdp"/><Relationship Id="rId9" Type="http://schemas.openxmlformats.org/officeDocument/2006/relationships/image" Target="../media/image111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5" Type="http://schemas.openxmlformats.org/officeDocument/2006/relationships/image" Target="../media/image13.png"/><Relationship Id="rId10" Type="http://schemas.openxmlformats.org/officeDocument/2006/relationships/image" Target="../media/image101.jpeg"/><Relationship Id="rId4" Type="http://schemas.microsoft.com/office/2007/relationships/hdphoto" Target="../media/hdphoto1.wdp"/><Relationship Id="rId9" Type="http://schemas.openxmlformats.org/officeDocument/2006/relationships/image" Target="../media/image1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3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microsoft.com/office/2007/relationships/hdphoto" Target="../media/hdphoto1.wdp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13" Type="http://schemas.openxmlformats.org/officeDocument/2006/relationships/image" Target="../media/image152.png"/><Relationship Id="rId3" Type="http://schemas.openxmlformats.org/officeDocument/2006/relationships/image" Target="../media/image1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microsoft.com/office/2007/relationships/hdphoto" Target="../media/hdphoto11.wdp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11" Type="http://schemas.openxmlformats.org/officeDocument/2006/relationships/image" Target="../media/image150.png"/><Relationship Id="rId5" Type="http://schemas.openxmlformats.org/officeDocument/2006/relationships/image" Target="../media/image13.png"/><Relationship Id="rId15" Type="http://schemas.openxmlformats.org/officeDocument/2006/relationships/image" Target="../media/image154.jpeg"/><Relationship Id="rId10" Type="http://schemas.openxmlformats.org/officeDocument/2006/relationships/image" Target="../media/image149.png"/><Relationship Id="rId4" Type="http://schemas.microsoft.com/office/2007/relationships/hdphoto" Target="../media/hdphoto1.wdp"/><Relationship Id="rId9" Type="http://schemas.openxmlformats.org/officeDocument/2006/relationships/image" Target="../media/image148.jpeg"/><Relationship Id="rId14" Type="http://schemas.openxmlformats.org/officeDocument/2006/relationships/image" Target="../media/image15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13" Type="http://schemas.openxmlformats.org/officeDocument/2006/relationships/image" Target="../media/image162.jpeg"/><Relationship Id="rId18" Type="http://schemas.openxmlformats.org/officeDocument/2006/relationships/image" Target="../media/image167.gif"/><Relationship Id="rId3" Type="http://schemas.openxmlformats.org/officeDocument/2006/relationships/image" Target="../media/image1.png"/><Relationship Id="rId7" Type="http://schemas.openxmlformats.org/officeDocument/2006/relationships/image" Target="../media/image157.jpeg"/><Relationship Id="rId12" Type="http://schemas.openxmlformats.org/officeDocument/2006/relationships/image" Target="../media/image161.png"/><Relationship Id="rId17" Type="http://schemas.openxmlformats.org/officeDocument/2006/relationships/image" Target="../media/image166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0.png"/><Relationship Id="rId5" Type="http://schemas.openxmlformats.org/officeDocument/2006/relationships/image" Target="../media/image13.png"/><Relationship Id="rId15" Type="http://schemas.openxmlformats.org/officeDocument/2006/relationships/image" Target="../media/image164.jpeg"/><Relationship Id="rId10" Type="http://schemas.openxmlformats.org/officeDocument/2006/relationships/image" Target="../media/image159.png"/><Relationship Id="rId4" Type="http://schemas.microsoft.com/office/2007/relationships/hdphoto" Target="../media/hdphoto1.wdp"/><Relationship Id="rId9" Type="http://schemas.openxmlformats.org/officeDocument/2006/relationships/image" Target="../media/image158.png"/><Relationship Id="rId14" Type="http://schemas.openxmlformats.org/officeDocument/2006/relationships/image" Target="../media/image16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47.jpeg"/><Relationship Id="rId3" Type="http://schemas.openxmlformats.org/officeDocument/2006/relationships/image" Target="../media/image1.png"/><Relationship Id="rId7" Type="http://schemas.openxmlformats.org/officeDocument/2006/relationships/image" Target="../media/image146.png"/><Relationship Id="rId12" Type="http://schemas.openxmlformats.org/officeDocument/2006/relationships/image" Target="../media/image172.png"/><Relationship Id="rId17" Type="http://schemas.openxmlformats.org/officeDocument/2006/relationships/image" Target="../media/image173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71.jpeg"/><Relationship Id="rId5" Type="http://schemas.openxmlformats.org/officeDocument/2006/relationships/image" Target="../media/image13.png"/><Relationship Id="rId15" Type="http://schemas.openxmlformats.org/officeDocument/2006/relationships/image" Target="../media/image149.png"/><Relationship Id="rId10" Type="http://schemas.openxmlformats.org/officeDocument/2006/relationships/image" Target="../media/image170.png"/><Relationship Id="rId4" Type="http://schemas.microsoft.com/office/2007/relationships/hdphoto" Target="../media/hdphoto1.wdp"/><Relationship Id="rId9" Type="http://schemas.openxmlformats.org/officeDocument/2006/relationships/image" Target="../media/image169.png"/><Relationship Id="rId14" Type="http://schemas.openxmlformats.org/officeDocument/2006/relationships/image" Target="../media/image1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9" Type="http://schemas.openxmlformats.org/officeDocument/2006/relationships/hyperlink" Target="https://vk.com/public209229541" TargetMode="External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34" Type="http://schemas.openxmlformats.org/officeDocument/2006/relationships/hyperlink" Target="mailto:bpoo_mo@mail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33" Type="http://schemas.openxmlformats.org/officeDocument/2006/relationships/hyperlink" Target="https://bpoo.energypk.ru/" TargetMode="External"/><Relationship Id="rId38" Type="http://schemas.openxmlformats.org/officeDocument/2006/relationships/hyperlink" Target="mailto:college_service@adm.kaluga.r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5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32" Type="http://schemas.openxmlformats.org/officeDocument/2006/relationships/image" Target="../media/image34.png"/><Relationship Id="rId37" Type="http://schemas.openxmlformats.org/officeDocument/2006/relationships/hyperlink" Target="http://kksd.edusite.ru/" TargetMode="External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36" Type="http://schemas.openxmlformats.org/officeDocument/2006/relationships/hyperlink" Target="tel:+7(961)%20122-21-91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5.wdp"/><Relationship Id="rId31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1.png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microsoft.com/office/2007/relationships/hdphoto" Target="../media/hdphoto8.wdp"/><Relationship Id="rId35" Type="http://schemas.openxmlformats.org/officeDocument/2006/relationships/hyperlink" Target="https://vk.com/bpoo_energypk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13" Type="http://schemas.openxmlformats.org/officeDocument/2006/relationships/image" Target="../media/image166.jpeg"/><Relationship Id="rId3" Type="http://schemas.openxmlformats.org/officeDocument/2006/relationships/image" Target="../media/image1.png"/><Relationship Id="rId7" Type="http://schemas.openxmlformats.org/officeDocument/2006/relationships/image" Target="../media/image174.jpeg"/><Relationship Id="rId12" Type="http://schemas.openxmlformats.org/officeDocument/2006/relationships/image" Target="../media/image177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3.png"/><Relationship Id="rId15" Type="http://schemas.openxmlformats.org/officeDocument/2006/relationships/image" Target="../media/image179.png"/><Relationship Id="rId10" Type="http://schemas.openxmlformats.org/officeDocument/2006/relationships/image" Target="../media/image167.gif"/><Relationship Id="rId4" Type="http://schemas.microsoft.com/office/2007/relationships/hdphoto" Target="../media/hdphoto1.wdp"/><Relationship Id="rId9" Type="http://schemas.openxmlformats.org/officeDocument/2006/relationships/image" Target="../media/image176.png"/><Relationship Id="rId14" Type="http://schemas.openxmlformats.org/officeDocument/2006/relationships/image" Target="../media/image1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gif"/><Relationship Id="rId13" Type="http://schemas.openxmlformats.org/officeDocument/2006/relationships/image" Target="../media/image160.png"/><Relationship Id="rId3" Type="http://schemas.openxmlformats.org/officeDocument/2006/relationships/image" Target="../media/image1.png"/><Relationship Id="rId7" Type="http://schemas.openxmlformats.org/officeDocument/2006/relationships/image" Target="../media/image162.jpeg"/><Relationship Id="rId12" Type="http://schemas.openxmlformats.org/officeDocument/2006/relationships/image" Target="../media/image159.png"/><Relationship Id="rId17" Type="http://schemas.openxmlformats.org/officeDocument/2006/relationships/image" Target="../media/image17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58.png"/><Relationship Id="rId5" Type="http://schemas.openxmlformats.org/officeDocument/2006/relationships/image" Target="../media/image13.png"/><Relationship Id="rId15" Type="http://schemas.openxmlformats.org/officeDocument/2006/relationships/image" Target="../media/image175.jpeg"/><Relationship Id="rId10" Type="http://schemas.openxmlformats.org/officeDocument/2006/relationships/image" Target="../media/image148.jpeg"/><Relationship Id="rId4" Type="http://schemas.microsoft.com/office/2007/relationships/hdphoto" Target="../media/hdphoto1.wdp"/><Relationship Id="rId9" Type="http://schemas.openxmlformats.org/officeDocument/2006/relationships/image" Target="../media/image161.png"/><Relationship Id="rId14" Type="http://schemas.openxmlformats.org/officeDocument/2006/relationships/image" Target="../media/image17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mot-1.ru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153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15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51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146.png"/><Relationship Id="rId37" Type="http://schemas.openxmlformats.org/officeDocument/2006/relationships/image" Target="../media/image185.png"/><Relationship Id="rId5" Type="http://schemas.openxmlformats.org/officeDocument/2006/relationships/image" Target="../media/image13.png"/><Relationship Id="rId15" Type="http://schemas.openxmlformats.org/officeDocument/2006/relationships/image" Target="../media/image182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154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183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1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doktorbogolubov.r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2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188.png"/><Relationship Id="rId38" Type="http://schemas.openxmlformats.org/officeDocument/2006/relationships/image" Target="../media/image191.gi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187.png"/><Relationship Id="rId37" Type="http://schemas.openxmlformats.org/officeDocument/2006/relationships/image" Target="../media/image190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189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171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186.jpeg"/><Relationship Id="rId35" Type="http://schemas.openxmlformats.org/officeDocument/2006/relationships/image" Target="../media/image14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yotrans.ru/rus/vacancy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170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163.jpeg"/><Relationship Id="rId2" Type="http://schemas.openxmlformats.org/officeDocument/2006/relationships/notesSlide" Target="../notesSlides/notesSlide32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19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193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168.png"/><Relationship Id="rId36" Type="http://schemas.openxmlformats.org/officeDocument/2006/relationships/image" Target="../media/image149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164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169.png"/><Relationship Id="rId35" Type="http://schemas.openxmlformats.org/officeDocument/2006/relationships/image" Target="../media/image14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kulturagroup.ru/contacts/" TargetMode="External"/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197.png"/><Relationship Id="rId3" Type="http://schemas.openxmlformats.org/officeDocument/2006/relationships/image" Target="../media/image1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159.png"/><Relationship Id="rId42" Type="http://schemas.microsoft.com/office/2007/relationships/hdphoto" Target="../media/hdphoto11.wdp"/><Relationship Id="rId7" Type="http://schemas.openxmlformats.org/officeDocument/2006/relationships/hyperlink" Target="mailto:opt@santech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150.png"/><Relationship Id="rId38" Type="http://schemas.openxmlformats.org/officeDocument/2006/relationships/image" Target="../media/image196.png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195.png"/><Relationship Id="rId40" Type="http://schemas.openxmlformats.org/officeDocument/2006/relationships/image" Target="../media/image198.jpe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194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1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vent@galvent.s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3.jpeg"/><Relationship Id="rId3" Type="http://schemas.openxmlformats.org/officeDocument/2006/relationships/image" Target="../media/image1.pn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199.png"/><Relationship Id="rId42" Type="http://schemas.openxmlformats.org/officeDocument/2006/relationships/image" Target="../media/image204.png"/><Relationship Id="rId7" Type="http://schemas.openxmlformats.org/officeDocument/2006/relationships/hyperlink" Target="https://vk.com/galventventilyacia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20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201.jpeg"/><Relationship Id="rId40" Type="http://schemas.openxmlformats.org/officeDocument/2006/relationships/image" Target="../media/image172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3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200.png"/><Relationship Id="rId43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pak.ru/" TargetMode="External"/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3.jpeg"/><Relationship Id="rId3" Type="http://schemas.openxmlformats.org/officeDocument/2006/relationships/image" Target="../media/image1.pn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205.png"/><Relationship Id="rId42" Type="http://schemas.openxmlformats.org/officeDocument/2006/relationships/image" Target="../media/image208.png"/><Relationship Id="rId7" Type="http://schemas.openxmlformats.org/officeDocument/2006/relationships/hyperlink" Target="mailto:info@ooontt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167.gif"/><Relationship Id="rId38" Type="http://schemas.openxmlformats.org/officeDocument/2006/relationships/image" Target="../media/image177.png"/><Relationship Id="rId2" Type="http://schemas.openxmlformats.org/officeDocument/2006/relationships/notesSlide" Target="../notesSlides/notesSlide35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206.png"/><Relationship Id="rId40" Type="http://schemas.openxmlformats.org/officeDocument/2006/relationships/image" Target="../media/image165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161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16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206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179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211.png"/><Relationship Id="rId2" Type="http://schemas.openxmlformats.org/officeDocument/2006/relationships/notesSlide" Target="../notesSlides/notesSlide36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210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162.jpeg"/><Relationship Id="rId10" Type="http://schemas.openxmlformats.org/officeDocument/2006/relationships/image" Target="../media/image3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181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176.png"/><Relationship Id="rId30" Type="http://schemas.openxmlformats.org/officeDocument/2006/relationships/image" Target="../media/image209.png"/><Relationship Id="rId35" Type="http://schemas.openxmlformats.org/officeDocument/2006/relationships/image" Target="../media/image2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eg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tel:74964179007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csonoz.ru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hyperlink" Target="mailto:mo_kollkolom@mosreg.ru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college_kolomna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hyperlink" Target="mailto:mo_kolagrkoll@mosreg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college-kolomna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hyperlink" Target="https://vk.com/agrokol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1.png"/><Relationship Id="rId10" Type="http://schemas.openxmlformats.org/officeDocument/2006/relationships/hyperlink" Target="https://vk.com/vskcollege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hyperlink" Target="http://&#1074;&#1086;&#1089;&#1082;&#1086;&#1083;&#1083;&#1077;&#1076;&#1078;.&#1088;&#1092;/" TargetMode="External"/><Relationship Id="rId14" Type="http://schemas.openxmlformats.org/officeDocument/2006/relationships/hyperlink" Target="https://agrokol-kolomna.ru/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4.jpeg"/><Relationship Id="rId3" Type="http://schemas.openxmlformats.org/officeDocument/2006/relationships/image" Target="../media/image1.png"/><Relationship Id="rId7" Type="http://schemas.openxmlformats.org/officeDocument/2006/relationships/hyperlink" Target="mailto:igbuso.mkcson@mosreg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lcso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5.png"/><Relationship Id="rId3" Type="http://schemas.openxmlformats.org/officeDocument/2006/relationships/image" Target="../media/image1.png"/><Relationship Id="rId7" Type="http://schemas.openxmlformats.org/officeDocument/2006/relationships/hyperlink" Target="mailto:bpoo_mo@mail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mitrovt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set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9;&#1087;&#1087;&#1082;&#1080;.&#1088;&#1092;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kcsor.optimist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timist-sp.ru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ano.preodolenie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profile/229805897400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7;&#1075;&#1086;&#1088;&#1100;&#1077;&#1074;&#1089;&#1082;-&#1090;&#1077;&#1093;&#1085;&#1080;&#1082;&#1091;&#1084;.&#1088;&#1092;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vik-ka.77@yandex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lincollege.ru/sveden/dostupnia-sreda-poo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0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lincollege.ru/" TargetMode="External"/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56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ap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54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50.png"/><Relationship Id="rId10" Type="http://schemas.openxmlformats.org/officeDocument/2006/relationships/hyperlink" Target="http://art-mo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53.png"/><Relationship Id="rId4" Type="http://schemas.microsoft.com/office/2007/relationships/hdphoto" Target="../media/hdphoto1.wdp"/><Relationship Id="rId9" Type="http://schemas.openxmlformats.org/officeDocument/2006/relationships/hyperlink" Target="https://vk.com/public106937672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apt-mo.ru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2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mo_agrartechn@mosreg.ru" TargetMode="External"/><Relationship Id="rId1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nogkolledzh.ru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3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viktoriy20.05@mail.ru" TargetMode="External"/><Relationship Id="rId1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edinenie.pro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4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ani-maisa@mail.ru" TargetMode="External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o_mozhtechn@mosreg.ru" TargetMode="External"/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62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7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elkolledzh@mosreg.ru" TargetMode="External"/><Relationship Id="rId24" Type="http://schemas.openxmlformats.org/officeDocument/2006/relationships/image" Target="../media/image36.jpe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64.png"/><Relationship Id="rId10" Type="http://schemas.openxmlformats.org/officeDocument/2006/relationships/hyperlink" Target="https://vk.com/elkollege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hyperlink" Target="https://elkollege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o_odintechn@mosreg.ru" TargetMode="External"/><Relationship Id="rId13" Type="http://schemas.openxmlformats.org/officeDocument/2006/relationships/hyperlink" Target="https://radost-mo.ru/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67.png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34" Type="http://schemas.openxmlformats.org/officeDocument/2006/relationships/image" Target="../media/image75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vk.com/podolskcollege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73.png"/><Relationship Id="rId5" Type="http://schemas.openxmlformats.org/officeDocument/2006/relationships/image" Target="../media/image13.png"/><Relationship Id="rId15" Type="http://schemas.openxmlformats.org/officeDocument/2006/relationships/hyperlink" Target="https://podolsk-college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69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72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id399224704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72;&#1084;&#1090;.&#1088;&#1092;/" TargetMode="External"/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77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85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schelcollege" TargetMode="External"/><Relationship Id="rId3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vk.com/chekhovskii_tekhnikum" TargetMode="External"/><Relationship Id="rId24" Type="http://schemas.openxmlformats.org/officeDocument/2006/relationships/hyperlink" Target="https://schelcol.ru/" TargetMode="External"/><Relationship Id="rId32" Type="http://schemas.openxmlformats.org/officeDocument/2006/relationships/image" Target="../media/image83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79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82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o_fiztechkoll@mosreg.ru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37.png"/><Relationship Id="rId26" Type="http://schemas.openxmlformats.org/officeDocument/2006/relationships/hyperlink" Target="https://&#1096;&#1101;&#1090;.&#1088;&#1092;/" TargetMode="External"/><Relationship Id="rId39" Type="http://schemas.openxmlformats.org/officeDocument/2006/relationships/image" Target="../media/image76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34" Type="http://schemas.openxmlformats.org/officeDocument/2006/relationships/image" Target="../media/image93.png"/><Relationship Id="rId7" Type="http://schemas.openxmlformats.org/officeDocument/2006/relationships/hyperlink" Target="https://vk.com/phystech_college" TargetMode="External"/><Relationship Id="rId12" Type="http://schemas.openxmlformats.org/officeDocument/2006/relationships/hyperlink" Target="mailto:mo_ggtu@mosreg.ru" TargetMode="External"/><Relationship Id="rId17" Type="http://schemas.openxmlformats.org/officeDocument/2006/relationships/image" Target="../media/image36.jpeg"/><Relationship Id="rId25" Type="http://schemas.openxmlformats.org/officeDocument/2006/relationships/image" Target="../media/image90.png"/><Relationship Id="rId33" Type="http://schemas.openxmlformats.org/officeDocument/2006/relationships/image" Target="../media/image92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6" Type="http://schemas.microsoft.com/office/2007/relationships/hdphoto" Target="../media/hdphoto9.wdp"/><Relationship Id="rId20" Type="http://schemas.openxmlformats.org/officeDocument/2006/relationships/image" Target="../media/image38.png"/><Relationship Id="rId29" Type="http://schemas.openxmlformats.org/officeDocument/2006/relationships/hyperlink" Target="https://ppte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ystech.pro/?ysclid=m3skg0vflq726370842" TargetMode="External"/><Relationship Id="rId11" Type="http://schemas.openxmlformats.org/officeDocument/2006/relationships/hyperlink" Target="tel:+7%20(496)%20425-78-75" TargetMode="External"/><Relationship Id="rId24" Type="http://schemas.openxmlformats.org/officeDocument/2006/relationships/image" Target="../media/image89.png"/><Relationship Id="rId32" Type="http://schemas.openxmlformats.org/officeDocument/2006/relationships/image" Target="../media/image91.png"/><Relationship Id="rId37" Type="http://schemas.openxmlformats.org/officeDocument/2006/relationships/hyperlink" Target="https://vk.com/spkm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35.png"/><Relationship Id="rId23" Type="http://schemas.openxmlformats.org/officeDocument/2006/relationships/image" Target="../media/image88.png"/><Relationship Id="rId28" Type="http://schemas.openxmlformats.org/officeDocument/2006/relationships/hyperlink" Target="mailto:mo_moshet@mosreg.ru" TargetMode="External"/><Relationship Id="rId36" Type="http://schemas.openxmlformats.org/officeDocument/2006/relationships/hyperlink" Target="https://spkmo.ru/" TargetMode="External"/><Relationship Id="rId10" Type="http://schemas.openxmlformats.org/officeDocument/2006/relationships/hyperlink" Target="https://vk.com/ggtu_official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pavptechn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ggtu.ru/?ysclid=m3skt8bqiy405677862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87.png"/><Relationship Id="rId27" Type="http://schemas.openxmlformats.org/officeDocument/2006/relationships/hyperlink" Target="https://vk.com/gbpou_mo_shet" TargetMode="External"/><Relationship Id="rId30" Type="http://schemas.openxmlformats.org/officeDocument/2006/relationships/hyperlink" Target="https://vk.com/ppteh" TargetMode="External"/><Relationship Id="rId35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ДОСТУПНЫХ ПРОФЕССИЙ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ЛИЦ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</a:t>
            </a:r>
            <a:r>
              <a:rPr lang="ru-RU" sz="2400" b="1" smtClean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НАРУШЕНИЕМ ИНТЕЛЛЕКТА                                                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="" xmlns:a16="http://schemas.microsoft.com/office/drawing/2014/main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37" y="-361817"/>
            <a:ext cx="13894192" cy="75438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 Московская область, г. Сергиев Посад, ул. 40 лет Октября, д. 5а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https://spkmo.ru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https://vk.com/spkmo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mo_spkolledzh@mosreg.ru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2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140100 Московская область, </a:t>
            </a:r>
            <a:r>
              <a:rPr lang="ru-RU" sz="1100" dirty="0" err="1">
                <a:solidFill>
                  <a:srgbClr val="002060"/>
                </a:solidFill>
              </a:rPr>
              <a:t>г.Раменское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ru-RU" sz="1100" dirty="0" err="1">
                <a:solidFill>
                  <a:srgbClr val="002060"/>
                </a:solidFill>
              </a:rPr>
              <a:t>ул.Красноармейская</a:t>
            </a:r>
            <a:r>
              <a:rPr lang="ru-RU" sz="1100" dirty="0">
                <a:solidFill>
                  <a:srgbClr val="002060"/>
                </a:solidFill>
              </a:rPr>
              <a:t>, 27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https://rkmo.ru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10"/>
              </a:rPr>
              <a:t>https://vk.com/ramcolleg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>
                <a:hlinkClick r:id="rId11"/>
              </a:rPr>
              <a:t>8 (496) 463-69-47</a:t>
            </a:r>
            <a:endParaRPr lang="en-US" sz="1200" dirty="0"/>
          </a:p>
          <a:p>
            <a:r>
              <a:rPr lang="en-US" sz="1200" b="1" dirty="0">
                <a:solidFill>
                  <a:srgbClr val="002060"/>
                </a:solidFill>
              </a:rPr>
              <a:t>   :</a:t>
            </a:r>
            <a:r>
              <a:rPr lang="en-US" sz="12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1064332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685434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26489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" y="1909823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47943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6067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5472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440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818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1425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code (13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4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7802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code (15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2135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code (16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9890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8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ГБПОУМО"Воскресенский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Орехово-Зуевский техникум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Профессиональный 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Московия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13829" y="493157"/>
            <a:ext cx="4337702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16675 Повар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техникум",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Физико-технический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"Государственный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</a:t>
            </a:r>
            <a:r>
              <a:rPr lang="ru-RU" sz="17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endParaRPr lang="ru-RU" sz="17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6" y="148571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06" y="95934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18880 Столяр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13450 Маляр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Слесарь-ремонтник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 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18511 Слесарь по ремонту автомобилей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 Раменский дорожно-строительный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15838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man-1598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" y="332908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free-icon-paint-roller-18827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" y="405523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construction-14944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15838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51" y="5226930"/>
            <a:ext cx="1546814" cy="15468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1\Downloads\free-icon-maintenance-566449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33997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4620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Монтажник санитарно-технических систем и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Коломна 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"Коломна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lain" startAt="19726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Штукатур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16472 Пекарь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"Мытищинский колледж",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 Швея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17530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Раменский 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19520 Художник росписи по дереву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"Межрегиональный центр компетенций -Техникум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С.П. Королева"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18116 Сборщик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Королёва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7" name="Picture 1" descr="C:\Users\Admin\Downloads\free-icon-plumber-2702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44200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3" y="2248089"/>
            <a:ext cx="446281" cy="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62" y="343548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baker-24220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3" y="441437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91" y="511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artist-159716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2" y="35595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free-icon-trash-collector-283762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6" y="457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1\Downloads\free-icon-green-roof-154436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04" y="54545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F00D2C-EB43-4888-BC41-63F4978C6C28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Мытищинский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16185 Оператор швейного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"Красногорский 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18466 Слесарь механосборочных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Чеховский техникум"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18104 Садовод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13850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seamstress-1235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35815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" y="532451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1675567320_grizly-club-p-slesar-mekhanosborochnikh-rabot-klipart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71" y="1655047"/>
            <a:ext cx="749754" cy="676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1\Downloads\free-icon-harvester-53125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8" y="3581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EFBB0E-ACC8-4340-AF42-3EDAD7F3542E}"/>
              </a:ext>
            </a:extLst>
          </p:cNvPr>
          <p:cNvSpPr txBox="1"/>
          <p:nvPr/>
        </p:nvSpPr>
        <p:spPr>
          <a:xfrm>
            <a:off x="0" y="-79162"/>
            <a:ext cx="1206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ПРОГРАММ ПРОФЕССИОНАЛЬНОГО ОБУЧЕНИЯ, РЕАЛИЗУЕМЫХ В МОСКОВСКОЙ ОБЛАСТИ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92463" y="805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 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ГБПОУ МО "Чеховский техникум"</a:t>
            </a:r>
          </a:p>
        </p:txBody>
      </p:sp>
      <p:pic>
        <p:nvPicPr>
          <p:cNvPr id="7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25" y="150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204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2750" y="692618"/>
            <a:ext cx="194678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0750" y="1541634"/>
            <a:ext cx="252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- 16675 Повар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9970" y="2349946"/>
            <a:ext cx="29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- 16199 Оператор ЭВМ и ВМ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5720" y="3172151"/>
            <a:ext cx="195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- 13450 Маляр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3776" y="3926381"/>
            <a:ext cx="2077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- 19726  Штукатур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38936" y="684229"/>
            <a:ext cx="212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- 12680 Каменщик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9664" y="1541633"/>
            <a:ext cx="2080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- 18559 Слесарь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77400" y="2372436"/>
            <a:ext cx="450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- 17531 Рабочий зеленого хозяйства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20203" y="3244334"/>
            <a:ext cx="302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- 18103 Садовник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44242" y="3912740"/>
            <a:ext cx="1886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- 16670 Плотник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4939354"/>
            <a:ext cx="9784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Швея — 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пальцев, наглядно-образная память, физическая выносливость. Швея должна обладать такими личностными качествами как терпение, внимание, усидчивость, аккуратность.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67170" y="4506630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ПРОФЕССИЯ– ШВЕЯ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133056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62575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97" y="291515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42" y="53841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2144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0" y="377364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1460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219261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303126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5" y="377250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0" y="4784621"/>
            <a:ext cx="534633" cy="5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0092" y="356137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95000 т.р.</a:t>
            </a:r>
            <a:endParaRPr lang="ru-RU" sz="1400"/>
          </a:p>
        </p:txBody>
      </p:sp>
      <p:sp>
        <p:nvSpPr>
          <p:cNvPr id="30" name="TextBox 29"/>
          <p:cNvSpPr txBox="1"/>
          <p:nvPr/>
        </p:nvSpPr>
        <p:spPr>
          <a:xfrm>
            <a:off x="2277769" y="130975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80000 т.р.</a:t>
            </a:r>
            <a:endParaRPr lang="ru-RU" sz="1400"/>
          </a:p>
        </p:txBody>
      </p:sp>
      <p:sp>
        <p:nvSpPr>
          <p:cNvPr id="32" name="TextBox 31"/>
          <p:cNvSpPr txBox="1"/>
          <p:nvPr/>
        </p:nvSpPr>
        <p:spPr>
          <a:xfrm>
            <a:off x="2276408" y="204829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84000 т.р.</a:t>
            </a:r>
            <a:endParaRPr lang="ru-RU" sz="1400"/>
          </a:p>
        </p:txBody>
      </p:sp>
      <p:sp>
        <p:nvSpPr>
          <p:cNvPr id="34" name="TextBox 33"/>
          <p:cNvSpPr txBox="1"/>
          <p:nvPr/>
        </p:nvSpPr>
        <p:spPr>
          <a:xfrm>
            <a:off x="2269783" y="2867731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63000 т.р.</a:t>
            </a:r>
            <a:endParaRPr lang="ru-RU" sz="1400"/>
          </a:p>
        </p:txBody>
      </p:sp>
      <p:sp>
        <p:nvSpPr>
          <p:cNvPr id="36" name="TextBox 35"/>
          <p:cNvSpPr txBox="1"/>
          <p:nvPr/>
        </p:nvSpPr>
        <p:spPr>
          <a:xfrm>
            <a:off x="6768723" y="129263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130000 т.р.</a:t>
            </a:r>
            <a:endParaRPr lang="ru-RU" sz="1400"/>
          </a:p>
        </p:txBody>
      </p:sp>
      <p:sp>
        <p:nvSpPr>
          <p:cNvPr id="46" name="TextBox 45"/>
          <p:cNvSpPr txBox="1"/>
          <p:nvPr/>
        </p:nvSpPr>
        <p:spPr>
          <a:xfrm>
            <a:off x="6768723" y="2057226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100000 т.р.</a:t>
            </a:r>
            <a:endParaRPr lang="ru-RU" sz="1400"/>
          </a:p>
        </p:txBody>
      </p:sp>
      <p:sp>
        <p:nvSpPr>
          <p:cNvPr id="47" name="TextBox 46"/>
          <p:cNvSpPr txBox="1"/>
          <p:nvPr/>
        </p:nvSpPr>
        <p:spPr>
          <a:xfrm>
            <a:off x="6768723" y="2852578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86000 т.р.</a:t>
            </a:r>
            <a:endParaRPr lang="ru-RU" sz="1400"/>
          </a:p>
        </p:txBody>
      </p:sp>
      <p:sp>
        <p:nvSpPr>
          <p:cNvPr id="48" name="TextBox 47"/>
          <p:cNvSpPr txBox="1"/>
          <p:nvPr/>
        </p:nvSpPr>
        <p:spPr>
          <a:xfrm>
            <a:off x="6768017" y="365275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90000 т.р.</a:t>
            </a:r>
            <a:endParaRPr lang="ru-RU" sz="1400"/>
          </a:p>
        </p:txBody>
      </p:sp>
      <p:sp>
        <p:nvSpPr>
          <p:cNvPr id="49" name="TextBox 48"/>
          <p:cNvSpPr txBox="1"/>
          <p:nvPr/>
        </p:nvSpPr>
        <p:spPr>
          <a:xfrm>
            <a:off x="2241928" y="427385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110000 т.р.</a:t>
            </a:r>
            <a:endParaRPr lang="ru-RU" sz="1400"/>
          </a:p>
        </p:txBody>
      </p:sp>
      <p:sp>
        <p:nvSpPr>
          <p:cNvPr id="50" name="TextBox 49"/>
          <p:cNvSpPr txBox="1"/>
          <p:nvPr/>
        </p:nvSpPr>
        <p:spPr>
          <a:xfrm>
            <a:off x="6773029" y="425986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100000 т.р.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928996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Швея —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пальцев; наглядно-образная память; физическая выносливость. Швея должна обладать такими личностными качествами, как терпение, внимание, усидчивость, аккуратность.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89638" y="2889872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25973" y="3282915"/>
            <a:ext cx="51348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технологии швейного производства, ассортимента швейной продукции и свойств материалов.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выполнять на машинах или вручную операции различной степени сложности по пошиву изделий с учётом ассортимента.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Умение учитывать свойства применяемых материалов при выполнении соответствующих работ.      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4064" y="3276966"/>
            <a:ext cx="5409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применять оборудование, инструменты и приспособления при выполнении швейных операций.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определять и устранять мелкие неполадки в работе обслуживаемых машин.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подбирать номера игл и нитей, регулировать натяжение нити, высоту подъёма лапки и величину её давления, длину стежка.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4307" y="5618993"/>
            <a:ext cx="4299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ГАПОУ МО "Егорьевский техникум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  <a:p>
            <a:r>
              <a:rPr lang="ru-RU" sz="1000" b="1" dirty="0"/>
              <a:t>4.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5. ГБПОУ МО "Можайский техникум"</a:t>
            </a:r>
          </a:p>
          <a:p>
            <a:r>
              <a:rPr lang="ru-RU" sz="1000" b="1" dirty="0"/>
              <a:t>6.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38502" y="5585893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"Орехово-Зуевский техникум"</a:t>
            </a:r>
          </a:p>
          <a:p>
            <a:r>
              <a:rPr lang="ru-RU" sz="1000" b="1" dirty="0"/>
              <a:t>8. ГБПОУ МО "Павлово-Посадский техникум"</a:t>
            </a:r>
          </a:p>
          <a:p>
            <a:r>
              <a:rPr lang="ru-RU" sz="1000" b="1" dirty="0"/>
              <a:t>9. ГАПОУ МО "Подмосковный колледж "Энергия"</a:t>
            </a:r>
          </a:p>
          <a:p>
            <a:r>
              <a:rPr lang="ru-RU" sz="1000" b="1" dirty="0"/>
              <a:t>10. ГБПОУ МО "Подольский колледж имени А.В. Никулина"</a:t>
            </a:r>
          </a:p>
          <a:p>
            <a:r>
              <a:rPr lang="ru-RU" sz="1000" b="1" dirty="0"/>
              <a:t>11. ГКПОУ МО "Сергиево-Посадский социально-экономический техникум"</a:t>
            </a:r>
          </a:p>
          <a:p>
            <a:r>
              <a:rPr lang="ru-RU" sz="1000" b="1" dirty="0"/>
              <a:t>12. ГБПОУ МО "Чеховский техникум«</a:t>
            </a:r>
          </a:p>
          <a:p>
            <a:r>
              <a:rPr lang="ru-RU" sz="1000" b="1" dirty="0"/>
              <a:t>13. ГБПОУ МО "Шатурский энергетический техникум"</a:t>
            </a:r>
          </a:p>
          <a:p>
            <a:r>
              <a:rPr lang="ru-RU" sz="1000" b="1" dirty="0"/>
              <a:t>14. ГБПОУ МО  "Щелковский колледж"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84" y="3385252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1" y="675098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16675 Повар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который занимается приготовлением пищи.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71902" y="2190549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2931110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различных кулинарных техник и методов приготовления пищи.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правильно хранить и обрабатывать продукты питания.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различными инструментами и оборудованием на кухне.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3362" y="3088151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санитарии, гигиены и безопасности на кухне.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составления меню и разработки рецептов на основе доступных продуктов.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706077"/>
            <a:ext cx="422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"Дмитровский техникум"</a:t>
            </a:r>
          </a:p>
          <a:p>
            <a:r>
              <a:rPr lang="ru-RU" sz="1000" b="1" dirty="0"/>
              <a:t>2. ГБПОУ МО "Коломенский аграрный колледж имени Н.Т. Козлова"</a:t>
            </a:r>
          </a:p>
          <a:p>
            <a:r>
              <a:rPr lang="ru-RU" sz="1000" b="1" dirty="0"/>
              <a:t>3. ГБПОУ МО "Красногорский колледж"</a:t>
            </a:r>
          </a:p>
          <a:p>
            <a:r>
              <a:rPr lang="ru-RU" sz="1000" b="1" dirty="0"/>
              <a:t>4. ГАПОУ МО "Подмосковный колледж "Энергия"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731033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ГБПОУ МО "Раменский дорожно-строительный техникум"</a:t>
            </a:r>
          </a:p>
          <a:p>
            <a:r>
              <a:rPr lang="ru-RU" sz="1000" b="1" dirty="0"/>
              <a:t>6. ГБПОУ МО "Физико-технический колледж"</a:t>
            </a:r>
          </a:p>
          <a:p>
            <a:r>
              <a:rPr lang="ru-RU" sz="1000" b="1" dirty="0"/>
              <a:t>7. ГБПОУ МО "</a:t>
            </a:r>
            <a:r>
              <a:rPr lang="ru-RU" sz="1000" b="1" dirty="0" err="1"/>
              <a:t>Электростальский</a:t>
            </a:r>
            <a:r>
              <a:rPr lang="ru-RU" sz="1000" b="1" dirty="0"/>
              <a:t> колледж"</a:t>
            </a:r>
          </a:p>
        </p:txBody>
      </p:sp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3" y="70196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16199 Оператор ЭВМ и ВМ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ЭВМ и ВМ - </a:t>
            </a:r>
            <a:r>
              <a:rPr lang="ru-RU" dirty="0"/>
              <a:t>это сотрудник, который выполняет ввод и обработку информации на компьютерах, подготавливает к работе вычислительную технику и устройства.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02553" y="2326858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9201" y="2763998"/>
            <a:ext cx="5582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Подготавливать к работе и настраивать аппаратное обеспечение, периферийные устройства, операционную систему персонального компьютера и мультимедийное оборудование.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Выполнять ввод цифровой и аналоговой информации в персональный компьютер с различных носителей.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Обрабатывать аудио- и визуальный контент средствами звуковых, графических и видеоредакторов.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1" y="2893620"/>
            <a:ext cx="5409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Управлять размещением цифровой информации на дисках персонального компьютера, а также дисковых хранилищах локальной и глобальной компьютерной сети.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Тиражировать мультимедиа контент на различных съёмных носителях информации.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Публиковать мультимедиа контент в сети Интернет.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157" y="5778647"/>
            <a:ext cx="4224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колледж"</a:t>
            </a:r>
          </a:p>
          <a:p>
            <a:r>
              <a:rPr lang="ru-RU" sz="1000" b="1" dirty="0"/>
              <a:t>2. ГБПОУ МО "Шатурский энергетический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8848" y="5716519"/>
            <a:ext cx="473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3.ГАПОУ МО "Подмосковный колледж "Энергия"</a:t>
            </a:r>
          </a:p>
          <a:p>
            <a:r>
              <a:rPr lang="ru-RU" sz="1000" b="1" dirty="0"/>
              <a:t>4. ГБПОУ МО "Одинцовский техникум"</a:t>
            </a:r>
          </a:p>
        </p:txBody>
      </p:sp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92" y="3909857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20" y="646070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АТЛАС ДОСТУПНЫХ ПРОФЕССИЙ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</a:t>
            </a:r>
            <a:r>
              <a:rPr lang="ru-RU" sz="2000" b="1" smtClean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ДЛЯ </a:t>
            </a:r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ЛИЦ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НАРУШЕНИЕМ ИНТЕЛЛЕКТА                                                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для лиц с интеллектуальными нарушениями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лиц с </a:t>
            </a:r>
          </a:p>
          <a:p>
            <a:r>
              <a:rPr lang="ru-RU" sz="1100" dirty="0"/>
              <a:t>интеллектуальными нарушениями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pPr>
              <a:lnSpc>
                <a:spcPct val="90000"/>
              </a:lnSpc>
            </a:pPr>
            <a:r>
              <a:rPr lang="ru-RU" sz="1200"/>
              <a:t>                                                                                                      </a:t>
            </a:r>
            <a:r>
              <a:rPr lang="ru-RU" sz="800"/>
              <a:t>интеллектуальные </a:t>
            </a:r>
          </a:p>
          <a:p>
            <a:pPr>
              <a:lnSpc>
                <a:spcPct val="90000"/>
              </a:lnSpc>
            </a:pPr>
            <a:r>
              <a:rPr lang="ru-RU" sz="800"/>
              <a:t>                                                                                                                                                                 нарушения</a:t>
            </a:r>
            <a:endParaRPr lang="ru-RU" sz="8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="" xmlns:a16="http://schemas.microsoft.com/office/drawing/2014/main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="" xmlns:a16="http://schemas.microsoft.com/office/drawing/2014/main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="" xmlns:a16="http://schemas.microsoft.com/office/drawing/2014/main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37"/>
          <a:stretch/>
        </p:blipFill>
        <p:spPr>
          <a:xfrm>
            <a:off x="272109" y="6086488"/>
            <a:ext cx="3242961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2553"/>
          <a:stretch/>
        </p:blipFill>
        <p:spPr>
          <a:xfrm>
            <a:off x="3537372" y="6111104"/>
            <a:ext cx="438969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который занимается покраской различных поверхностей.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38307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29627" y="2854636"/>
            <a:ext cx="513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Подготовка поверхностей под покраску. Очистка, выравнивание, шпатлевание, шлифовка, грунтовка.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Приготовление и колеровка красящих составов, подбор цветов и оттенков.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Окрашивание поверхностей кистями, валиками, краскопультами.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Оклеивание поверхностей обоями, другими рулонными материалами.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6069" y="2702418"/>
            <a:ext cx="5409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качества выполненных малярных работ, устранение дефектов.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простых расчётов расхода красящих материалов.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и поддержание в чистоте инструментов и оборудования.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Соблюдение правил охраны труда, техники безопасности, пожарной безопасности при проведении малярных работ.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662535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"Воскресенский колледж"</a:t>
            </a:r>
          </a:p>
          <a:p>
            <a:r>
              <a:rPr lang="ru-RU" sz="1000" b="1" dirty="0"/>
              <a:t>2. ГБПОУ МО "Дмитровский техникум"</a:t>
            </a:r>
          </a:p>
          <a:p>
            <a:r>
              <a:rPr lang="ru-RU" sz="1000" b="1" dirty="0"/>
              <a:t>3. ГБПОУ МО  "Колледж "Коломна"</a:t>
            </a:r>
          </a:p>
          <a:p>
            <a:r>
              <a:rPr lang="ru-RU" sz="1000" b="1" dirty="0"/>
              <a:t>4. ГБПОУ МО "Луховицкий аграрно-промышленный техникум"</a:t>
            </a:r>
          </a:p>
          <a:p>
            <a:r>
              <a:rPr lang="ru-RU" sz="1000" b="1" dirty="0"/>
              <a:t>5. ГБПОУ МО "Ногинский колледж"</a:t>
            </a:r>
          </a:p>
          <a:p>
            <a:r>
              <a:rPr lang="ru-RU" sz="1000" b="1" dirty="0"/>
              <a:t>6.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16" y="2953326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60" y="710561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78848" y="5716519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ГАПОУ МО “Профессиональный колледж “Московия”</a:t>
            </a:r>
          </a:p>
          <a:p>
            <a:r>
              <a:rPr lang="ru-RU" sz="1000" b="1" dirty="0"/>
              <a:t>8. ГБПОУ МО "Ступинский техникум им. А.Т. Туманова"</a:t>
            </a:r>
          </a:p>
          <a:p>
            <a:r>
              <a:rPr lang="ru-RU" sz="1000" b="1" dirty="0"/>
              <a:t>9. ГОУ ВО МО "Государственный гуманитарно-технологический университет"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9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19726  Штукатур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строительный рабочий, который специализируется на нанесении штукатурки на внутренние и внешние поверхности зданий для их выравнивания, утепления, декоративной отделки или подготовки к последующей отделке.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37040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739893" y="2950439"/>
            <a:ext cx="5134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Разметка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размещает поверхность под оштукатуривание.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Нанесение штукатурки.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Вручную или механизированным инструментом штукатур наносит штукатурку, а затем отделывает оштукатуренную поверхность.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2901621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выравнивает и прибивает драночные щиты.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Приготовление растворов.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Специалист готовит растворы для различных видов штукатурки — декоративной, гидроизоляционной и другой.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8412" y="5662535"/>
            <a:ext cx="4224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"Колледж "Подмосковье"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ГБПОУ МО "Наро-Фоминский техникум"</a:t>
            </a:r>
          </a:p>
          <a:p>
            <a:r>
              <a:rPr lang="ru-RU" sz="1100" b="1" dirty="0"/>
              <a:t>5. ГБПОУ МО "Сергиево-Посадский колледж"</a:t>
            </a:r>
          </a:p>
        </p:txBody>
      </p:sp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44" y="339976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95" y="629578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12680 Каменщик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Каменщик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строительный рабочий, специалист, занимающийся возведением или ремонтом каменных конструкций.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942666" y="3220929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для рубки и тески кирпича.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оборудованием для пробивки гнёзд, борозд и отверстий в кладке.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Читать эскизы и чертежи, непосредственно используемые в работе.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Определять ассортимент и объёмы применяемого материала.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инвентарём для кладки кирпичных и бутовых столбиков.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Расстилать и разравнивать раствор при кладке простейших конструкций.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22194"/>
            <a:ext cx="422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400" b="1" dirty="0"/>
              <a:t>. ГБПОУ МО  "Колледж "Коломна"</a:t>
            </a:r>
          </a:p>
          <a:p>
            <a:r>
              <a:rPr lang="ru-RU" sz="1400" b="1" dirty="0"/>
              <a:t>2. ГБПОУ МО "Красногорский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6146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52" y="3831762"/>
            <a:ext cx="983825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7" y="71919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18559 Слесарь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12137" y="3278985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Ручная умелость, техническая сообразительность и точность в действиях.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Хорошо развитый глазомер, слух и образная память.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Точность движения кистей и пальцев рук.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Развитое наглядно-образное и предметно-действенное мышление.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Физическая 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Тонкая мышечная и слуховая чувствительность.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6907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0699" y="5605546"/>
            <a:ext cx="42248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 ГБПОУ МО "Дмитровский техникум"</a:t>
            </a:r>
          </a:p>
          <a:p>
            <a:r>
              <a:rPr lang="ru-RU" sz="1100" b="1" dirty="0"/>
              <a:t>2.  ГБПОУ МО  "Колледж "Коломна"</a:t>
            </a:r>
          </a:p>
          <a:p>
            <a:r>
              <a:rPr lang="ru-RU" sz="1100" b="1" dirty="0"/>
              <a:t>3. ГБПОУ МО "Коломенский аграрный колледж имени Н.Т. Козлова"</a:t>
            </a:r>
          </a:p>
          <a:p>
            <a:r>
              <a:rPr lang="ru-RU" sz="1100" b="1" dirty="0"/>
              <a:t>4.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100" b="1" dirty="0"/>
              <a:t>ГБПОУ МО "Подольский колледж имени А.В. Никулина"</a:t>
            </a:r>
          </a:p>
          <a:p>
            <a:r>
              <a:rPr lang="ru-RU" sz="1100" b="1" dirty="0"/>
              <a:t>6. ГБПОУ МО "Раменский дорожно-строительный техникум"</a:t>
            </a:r>
          </a:p>
          <a:p>
            <a:r>
              <a:rPr lang="ru-RU" sz="1100" b="1" dirty="0"/>
              <a:t>7. ГБПОУ МО "Чеховский техникум</a:t>
            </a:r>
            <a:r>
              <a:rPr lang="ru-RU" sz="1000" b="1" dirty="0"/>
              <a:t>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Слесарь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специалист, который занимается обработкой металлов, созданием, сборкой, ремонтом и обслуживанием разнообразных механизмов и конструкций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01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2" y="721692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77" y="-25993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17531 Рабочий зеленого хозяйства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Обрезка и формирование деревьев и кустарников.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Управление зелёными насаждениями.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водных объектов.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за растениями.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газонов.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цветочных клумб.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533400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</a:t>
            </a:r>
            <a:r>
              <a:rPr lang="ru-RU" sz="1200" b="1" dirty="0"/>
              <a:t>ГБПОУ МО "Воскресенский колледж"</a:t>
            </a:r>
          </a:p>
          <a:p>
            <a:r>
              <a:rPr lang="ru-RU" sz="1200" b="1" dirty="0"/>
              <a:t>2. 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200" b="1" dirty="0"/>
              <a:t>3. ГБПОУ МО "Наро-Фоминский техникум"</a:t>
            </a:r>
          </a:p>
          <a:p>
            <a:r>
              <a:rPr lang="ru-RU" sz="1200" b="1" dirty="0"/>
              <a:t>4.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94965"/>
            <a:ext cx="473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200" b="1" dirty="0"/>
              <a:t>ГБПОУ МО "Павлово-Посадский техникум"</a:t>
            </a:r>
          </a:p>
          <a:p>
            <a:r>
              <a:rPr lang="ru-RU" sz="1200" b="1" dirty="0"/>
              <a:t>6. ГАПОУ МО “Профессиональный колледж “Московия”</a:t>
            </a:r>
          </a:p>
          <a:p>
            <a:r>
              <a:rPr lang="ru-RU" sz="1200" b="1" dirty="0"/>
              <a:t>7. ГБПОУ МО "Раменский дорожно-строительный техникум"</a:t>
            </a:r>
          </a:p>
          <a:p>
            <a:r>
              <a:rPr lang="ru-RU" sz="1200" b="1" dirty="0"/>
              <a:t>8. ГКПОУ МО "Сергиево-Посадский социально-экономический техникум"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зеленого хозяйства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специалист, занимающийся созданием, уходом и поддержанием зелёных насаждений в городских и пригородных зонах, парках, на территории частных и общественных учреждений и предприятий. </a:t>
            </a:r>
          </a:p>
          <a:p>
            <a:endParaRPr lang="ru-RU" dirty="0"/>
          </a:p>
        </p:txBody>
      </p:sp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84" y="3023040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63" y="754100"/>
            <a:ext cx="7524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18103 Садовник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и </a:t>
            </a:r>
            <a:r>
              <a:rPr lang="ru-RU" b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растений.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почвой и удобрение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Ландшафтный дизайн.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66014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Системы орошения и дренажа</a:t>
            </a:r>
            <a:r>
              <a:rPr lang="ru-RU" dirty="0"/>
              <a:t>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садовым оборудованием и инструментами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Консультации и обучение</a:t>
            </a:r>
            <a:r>
              <a:rPr lang="ru-RU" dirty="0"/>
              <a:t>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6232" y="5649088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"Луховицкий аграрно-промышленный техникум"</a:t>
            </a:r>
          </a:p>
          <a:p>
            <a:r>
              <a:rPr lang="ru-RU" sz="1000" b="1" dirty="0"/>
              <a:t>2.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3. ГБПОУ МО  "Щелковский колледж"</a:t>
            </a:r>
          </a:p>
          <a:p>
            <a:r>
              <a:rPr lang="ru-RU" sz="1000" b="1" dirty="0"/>
              <a:t>4. ГОУ ВО МО "Государственный гуманитарно-технологический университет"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Садовник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специалист, который профессионально занимается посадкой растений и уходом за ними. Он может работать в парке, саду, питомнике или на частном участке. </a:t>
            </a:r>
          </a:p>
        </p:txBody>
      </p:sp>
      <p:pic>
        <p:nvPicPr>
          <p:cNvPr id="22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00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41" y="342278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16670 Плотник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Хорошая координация движений.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к концентрации.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Пространственное воображение.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Хороший глазомер.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61397" y="5800927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.ГБПОУ МО  "Колледж "Коломна"       </a:t>
            </a:r>
          </a:p>
          <a:p>
            <a:r>
              <a:rPr lang="ru-RU" sz="1100" b="1" dirty="0"/>
              <a:t>2. ГБПОУ МО "Колледж "Подмосковье"                    </a:t>
            </a:r>
          </a:p>
          <a:p>
            <a:r>
              <a:rPr lang="ru-RU" sz="1100" b="1" dirty="0"/>
              <a:t>3. ГБПОУ МО "Можайский техникум"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рабочий строительной отрасли, который работает по дереву. Основная его задача — производство различных объёмных конструкций по заранее заданной технологии, по чертежам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планам.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5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04" y="3379954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51428" y="5756217"/>
            <a:ext cx="47352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ГАПОУ МО "Подмосковный колледж "Энергия"                   </a:t>
            </a:r>
          </a:p>
          <a:p>
            <a:r>
              <a:rPr lang="ru-RU" sz="1100" b="1" dirty="0"/>
              <a:t>5. ГБПОУ МО "Сергиево-Посадский колледж"              </a:t>
            </a:r>
          </a:p>
          <a:p>
            <a:r>
              <a:rPr lang="ru-RU" sz="1100" b="1" dirty="0"/>
              <a:t>6.ГБПОУ МО "Чеховский техникум"</a:t>
            </a:r>
          </a:p>
          <a:p>
            <a:endParaRPr lang="ru-RU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16675 Повар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" y="288587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84" y="2053566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30" y="3229446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logo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5" y="6103050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image_4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8" y="5825218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Lenta-Logo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09" y="472224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31" y="2072183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esktop\606977098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21" y="2919536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8483273" y="2301393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Admin\Desktop\logo1.png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02" y="509396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</a:t>
            </a: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Швея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3230793" y="4980850"/>
            <a:ext cx="760369" cy="722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esktop\pic6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16" y="5857659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ownloads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78" y="3797565"/>
            <a:ext cx="1670992" cy="4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ownloads\logo.84f7ea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3727131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47" y="2912801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dmin\Downloads\logo_gre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576877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\Downloads\logoecoparnik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" y="2674637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3" y="3131114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641521" y="2596953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ownloads\logo-ru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07" y="5560319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3" y="4593601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logo (1)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93" y="181355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19726 </a:t>
            </a: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9" y="610305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63" y="4654435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7" y="2697080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95" y="5540591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343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25_let_a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83" y="1559766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2345347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u1P8j9m7VE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463062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\Desktop\pic64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63" y="1109200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logo (3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image_42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59" y="1173447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63" y="4752794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89,30%</a:t>
            </a:r>
            <a:r>
              <a:rPr lang="en-US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89,16 %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9" y="1424890"/>
            <a:ext cx="1174568" cy="8092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40E8255-7B8E-4EF8-967C-AE190E76ACC3}"/>
              </a:ext>
            </a:extLst>
          </p:cNvPr>
          <p:cNvSpPr txBox="1"/>
          <p:nvPr/>
        </p:nvSpPr>
        <p:spPr>
          <a:xfrm>
            <a:off x="-348630" y="119993"/>
            <a:ext cx="1268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</a:t>
            </a:r>
            <a:r>
              <a:rPr lang="ru-RU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РЕГИОНАЛЬНОГО АТЛАСА ДОСТУПНЫХ ПРОФЕССИЙ </a:t>
            </a: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 ДЛЯ ЛИЦ С НАРУШЕНИЕМ ИНТЕЛЛЕКТА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558CE55-49A5-424E-8354-2E51E95A984D}"/>
              </a:ext>
            </a:extLst>
          </p:cNvPr>
          <p:cNvSpPr txBox="1"/>
          <p:nvPr/>
        </p:nvSpPr>
        <p:spPr>
          <a:xfrm>
            <a:off x="7735714" y="2520047"/>
            <a:ext cx="275385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819" y="2692827"/>
            <a:ext cx="317019" cy="31701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969" y="3182458"/>
            <a:ext cx="408517" cy="40846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837" y="3562350"/>
            <a:ext cx="342146" cy="34706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0652" y="3956731"/>
            <a:ext cx="317019" cy="3170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4433" y="4270621"/>
            <a:ext cx="365792" cy="36579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8949461" y="687917"/>
            <a:ext cx="3436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  <a:effectLst/>
              </a:rPr>
              <a:t>дизайна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  <a:effectLst/>
              </a:rPr>
              <a:t>» (присоединён к Московской области)</a:t>
            </a:r>
            <a:endParaRPr lang="ru-RU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14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62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4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96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54764" y="1213462"/>
            <a:ext cx="1239697" cy="826465"/>
          </a:xfrm>
          <a:prstGeom prst="rect">
            <a:avLst/>
          </a:prstGeom>
        </p:spPr>
      </p:pic>
      <p:sp>
        <p:nvSpPr>
          <p:cNvPr id="74" name="Прямоугольник: скругленные углы 4">
            <a:extLst>
              <a:ext uri="{FF2B5EF4-FFF2-40B4-BE49-F238E27FC236}">
                <a16:creationId xmlns:a16="http://schemas.microsoft.com/office/drawing/2014/main" xmlns="" id="{A43F5A2C-EBBB-4B37-8464-338124BE5485}"/>
              </a:ext>
            </a:extLst>
          </p:cNvPr>
          <p:cNvSpPr/>
          <p:nvPr/>
        </p:nvSpPr>
        <p:spPr>
          <a:xfrm>
            <a:off x="4861085" y="529714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48417" y="1163067"/>
            <a:ext cx="26187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Базовая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Московской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области </a:t>
            </a:r>
            <a:r>
              <a:rPr lang="ru-RU" sz="1100" b="1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6" name="Picture 2" descr="https://rumc.ggtu.ru/images/logo_rumc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61" y="1307293"/>
            <a:ext cx="1472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4994203" y="902053"/>
            <a:ext cx="296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центр</a:t>
            </a:r>
          </a:p>
          <a:p>
            <a:r>
              <a:rPr lang="ru-RU" sz="1200" b="1" smtClean="0">
                <a:solidFill>
                  <a:schemeClr val="accent5">
                    <a:lumMod val="50000"/>
                  </a:schemeClr>
                </a:solidFill>
              </a:rPr>
              <a:t>Московской области СПО и ВО (ГОУ ВО МО «ГГТУ»)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8650" y="2493734"/>
            <a:ext cx="295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3"/>
              </a:rPr>
              <a:t>https://bpoo.energypk.ru/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4"/>
              </a:rPr>
              <a:t>bpoo_mo@mail.ru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1200" b="1">
                <a:solidFill>
                  <a:srgbClr val="0070C0"/>
                </a:solidFill>
                <a:hlinkClick r:id="rId3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160855" y="2488185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248012</a:t>
            </a:r>
            <a:r>
              <a:rPr lang="ru-RU" sz="1200" b="1" u="sng">
                <a:solidFill>
                  <a:srgbClr val="0070C0"/>
                </a:solidFill>
              </a:rPr>
              <a:t>, Российская Федерация, </a:t>
            </a:r>
            <a:endParaRPr lang="ru-RU" sz="1200" b="1" u="sng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Центральный </a:t>
            </a:r>
            <a:r>
              <a:rPr lang="ru-RU" sz="1200" b="1" u="sng">
                <a:solidFill>
                  <a:srgbClr val="0070C0"/>
                </a:solidFill>
              </a:rPr>
              <a:t>федеральный округ, </a:t>
            </a:r>
            <a:endParaRPr lang="ru-RU" sz="1200" b="1" u="sng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Калужская область. г. Калуга, ул. Кубяка, 1</a:t>
            </a: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>
                <a:solidFill>
                  <a:srgbClr val="0070C0"/>
                </a:solidFill>
                <a:hlinkClick r:id="rId3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+7 (961) 122-21-91</a:t>
            </a: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http://kksd.edusite.ru/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8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college_service@adm.kaluga.ru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https://vk.com/public209229541</a:t>
            </a:r>
            <a:endParaRPr lang="ru-RU" sz="1200" b="1" u="sng">
              <a:solidFill>
                <a:srgbClr val="0070C0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центр</a:t>
            </a:r>
          </a:p>
          <a:p>
            <a:r>
              <a:rPr lang="ru-RU" sz="1200" b="1" smtClean="0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3382056" y="1268350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85,11 %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908224" y="2512755"/>
            <a:ext cx="2952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142611, Московская область, г.о. Орехово-Зуевский, г. Орехово-Зуево, ул. Зелёная, д. 22, корпус </a:t>
            </a:r>
            <a:r>
              <a:rPr lang="ru-RU" sz="1200" b="1" u="sng" smtClean="0">
                <a:solidFill>
                  <a:srgbClr val="0070C0"/>
                </a:solidFill>
              </a:rPr>
              <a:t>2</a:t>
            </a:r>
          </a:p>
          <a:p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 smtClean="0">
                <a:solidFill>
                  <a:srgbClr val="0070C0"/>
                </a:solidFill>
              </a:rPr>
              <a:t>8-499-955-25-20</a:t>
            </a:r>
            <a:r>
              <a:rPr lang="ru-RU" sz="1200" b="1" u="sng">
                <a:solidFill>
                  <a:srgbClr val="0070C0"/>
                </a:solidFill>
              </a:rPr>
              <a:t>, доб. 226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://rumc.ggtu.ru/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smtClean="0">
                <a:solidFill>
                  <a:schemeClr val="accent1">
                    <a:lumMod val="75000"/>
                  </a:schemeClr>
                </a:solidFill>
              </a:rPr>
              <a:t>mo_ggtu_rumc@mosreg.ru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  <a:hlinkClick r:id="rId35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en-US" sz="1200" b="1">
                <a:solidFill>
                  <a:srgbClr val="0070C0"/>
                </a:solidFill>
              </a:rPr>
              <a:t>https://vk.com/id780084912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26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ЦСКТ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</a:t>
            </a:r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ПРОМТЕХ-ДУБНА</a:t>
            </a: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33650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943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1847850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51" y="461623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" y="4712504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ownloads\logo (1)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37" y="2542463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9" y="4251944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1\Downloads\logo (1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08" y="3740172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98" y="5192094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7467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c4bdc849000385e9e2665146abe18460-4379030-images-thumbs&amp;n=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5" y="1501775"/>
            <a:ext cx="2636762" cy="69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4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2" y="663289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60" y="616804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70" y="1849945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450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25" y="2197311"/>
            <a:ext cx="1307256" cy="65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ownloads\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97" y="3187203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logo.84f7ea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962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09" y="3187203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90" y="1146922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0" y="5288662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9" y="48022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\Downloads\logo-_1_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59" y="2517280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Admin\Downloads\logo (1).png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7" y="2711028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9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82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при ее реализации получение   небольшого вознаграждения. Центр берет на себя обязательство частичного трудоустройства молодых инвалидов.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Орехово-Зуевский район, с. Ильинский Погост. Доставка жителей Орехово-Зуевского района ежедневно до места учебы и обратно бесплатно транспортом Центра.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https://kcsonoz.ru/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>
                <a:hlinkClick r:id="rId7"/>
              </a:rPr>
              <a:t>+7 (4964) 17-90-07</a:t>
            </a:r>
            <a:endParaRPr lang="ru-RU" sz="1600" dirty="0"/>
          </a:p>
          <a:p>
            <a:r>
              <a:rPr lang="ru-RU" sz="1600" dirty="0"/>
              <a:t>: </a:t>
            </a:r>
            <a:r>
              <a:rPr lang="en-US" sz="1600" dirty="0" err="1"/>
              <a:t>imperia.remesel</a:t>
            </a:r>
            <a:endParaRPr lang="ru-RU" sz="1600" dirty="0"/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9882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Производственно-интегрированные мастерские "Империя ремёсел"</a:t>
            </a:r>
          </a:p>
        </p:txBody>
      </p:sp>
      <p:pic>
        <p:nvPicPr>
          <p:cNvPr id="7" name="Picture 2" descr="C:\Users\1\Downloads\J_E3Ts2w_gw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6052307" y="3200598"/>
            <a:ext cx="3548894" cy="3162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800" y="4411885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6072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30419" y="58632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63088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75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355155" y="7696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нарушения -84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990131" y="4842300"/>
            <a:ext cx="568322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141804,Московская область, Дмитровский г.о., г. Дмитров,  ул.  Инженерная,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00" dirty="0">
                <a:solidFill>
                  <a:srgbClr val="5B9BD5">
                    <a:lumMod val="50000"/>
                  </a:srgbClr>
                </a:solidFill>
              </a:rPr>
              <a:t>140400, Московская область, </a:t>
            </a:r>
            <a:r>
              <a:rPr lang="ru-RU" sz="1000" dirty="0">
                <a:solidFill>
                  <a:srgbClr val="002060"/>
                </a:solidFill>
              </a:rPr>
              <a:t>г. Коломна, ул. Октябрьской революции, д. </a:t>
            </a:r>
            <a:r>
              <a:rPr lang="ru-RU" sz="1050" dirty="0">
                <a:solidFill>
                  <a:srgbClr val="002060"/>
                </a:solidFill>
              </a:rPr>
              <a:t>408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https://college-kolomna.ru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https://vk.com/college_kolomna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</a:t>
            </a:r>
            <a:r>
              <a:rPr lang="ru-RU" sz="1400" dirty="0">
                <a:solidFill>
                  <a:srgbClr val="002060"/>
                </a:solidFill>
              </a:rPr>
              <a:t>:+7 (496) 613-34-04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  <a:hlinkClick r:id="rId13"/>
              </a:rPr>
              <a:t>mo_</a:t>
            </a:r>
            <a:r>
              <a:rPr lang="en-US" sz="1400" dirty="0">
                <a:solidFill>
                  <a:srgbClr val="002060"/>
                </a:solidFill>
                <a:hlinkClick r:id="rId13"/>
              </a:rPr>
              <a:t>kollkolom@mosreg.ru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 нарушения  - 60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-66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 , д.36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https://agrokol-kolomna.ru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https://vk.com/agrokol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mo_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kolagrkoll@mosreg.ru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 68,46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61498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743541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37723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985621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554887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69318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62" y="5755443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338065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2" y="5996895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17" y="5586092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4207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15803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20345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22965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384552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9959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84" y="6003759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7" y="5402492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Admin\Downloads\QR-Code (38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13635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39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2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40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0424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4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7583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11565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8277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1077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75122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4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5375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4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6076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комплекса реабилитационных услуг и мероприятий, согласно требованиям к объему и качеству предоставления социальной услуги в соответствии с государственным стандартом социального обслуживания.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Балашиха, ул. Свердлова, дом 9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http://balcso.ru/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 521-44-37</a:t>
            </a:r>
          </a:p>
          <a:p>
            <a:r>
              <a:rPr lang="ru-RU" sz="1600"/>
              <a:t>: </a:t>
            </a:r>
            <a:r>
              <a:rPr lang="en-US" sz="1600">
                <a:hlinkClick r:id="rId7"/>
              </a:rPr>
              <a:t>igbuso.mkcson@mosreg.ru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</a:t>
            </a:r>
          </a:p>
          <a:p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центр профориентации и реабилитации молодых инвалидов и подростков с ОВЗ «Маяк»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4756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132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279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5750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050" name="Picture 2" descr="C:\Users\1\Downloads\6a0844b2-f2ce-5094-8d40-7543f549e09d.jf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01" y="2783195"/>
            <a:ext cx="5283200" cy="330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06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мастерской обучают: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бытовым навыкам - с помощью специалистов обучающиеся учатся элементам уборки, поддержанию порядка и чистоты, а также нормам и правилам при различных бытовых ситуациях.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академическим навыкам - обучающиеся оттачивают навыки математики, а также развивают умение логически мыслить, улучшают внимательность.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навыкам трудотерапии- один из основных, необходимых аспектов в обучении лиц с инвалидностью и ОВЗ.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 ,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пр-т Ленина, д.69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https://bpoo.energypk.ru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8(495) 521-63-77</a:t>
            </a:r>
          </a:p>
          <a:p>
            <a:r>
              <a:rPr lang="ru-RU" sz="1600" dirty="0"/>
              <a:t>: </a:t>
            </a:r>
            <a:r>
              <a:rPr lang="en-US" sz="1600" dirty="0">
                <a:hlinkClick r:id="rId7"/>
              </a:rPr>
              <a:t>bpoo_mo@mail.ru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чистоты от "А до Я"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52515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945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7489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6194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74" name="Picture 2" descr="C:\Users\1\Downloads\cropped-1Презентация-Microsoft-PowerPoint-e1710832232794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6" t="-23061" r="-6918" b="-15344"/>
          <a:stretch/>
        </p:blipFill>
        <p:spPr bwMode="auto">
          <a:xfrm>
            <a:off x="5321300" y="1798310"/>
            <a:ext cx="5537200" cy="4092045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742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мастерской осуществляют                                                                                                                          пошив изделий: комплекты постельного болья, спортивные костюмы, термоодеяла, комплекты мужского белья. Занятия в мастерской дают возможность обучающимся познакомиться с шитьем как культурной ценностью. Это способствует формированию и закреплению практических трудовых навыков, развитию усидчивости, аккуратности, художественного вкуса. Шитье помогает воспитывать экологическую  сознательность у обучающих.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Дмитров. 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Инженерная д.2а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https://dmitrovt.ru/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8(495)993-93-25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en-US" sz="1600">
                <a:hlinkClick r:id="rId7"/>
              </a:rPr>
              <a:t>mo_dmittechn@mosreg.ru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"Волшебный стежок"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848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652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441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5940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8" name="Picture 2" descr="C:\Users\1\Downloads\T15sAIj4st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44" y="1943100"/>
            <a:ext cx="5065406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6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Занятия  по декоративно – прикладному творчеству широко и многосторонне раскрывают художественный образ вещи, слова, основы художественного изображения, связь художественной культуры с общечеловеческими ценностями. Одновременно осуществляется развитие творческого опыта обучающихся  в процессе собственной творческой активности.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Сергиево-Посадский городской округ, город Хотьково, улица Станционная 1-я, дом 1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https://xn--h1adoai.xn--p1ai/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 549-25-30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mo_spset@mosreg.ru</a:t>
            </a:r>
            <a:r>
              <a:rPr lang="ru-RU" sz="1600"/>
              <a:t> 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пространство «Арт-лаборатория»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879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767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342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58262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2" y="2340008"/>
            <a:ext cx="3495918" cy="34998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швейной продукции. Центр берет на себя обязательство частичного трудоустройства молодых инвалидов.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область.г. Сергиев- Посад,  пр. Красной Армии, д. 94/2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https://optimist-sp.ru/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8(496)540-46-07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kcsor.optimist@mosreg.ru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 "Комплексный центр социального обслуживания и реабилитации «Сергиево - Посадский»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3867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4636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377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4861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7" name="Picture 3" descr="C:\Users\1\Downloads\gosudarstvennoe-bjudzhetnoe-uchrezhdenie-social-nogo-obsluzhivanija-moskovskoj-oblasti-kompleksnyj-centr-social-nogo-obsluzhiva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5" y="3403251"/>
            <a:ext cx="2515012" cy="25150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05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Обучающиеся имеют возможность освоить  навыки  швейного мастерства.  Мастерская способствует развитию способности обучающихся к самостоятельному усвоению новых знаний и умений, включая организацию этого процесса, умению ставить  цели, искать и использовать необходимые средства и способы их достижения, контролировать и оценивать процесс и результаты деятельности, т.е. активному присвоению нового социального опыта.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г. Сергиев Посад, ул. Вознесенская ул., 55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yandex.ru/profile/229805897400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8(905) 551-92-12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ano.preodolenie@mail.ru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 "Преодоление"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340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6727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9091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77" y="2409669"/>
            <a:ext cx="4804931" cy="32012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3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Отличительными  особенностями мастерской  «Гламур"» является то, что  используются  разделы: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фелтинг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техника изготовления игрушек из капрона и носков и ваты. Доступ к интернет - ресурсам дает большие возможности заниматься прикладным творчеством. Обучающихся  всегда привлекает все новое, необычное в исполнении, поэтому интернет с его множеством идей – это просто находка.  В  мастерской  учащиеся знакомятся с выполнением простых поделок, но потом появляется интерес и желание выполнить более сложную работу.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Егорьевск, проспект Ленина д.3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https://xn----ctbchbcvnduig0aqru4a2j.xn--p1ai/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8(496) 403-2214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mo_gapouegor@mosreg.ru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"Гламур"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973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9140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62012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194" name="Picture 2" descr="C:\Users\1\Downloads\risunok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9681" r="-2714" b="16400"/>
          <a:stretch/>
        </p:blipFill>
        <p:spPr bwMode="auto">
          <a:xfrm>
            <a:off x="6092582" y="1826310"/>
            <a:ext cx="4210884" cy="4402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76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для обучающихся по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«Мастер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ремонту и обслуживанию автомобилей»  в общей мастерской на выделенных местах для слабослышащих. Происходит углубленное знакомство с устройством и ремонтом автомобиля.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г. Химки, Березовая аллея, д.1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https://klincollege.ru/sveden/dostupnia-sreda-poo/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8-916-845-50-41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vik-ka.77@yandex.ru</a:t>
            </a:r>
            <a:r>
              <a:rPr lang="ru-RU" sz="1600" dirty="0"/>
              <a:t> 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«Автолекарь»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008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9615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5297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248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219" name="Picture 3" descr="C:\Users\1\Downloads\channels4_profi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30" y="2277376"/>
            <a:ext cx="3004370" cy="300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79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Ведется  обучение студентов проводить творческие занятия с детьми с ОВЗ (рисование, лепка, аппликация и т.п.) Проводятся  творческие мастер-классы прикладной направленности по запросам организаций, работающих с детьми с ОВЗ и инвалидностью.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творческого развития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135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847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6186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121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4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06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педагогических профилей (в том числе с ОВЗ) знакомятся с приемами создания мультфильмов  в разных техниках. Создают свои творческие продукты. Изучают методические основы работы по обучению детей с ОВЗ дошкольного и младшего школьного возраста технике прикладной анимации.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Мульт-студия "Веселая переменка" 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7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547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1882588" y="4838415"/>
            <a:ext cx="70553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 Козино, ул. Санаторно-лесной школы №1, дом 1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https://klincollege.ru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https://vk.com/public106937672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- 49,73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г.Луховицы, поселок Красная Пойма,ул.Лесная,д. 6А.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://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art-mo.ru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https://vk.com/aptmo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- 61,45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6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- 83,13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- 49,69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896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6173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838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1" y="3813648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3312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7284" y="5160354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55" y="5688059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0" y="5354501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5" y="5888871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0" y="5518708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793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674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480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413263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5214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6044374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5493126"/>
            <a:ext cx="367200" cy="367200"/>
          </a:xfrm>
          <a:prstGeom prst="rect">
            <a:avLst/>
          </a:prstGeom>
        </p:spPr>
      </p:pic>
      <p:pic>
        <p:nvPicPr>
          <p:cNvPr id="67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1\Downloads\QR-Code (2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C:\Users\1\Downloads\QR-Code (26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1\Downloads\QR-Code (2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374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1\Downloads\QR-Code (30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9634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4080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40110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1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53075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1" descr="C:\Users\1\Downloads\QR-Code (2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2" y="598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подготовки (теоретической и практической) представителей аудитории  студенчества  Московской области для участия в добровольческой деятельности с людьми с инвалидностью и ограниченными возможностями здоровья.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волонтеров социальной инклюзии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664947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50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мастерской обучают первоначальным умениям штукатурного дела с использованием различного ручного инструмента.                                         Теоретические  навыки применяются  на учебной практике.  Отрабатываются  полученные умения и навыки на ремонте жилых комнат.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Красная Пойма, Лесная ул., 6А.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https://apt-mo.ru/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8(496)635-71-40 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mo_agrartechn@mosreg.ru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"Штукатур"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4785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2536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025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4646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1266" name="Picture 2" descr="C:\Users\1\Downloads\Логотип-В-КРУГЕ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36" y="2441090"/>
            <a:ext cx="3322327" cy="3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53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мастерский обучающиеся развивают творческие способности, воображение, фантазию, художественный вкус;       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образное,пространственное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мышление, чувство гармонии и стиля; развивать стремление к пониманию содержательной стороны и ценности природы искусства.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Московская область г. Балашиха, ул.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Крупешина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д.5.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https://nogkolledzh.ru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89266569247</a:t>
            </a:r>
          </a:p>
          <a:p>
            <a:r>
              <a:rPr lang="ru-RU" sz="1600" dirty="0">
                <a:hlinkClick r:id="rId8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9"/>
              </a:rPr>
              <a:t>viktoriy20.05@mail.ru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мастерская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38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5101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503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290" name="Picture 2" descr="C:\Users\1\Downloads\готовый-вариант-136x13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8" y="2621210"/>
            <a:ext cx="2405545" cy="24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7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рамках проекта по подготовке к трудоустройству и дневной занятости для взрослых с ментальными нарушениями обучающиеся достигают качественных результатов на занятиях в ремесленных мастерских. Они осваивают три направления: декорирование изделий из дерева, работа с тканью в ткацкой мастерской и прикладные техники в изобразительном искусстве (рисование).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Московская область г. Ногинск, ул. 28 июня д. 5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https://edinenie.pro/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89266363109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ani-maisa@mail.ru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"Сундук"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4056" y="494891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" y="5680886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05018" y="5465814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5" y="59218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3314" name="Picture 2" descr="https://static.tildacdn.com/tild3334-3634-4336-b434-383763636261/__-_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9" y="2689118"/>
            <a:ext cx="6266106" cy="20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6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143200,Московская область, Можайский г. о. 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- 78,01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5"/>
            <a:ext cx="637539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область, г. о. Электросталь, ул. Сталеваров д. 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https://elkollege.ru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https://vk.com/elkollege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mo_elkolledzh@mosreg.ru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- 71,89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- 81,33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- 82,53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37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- 78,31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78069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14844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375844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888442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569079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66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Admin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16" y="5237264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Admin\Downloads\QR-Code (2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16" y="58884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36" y="-2261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4"/>
            <a:ext cx="6375399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732799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142670, Московская область, Орехово-Зуевский г. о. г. Ликино-Дулево, ул. Центральная  д. 2</a:t>
            </a:r>
            <a:endParaRPr lang="en-US" sz="9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- 72,69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3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https://radost-mo.ru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https://vk.com/id399224704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- 75,3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73895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- 69,58</a:t>
            </a:r>
          </a:p>
          <a:p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44863" y="1046500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8" y="162608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18" y="12493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8" y="1880500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28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299444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45864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16319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6893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2739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294968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1389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1843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0200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28264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66" name="Picture 2" descr="C:\Users\1\Downloads\QR-Code (3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3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:\Users\1\Downloads\QR-Code (38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C:\Users\1\Downloads\QR-Code (3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:\Users\Admin\Downloads\QR-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1818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ownloads\QR-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8798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0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:\Users\1\Downloads\QR-Code (5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1\Downloads\QR-Code (5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3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- 84,99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/>
              <a:t>+7 (916) 632-43-50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: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mo_stuptechn@mosreg.ru 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- 85,54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 . о. Чехов, с. Новый Быт, ул. Новая, д. 4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5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71254" y="10143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11" y="160231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51" y="1215464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11" y="186215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2" y="1448338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1404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769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346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4000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5623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6" y="400719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61" y="3416677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1511300" y="4859914"/>
            <a:ext cx="7493747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141143, Московская область, Щелковский район, д. Долгое Ледово, ул. Центральная, стр.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https://schelcol.ru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https://vk.com/schelcollege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Интеллектуальные нарушения - 76,59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7" y="6032976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40" y="5532167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61536" y="515452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07" y="56339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52" y="532327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7" y="58601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2" y="5502722"/>
            <a:ext cx="158400" cy="158400"/>
          </a:xfrm>
          <a:prstGeom prst="rect">
            <a:avLst/>
          </a:prstGeom>
        </p:spPr>
      </p:pic>
      <p:pic>
        <p:nvPicPr>
          <p:cNvPr id="72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ownloads\QR-Code (1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Admin\Downloads\QR-Code (1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Admin\Downloads\QR-Code (1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53232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C:\Users\Admin\Downloads\QR-Code (1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6011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Собина, д.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https://phystech.pro/?ysclid=m3skg0vflq726370842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u="sng" dirty="0">
                <a:hlinkClick r:id="rId7"/>
              </a:rPr>
              <a:t>https://vk.com/phystech_college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mo_fiztechkoll@mosreg.ru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142611, МО, г. Орехово-Зуево, ул. Зелёная, д. 22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9"/>
              </a:rPr>
              <a:t>https://www.ggtu.ru/?ysclid=m3skt8bqiy405677862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10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ru-RU" sz="1100" u="sng" dirty="0">
                <a:hlinkClick r:id="rId11"/>
              </a:rPr>
              <a:t>7 (496) 425-78-75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u="sng" dirty="0">
                <a:hlinkClick r:id="rId12"/>
              </a:rPr>
              <a:t>mo_ggtu@mosreg.ru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277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176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0107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7231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Admin\Downloads\QR-Code (48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321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49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845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5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207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5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9269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46832" y="2712782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pPr lvl="0"/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140700, Московская область, г. Шатура, проспект Ильича, д. 2</a:t>
            </a: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https://</a:t>
            </a:r>
            <a:r>
              <a:rPr lang="ru-RU" sz="1050" dirty="0" err="1">
                <a:solidFill>
                  <a:srgbClr val="5B9BD5">
                    <a:lumMod val="50000"/>
                  </a:srgbClr>
                </a:solidFill>
                <a:hlinkClick r:id="rId26"/>
              </a:rPr>
              <a:t>шэт.рф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/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7"/>
              </a:rPr>
              <a:t>https://vk.com/gbpou_mo_shet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: +7(496) 452-57-13</a:t>
            </a:r>
          </a:p>
          <a:p>
            <a:pPr lvl="0"/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 </a:t>
            </a:r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8"/>
              </a:rPr>
              <a:t>mo_moshet@mosreg.ru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85923" y="2710399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142500, Московская обл.,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г. Павловский Посад,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ул. Кузьмина, дом 33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</a:p>
          <a:p>
            <a:pPr lvl="0"/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29"/>
              </a:rPr>
              <a:t>https://ppteh.ru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0"/>
              </a:rPr>
              <a:t>https://vk.com/ppteh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(926) 438-86-29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1"/>
              </a:rPr>
              <a:t>mo_pavptechn@mosreg.ru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937" y="2991120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3" y="3452140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8" y="3166514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3" y="36404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8" y="3330721"/>
            <a:ext cx="158400" cy="158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3932187"/>
            <a:ext cx="365743" cy="36574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19" y="3233438"/>
            <a:ext cx="367200" cy="367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546" y="3071356"/>
            <a:ext cx="158216" cy="15821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92" y="3506679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12" y="3211528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2" y="3694971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22" y="336621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20" y="4031233"/>
            <a:ext cx="365743" cy="36574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75" y="3299294"/>
            <a:ext cx="367200" cy="367200"/>
          </a:xfrm>
          <a:prstGeom prst="rect">
            <a:avLst/>
          </a:prstGeom>
        </p:spPr>
      </p:pic>
      <p:pic>
        <p:nvPicPr>
          <p:cNvPr id="60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2" y="3150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9" y="38449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1\Downloads\QR-Code (3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2332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1\Downloads\QR-Code (3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8656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3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6"/>
              </a:rPr>
              <a:t>https://spkmo.ru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7"/>
              </a:rPr>
              <a:t>https://vk.com/spkmo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99606" y="5076833"/>
            <a:ext cx="158216" cy="1582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06138"/>
            <a:ext cx="216000" cy="216000"/>
          </a:xfrm>
          <a:prstGeom prst="rect">
            <a:avLst/>
          </a:prstGeom>
          <a:noFill/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96380"/>
            <a:ext cx="158400" cy="1584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919650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2" y="5511387"/>
            <a:ext cx="158400" cy="158400"/>
          </a:xfrm>
          <a:prstGeom prst="rect">
            <a:avLst/>
          </a:prstGeom>
        </p:spPr>
      </p:pic>
      <p:pic>
        <p:nvPicPr>
          <p:cNvPr id="70" name="Picture 10" descr="C:\Users\1\Downloads\QR-Code (5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194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1\Downloads\QR-Code (52)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179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73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5050</TotalTime>
  <Words>6384</Words>
  <Application>Microsoft Office PowerPoint</Application>
  <PresentationFormat>Произвольный</PresentationFormat>
  <Paragraphs>1380</Paragraphs>
  <Slides>53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440</cp:revision>
  <dcterms:created xsi:type="dcterms:W3CDTF">2024-11-02T08:58:05Z</dcterms:created>
  <dcterms:modified xsi:type="dcterms:W3CDTF">2025-05-29T10:07:55Z</dcterms:modified>
</cp:coreProperties>
</file>