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4"/>
  </p:notes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8" r:id="rId9"/>
    <p:sldId id="270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327" r:id="rId19"/>
    <p:sldId id="326" r:id="rId20"/>
    <p:sldId id="333" r:id="rId21"/>
    <p:sldId id="281" r:id="rId22"/>
    <p:sldId id="282" r:id="rId23"/>
    <p:sldId id="284" r:id="rId24"/>
    <p:sldId id="288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4" r:id="rId39"/>
    <p:sldId id="305" r:id="rId40"/>
    <p:sldId id="306" r:id="rId41"/>
    <p:sldId id="307" r:id="rId42"/>
    <p:sldId id="308" r:id="rId43"/>
    <p:sldId id="309" r:id="rId44"/>
    <p:sldId id="324" r:id="rId45"/>
    <p:sldId id="311" r:id="rId46"/>
    <p:sldId id="312" r:id="rId47"/>
    <p:sldId id="313" r:id="rId48"/>
    <p:sldId id="314" r:id="rId49"/>
    <p:sldId id="328" r:id="rId50"/>
    <p:sldId id="329" r:id="rId51"/>
    <p:sldId id="330" r:id="rId52"/>
    <p:sldId id="331" r:id="rId53"/>
    <p:sldId id="332" r:id="rId54"/>
    <p:sldId id="316" r:id="rId55"/>
    <p:sldId id="317" r:id="rId56"/>
    <p:sldId id="318" r:id="rId57"/>
    <p:sldId id="319" r:id="rId58"/>
    <p:sldId id="320" r:id="rId59"/>
    <p:sldId id="321" r:id="rId60"/>
    <p:sldId id="322" r:id="rId61"/>
    <p:sldId id="323" r:id="rId62"/>
    <p:sldId id="325" r:id="rId6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0858"/>
    <a:srgbClr val="DAE3F3"/>
    <a:srgbClr val="3D19EF"/>
    <a:srgbClr val="0F2539"/>
    <a:srgbClr val="2308EA"/>
    <a:srgbClr val="3136FF"/>
    <a:srgbClr val="2E0ECC"/>
    <a:srgbClr val="151236"/>
    <a:srgbClr val="2F1A19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24" autoAdjust="0"/>
    <p:restoredTop sz="98274" autoAdjust="0"/>
  </p:normalViewPr>
  <p:slideViewPr>
    <p:cSldViewPr snapToGrid="0">
      <p:cViewPr>
        <p:scale>
          <a:sx n="100" d="100"/>
          <a:sy n="100" d="100"/>
        </p:scale>
        <p:origin x="-1344" y="-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58F90-314D-46AE-9B0C-D8E8A82A05A1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E07D3-97CD-4E66-8E5C-EF6B52D9D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5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14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677BDC-96C6-4311-AAB9-3062B10A9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3F16227-C070-470A-8668-C12223377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F0FF3BE-DC2C-452C-8C37-674ECE63E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42B6022-5082-4DA6-8B5F-9E04CC9CD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92D9936-EDE1-4D8F-AB10-4D611A0BA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374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F5BBF4E-BD93-4034-BAA9-E14DC813A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05CB8A5-6C07-4BE4-BDA7-C50A9769A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7DFDBF9-58FF-4D9D-827D-924578474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7A14FF2-4FBD-44B5-9BA1-F7930BB0B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E2B09B1-F0AA-490D-ACEB-2204C72F0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031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FEFA486D-C854-4B26-8A3C-E9B7C469E6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91CA643-6809-42FF-A9CC-6F12D8CEB6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284836E-5652-4442-884E-8D8D052EC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199FD8A-512E-408F-91D6-54FC6CAB6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62A6C8B-0010-4112-AE96-631CB885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978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489C9C-34BD-4B0E-B613-372B3B594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D49EAF0-7A6C-472C-A4C5-0F98BCAE9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CD913AA-AE39-4DD9-9C52-0F1EA0761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1AA4CE5-7EA5-439E-BBC2-1FD36FD48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73A3C19-895B-4E7C-A6C1-F254D7C7A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57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F0E10AD-664A-4DD9-916B-CC5EDEB99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E07F49B-0DF8-4B70-823D-6C255619B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584B714-EC84-4467-92F8-9B7ED0EBD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3509894-86DA-47E7-8374-FA1A0BF09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141CAD5-8C76-422D-8BE4-1786BFD36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888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3B9A60-CEF1-48B2-B5A9-98B7E49A3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A4C20F5-92D6-4979-BA63-494FEA51C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FF2CA54-431D-463D-B4B0-FD0097DDA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F350077-F2D9-4ECD-8E43-0842AF86D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1E69DB4-4720-4881-BEE2-A50C66118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DA421B4-F794-4C67-9427-AA7B79561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8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A24D650-7F57-4BA2-9F45-9716516D0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9637CCD-A569-4C5C-A13E-B5CA6B7A7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4C9847A-48F7-4311-A10E-61EE6DAFC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AA6F015-0665-4993-9D7F-12219733D4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3B7EA865-629D-404A-8FBD-47FAAEA136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BA9B26A-4FC9-43E6-8A5B-E5BA95A3C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D164A1EA-C7BF-46C7-9588-F90B09EFA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6764448B-E498-4BD3-9EF5-B76CB9F15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25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A51EF49-C6F6-48AE-9B32-469C4A08B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B240A9F-AC1E-4B6E-91AF-265710B11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03E50E8-7067-4541-B62D-31AEAB91A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4A95A5B-C217-4768-BA83-77FFEBD46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24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AD2EF4E1-563D-471F-98C8-8ED1A92B6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1C47595B-A71B-443D-8B07-0EE954296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0FF7B07-062C-4160-8A65-65393D66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020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863D4F-2CC1-4F9A-A630-D4BB7C31D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6E038D8-CDB9-4A65-9F9E-1C65CAA17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60C3F5F-1D3D-4346-848D-63045F08A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1C4FABA-6A62-4557-8E33-32A9CFA0D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54E9758-7559-45F2-AD9B-26140039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2D58C04-511D-437F-8367-5CC6B87E5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26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6A6680-4467-4778-B7DA-2853D7B31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3D74300-03A3-408B-9CC4-AB2AF005FB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B89B4F2-52E5-4369-872D-941DEEDF53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2964209-E5AD-472D-A5A8-757D8947B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9CCB5C0-3EBD-4271-8162-5C68F43E5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4B079E5-7854-4E51-B89E-42B03439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651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C94B6CE-92FA-44DF-B44F-8A9430103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64CA239-6CBF-45AC-A718-A122AFCBA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FB53997-A095-4E4B-9C24-86F6247D1A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59C2F-4206-441E-8D16-CC10BCBAAAD3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F14C142-6804-4A67-B354-808B4CC141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6BBBC58-3931-4D32-8F51-D3E9BF948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10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&#1089;&#1090;&#1072;&#1084;&#1090;.&#1088;&#1092;/" TargetMode="External"/><Relationship Id="rId13" Type="http://schemas.openxmlformats.org/officeDocument/2006/relationships/hyperlink" Target="https://&#1096;&#1101;&#1090;.&#1088;&#1092;/" TargetMode="External"/><Relationship Id="rId18" Type="http://schemas.openxmlformats.org/officeDocument/2006/relationships/image" Target="../media/image35.png"/><Relationship Id="rId26" Type="http://schemas.openxmlformats.org/officeDocument/2006/relationships/hyperlink" Target="https://vk.com/schelcollege" TargetMode="External"/><Relationship Id="rId3" Type="http://schemas.openxmlformats.org/officeDocument/2006/relationships/image" Target="../media/image1.png"/><Relationship Id="rId21" Type="http://schemas.openxmlformats.org/officeDocument/2006/relationships/image" Target="../media/image37.png"/><Relationship Id="rId34" Type="http://schemas.openxmlformats.org/officeDocument/2006/relationships/image" Target="../media/image103.png"/><Relationship Id="rId7" Type="http://schemas.openxmlformats.org/officeDocument/2006/relationships/hyperlink" Target="https://vk.com/serpkoll" TargetMode="External"/><Relationship Id="rId12" Type="http://schemas.openxmlformats.org/officeDocument/2006/relationships/hyperlink" Target="mailto:mo_chehtechn@mosreg.ru" TargetMode="External"/><Relationship Id="rId17" Type="http://schemas.openxmlformats.org/officeDocument/2006/relationships/image" Target="../media/image15.png"/><Relationship Id="rId25" Type="http://schemas.openxmlformats.org/officeDocument/2006/relationships/hyperlink" Target="https://schelcol.ru/" TargetMode="External"/><Relationship Id="rId33" Type="http://schemas.openxmlformats.org/officeDocument/2006/relationships/image" Target="../media/image10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4.png"/><Relationship Id="rId20" Type="http://schemas.openxmlformats.org/officeDocument/2006/relationships/image" Target="../media/image36.jpeg"/><Relationship Id="rId29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erp-koll.ru/" TargetMode="External"/><Relationship Id="rId11" Type="http://schemas.openxmlformats.org/officeDocument/2006/relationships/hyperlink" Target="https://vk.com/chekhovskii_tekhnikum" TargetMode="External"/><Relationship Id="rId24" Type="http://schemas.microsoft.com/office/2007/relationships/hdphoto" Target="../media/hdphoto10.wdp"/><Relationship Id="rId32" Type="http://schemas.openxmlformats.org/officeDocument/2006/relationships/image" Target="../media/image101.png"/><Relationship Id="rId5" Type="http://schemas.openxmlformats.org/officeDocument/2006/relationships/image" Target="../media/image13.png"/><Relationship Id="rId15" Type="http://schemas.openxmlformats.org/officeDocument/2006/relationships/hyperlink" Target="mailto:mo_moshet@mosreg.ru" TargetMode="External"/><Relationship Id="rId23" Type="http://schemas.openxmlformats.org/officeDocument/2006/relationships/image" Target="../media/image39.png"/><Relationship Id="rId28" Type="http://schemas.openxmlformats.org/officeDocument/2006/relationships/image" Target="../media/image97.png"/><Relationship Id="rId36" Type="http://schemas.openxmlformats.org/officeDocument/2006/relationships/image" Target="../media/image105.png"/><Relationship Id="rId10" Type="http://schemas.openxmlformats.org/officeDocument/2006/relationships/hyperlink" Target="https://&#1095;&#1077;&#1093;&#1086;&#1074;&#1089;&#1082;&#1080;&#1081;-&#1090;&#1077;&#1093;&#1085;&#1080;&#1082;&#1091;&#1084;.&#1088;&#1092;/" TargetMode="External"/><Relationship Id="rId19" Type="http://schemas.microsoft.com/office/2007/relationships/hdphoto" Target="../media/hdphoto9.wdp"/><Relationship Id="rId31" Type="http://schemas.openxmlformats.org/officeDocument/2006/relationships/image" Target="../media/image100.png"/><Relationship Id="rId4" Type="http://schemas.microsoft.com/office/2007/relationships/hdphoto" Target="../media/hdphoto1.wdp"/><Relationship Id="rId9" Type="http://schemas.openxmlformats.org/officeDocument/2006/relationships/hyperlink" Target="https://vk.com/stuptex" TargetMode="External"/><Relationship Id="rId14" Type="http://schemas.openxmlformats.org/officeDocument/2006/relationships/hyperlink" Target="https://vk.com/gbpou_mo_shet" TargetMode="External"/><Relationship Id="rId22" Type="http://schemas.openxmlformats.org/officeDocument/2006/relationships/image" Target="../media/image18.png"/><Relationship Id="rId27" Type="http://schemas.openxmlformats.org/officeDocument/2006/relationships/image" Target="../media/image96.png"/><Relationship Id="rId30" Type="http://schemas.openxmlformats.org/officeDocument/2006/relationships/image" Target="../media/image99.png"/><Relationship Id="rId35" Type="http://schemas.openxmlformats.org/officeDocument/2006/relationships/image" Target="../media/image10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mo_elkolledzh@mosreg.ru" TargetMode="External"/><Relationship Id="rId13" Type="http://schemas.openxmlformats.org/officeDocument/2006/relationships/hyperlink" Target="mailto:mk_1momk@mosreg.ru" TargetMode="External"/><Relationship Id="rId18" Type="http://schemas.openxmlformats.org/officeDocument/2006/relationships/image" Target="../media/image35.png"/><Relationship Id="rId26" Type="http://schemas.openxmlformats.org/officeDocument/2006/relationships/image" Target="../media/image107.png"/><Relationship Id="rId3" Type="http://schemas.openxmlformats.org/officeDocument/2006/relationships/image" Target="../media/image1.png"/><Relationship Id="rId21" Type="http://schemas.openxmlformats.org/officeDocument/2006/relationships/image" Target="../media/image37.png"/><Relationship Id="rId34" Type="http://schemas.openxmlformats.org/officeDocument/2006/relationships/hyperlink" Target="tel:+7495661-71-83" TargetMode="External"/><Relationship Id="rId7" Type="http://schemas.openxmlformats.org/officeDocument/2006/relationships/hyperlink" Target="https://vk.com/elkollege" TargetMode="External"/><Relationship Id="rId12" Type="http://schemas.openxmlformats.org/officeDocument/2006/relationships/hyperlink" Target="https://vk.com/club131947947" TargetMode="External"/><Relationship Id="rId17" Type="http://schemas.openxmlformats.org/officeDocument/2006/relationships/image" Target="../media/image15.png"/><Relationship Id="rId25" Type="http://schemas.openxmlformats.org/officeDocument/2006/relationships/image" Target="../media/image106.png"/><Relationship Id="rId33" Type="http://schemas.openxmlformats.org/officeDocument/2006/relationships/hyperlink" Target="https://college.mgimo.ru/" TargetMode="Externa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4.png"/><Relationship Id="rId20" Type="http://schemas.openxmlformats.org/officeDocument/2006/relationships/image" Target="../media/image36.jpeg"/><Relationship Id="rId29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lkollege.ru/" TargetMode="External"/><Relationship Id="rId11" Type="http://schemas.openxmlformats.org/officeDocument/2006/relationships/hyperlink" Target="http://1momk.ru/" TargetMode="External"/><Relationship Id="rId24" Type="http://schemas.microsoft.com/office/2007/relationships/hdphoto" Target="../media/hdphoto10.wdp"/><Relationship Id="rId32" Type="http://schemas.openxmlformats.org/officeDocument/2006/relationships/image" Target="../media/image113.png"/><Relationship Id="rId5" Type="http://schemas.openxmlformats.org/officeDocument/2006/relationships/image" Target="../media/image13.png"/><Relationship Id="rId15" Type="http://schemas.openxmlformats.org/officeDocument/2006/relationships/hyperlink" Target="https://vk.com/college_skryabina" TargetMode="External"/><Relationship Id="rId23" Type="http://schemas.openxmlformats.org/officeDocument/2006/relationships/image" Target="../media/image39.png"/><Relationship Id="rId28" Type="http://schemas.openxmlformats.org/officeDocument/2006/relationships/image" Target="../media/image109.png"/><Relationship Id="rId36" Type="http://schemas.openxmlformats.org/officeDocument/2006/relationships/image" Target="../media/image114.png"/><Relationship Id="rId10" Type="http://schemas.openxmlformats.org/officeDocument/2006/relationships/hyperlink" Target="https://vk.com/mocomk1" TargetMode="External"/><Relationship Id="rId19" Type="http://schemas.microsoft.com/office/2007/relationships/hdphoto" Target="../media/hdphoto9.wdp"/><Relationship Id="rId31" Type="http://schemas.openxmlformats.org/officeDocument/2006/relationships/image" Target="../media/image112.png"/><Relationship Id="rId4" Type="http://schemas.microsoft.com/office/2007/relationships/hdphoto" Target="../media/hdphoto1.wdp"/><Relationship Id="rId9" Type="http://schemas.openxmlformats.org/officeDocument/2006/relationships/hyperlink" Target="http://www.momk.ru/" TargetMode="External"/><Relationship Id="rId14" Type="http://schemas.openxmlformats.org/officeDocument/2006/relationships/hyperlink" Target="http://scryabin-college.ru/" TargetMode="External"/><Relationship Id="rId22" Type="http://schemas.openxmlformats.org/officeDocument/2006/relationships/image" Target="../media/image18.png"/><Relationship Id="rId27" Type="http://schemas.openxmlformats.org/officeDocument/2006/relationships/image" Target="../media/image108.png"/><Relationship Id="rId30" Type="http://schemas.openxmlformats.org/officeDocument/2006/relationships/image" Target="../media/image111.png"/><Relationship Id="rId35" Type="http://schemas.openxmlformats.org/officeDocument/2006/relationships/hyperlink" Target="mailto:spo.mgimo@odin.mgimo.ru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&#1075;&#1091;&#1086;&#1088;.&#1088;&#1092;/" TargetMode="External"/><Relationship Id="rId13" Type="http://schemas.openxmlformats.org/officeDocument/2006/relationships/hyperlink" Target="http://moki.ru/" TargetMode="External"/><Relationship Id="rId18" Type="http://schemas.microsoft.com/office/2007/relationships/hdphoto" Target="../media/hdphoto9.wdp"/><Relationship Id="rId26" Type="http://schemas.openxmlformats.org/officeDocument/2006/relationships/image" Target="../media/image115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hyperlink" Target="https://vk.com/uor1mo" TargetMode="External"/><Relationship Id="rId12" Type="http://schemas.openxmlformats.org/officeDocument/2006/relationships/hyperlink" Target="mailto:mk_1momk@mosreg.ru" TargetMode="External"/><Relationship Id="rId17" Type="http://schemas.openxmlformats.org/officeDocument/2006/relationships/image" Target="../media/image35.png"/><Relationship Id="rId25" Type="http://schemas.openxmlformats.org/officeDocument/2006/relationships/hyperlink" Target="https://vk.com/prokofievcollege" TargetMode="Externa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5.png"/><Relationship Id="rId20" Type="http://schemas.openxmlformats.org/officeDocument/2006/relationships/image" Target="../media/image37.png"/><Relationship Id="rId29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or-1.ru/" TargetMode="External"/><Relationship Id="rId11" Type="http://schemas.openxmlformats.org/officeDocument/2006/relationships/hyperlink" Target="https://vk.com/club131947947" TargetMode="External"/><Relationship Id="rId24" Type="http://schemas.openxmlformats.org/officeDocument/2006/relationships/hyperlink" Target="https://prokofievcollege.ru/" TargetMode="External"/><Relationship Id="rId5" Type="http://schemas.openxmlformats.org/officeDocument/2006/relationships/image" Target="../media/image13.png"/><Relationship Id="rId15" Type="http://schemas.openxmlformats.org/officeDocument/2006/relationships/image" Target="../media/image14.png"/><Relationship Id="rId23" Type="http://schemas.microsoft.com/office/2007/relationships/hdphoto" Target="../media/hdphoto10.wdp"/><Relationship Id="rId28" Type="http://schemas.openxmlformats.org/officeDocument/2006/relationships/image" Target="../media/image117.png"/><Relationship Id="rId10" Type="http://schemas.openxmlformats.org/officeDocument/2006/relationships/hyperlink" Target="http://1momk.ru/" TargetMode="External"/><Relationship Id="rId19" Type="http://schemas.openxmlformats.org/officeDocument/2006/relationships/image" Target="../media/image36.jpeg"/><Relationship Id="rId31" Type="http://schemas.openxmlformats.org/officeDocument/2006/relationships/image" Target="../media/image120.png"/><Relationship Id="rId4" Type="http://schemas.microsoft.com/office/2007/relationships/hdphoto" Target="../media/hdphoto1.wdp"/><Relationship Id="rId9" Type="http://schemas.openxmlformats.org/officeDocument/2006/relationships/hyperlink" Target="https://vk.com/guorbron" TargetMode="External"/><Relationship Id="rId14" Type="http://schemas.openxmlformats.org/officeDocument/2006/relationships/hyperlink" Target="https://vk.com/id712018902" TargetMode="External"/><Relationship Id="rId22" Type="http://schemas.openxmlformats.org/officeDocument/2006/relationships/image" Target="../media/image39.png"/><Relationship Id="rId27" Type="http://schemas.openxmlformats.org/officeDocument/2006/relationships/image" Target="../media/image116.png"/><Relationship Id="rId30" Type="http://schemas.openxmlformats.org/officeDocument/2006/relationships/image" Target="../media/image1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nomokit.ru/" TargetMode="External"/><Relationship Id="rId13" Type="http://schemas.openxmlformats.org/officeDocument/2006/relationships/hyperlink" Target="https://vk.com/gtk.znanie" TargetMode="External"/><Relationship Id="rId18" Type="http://schemas.openxmlformats.org/officeDocument/2006/relationships/image" Target="../media/image36.jpeg"/><Relationship Id="rId26" Type="http://schemas.openxmlformats.org/officeDocument/2006/relationships/image" Target="../media/image122.png"/><Relationship Id="rId3" Type="http://schemas.openxmlformats.org/officeDocument/2006/relationships/image" Target="../media/image1.png"/><Relationship Id="rId21" Type="http://schemas.openxmlformats.org/officeDocument/2006/relationships/image" Target="../media/image39.png"/><Relationship Id="rId34" Type="http://schemas.openxmlformats.org/officeDocument/2006/relationships/image" Target="../media/image130.png"/><Relationship Id="rId7" Type="http://schemas.openxmlformats.org/officeDocument/2006/relationships/hyperlink" Target="https://vk.com/club52166664" TargetMode="External"/><Relationship Id="rId12" Type="http://schemas.openxmlformats.org/officeDocument/2006/relationships/hyperlink" Target="http://&#1082;&#1086;&#1083;&#1083;&#1077;&#1076;&#1078;-&#1079;&#1085;&#1072;&#1085;&#1080;&#1077;.&#1088;&#1092;/" TargetMode="External"/><Relationship Id="rId17" Type="http://schemas.microsoft.com/office/2007/relationships/hdphoto" Target="../media/hdphoto9.wdp"/><Relationship Id="rId25" Type="http://schemas.openxmlformats.org/officeDocument/2006/relationships/image" Target="../media/image121.png"/><Relationship Id="rId33" Type="http://schemas.openxmlformats.org/officeDocument/2006/relationships/image" Target="../media/image129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5.png"/><Relationship Id="rId20" Type="http://schemas.openxmlformats.org/officeDocument/2006/relationships/image" Target="../media/image18.png"/><Relationship Id="rId29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aesk.ru/" TargetMode="External"/><Relationship Id="rId11" Type="http://schemas.openxmlformats.org/officeDocument/2006/relationships/hyperlink" Target="https://vk.com/olymprezerv" TargetMode="External"/><Relationship Id="rId24" Type="http://schemas.openxmlformats.org/officeDocument/2006/relationships/hyperlink" Target="https://vk.com/public212669691" TargetMode="External"/><Relationship Id="rId32" Type="http://schemas.openxmlformats.org/officeDocument/2006/relationships/image" Target="../media/image128.png"/><Relationship Id="rId5" Type="http://schemas.openxmlformats.org/officeDocument/2006/relationships/image" Target="../media/image13.png"/><Relationship Id="rId15" Type="http://schemas.openxmlformats.org/officeDocument/2006/relationships/image" Target="../media/image15.png"/><Relationship Id="rId23" Type="http://schemas.openxmlformats.org/officeDocument/2006/relationships/hyperlink" Target="http://spgkmo.ru/" TargetMode="External"/><Relationship Id="rId28" Type="http://schemas.openxmlformats.org/officeDocument/2006/relationships/image" Target="../media/image124.png"/><Relationship Id="rId10" Type="http://schemas.openxmlformats.org/officeDocument/2006/relationships/hyperlink" Target="https://guor-shelkovo.mo.sportsng.ru/" TargetMode="External"/><Relationship Id="rId19" Type="http://schemas.openxmlformats.org/officeDocument/2006/relationships/image" Target="../media/image37.png"/><Relationship Id="rId31" Type="http://schemas.openxmlformats.org/officeDocument/2006/relationships/image" Target="../media/image127.png"/><Relationship Id="rId4" Type="http://schemas.microsoft.com/office/2007/relationships/hdphoto" Target="../media/hdphoto1.wdp"/><Relationship Id="rId9" Type="http://schemas.openxmlformats.org/officeDocument/2006/relationships/hyperlink" Target="https://vk.com/anopomokit" TargetMode="External"/><Relationship Id="rId14" Type="http://schemas.openxmlformats.org/officeDocument/2006/relationships/image" Target="../media/image14.png"/><Relationship Id="rId22" Type="http://schemas.microsoft.com/office/2007/relationships/hdphoto" Target="../media/hdphoto10.wdp"/><Relationship Id="rId27" Type="http://schemas.openxmlformats.org/officeDocument/2006/relationships/image" Target="../media/image123.png"/><Relationship Id="rId30" Type="http://schemas.openxmlformats.org/officeDocument/2006/relationships/image" Target="../media/image1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newkep.ru/" TargetMode="External"/><Relationship Id="rId13" Type="http://schemas.openxmlformats.org/officeDocument/2006/relationships/hyperlink" Target="mailto:mfks_uor_4@mosreg.ru" TargetMode="External"/><Relationship Id="rId18" Type="http://schemas.openxmlformats.org/officeDocument/2006/relationships/image" Target="../media/image15.png"/><Relationship Id="rId26" Type="http://schemas.openxmlformats.org/officeDocument/2006/relationships/hyperlink" Target="http://designcollege.narod.ru/" TargetMode="External"/><Relationship Id="rId3" Type="http://schemas.openxmlformats.org/officeDocument/2006/relationships/image" Target="../media/image1.png"/><Relationship Id="rId21" Type="http://schemas.openxmlformats.org/officeDocument/2006/relationships/image" Target="../media/image36.jpeg"/><Relationship Id="rId34" Type="http://schemas.openxmlformats.org/officeDocument/2006/relationships/image" Target="../media/image137.png"/><Relationship Id="rId7" Type="http://schemas.openxmlformats.org/officeDocument/2006/relationships/hyperlink" Target="https://vk.com/lcparus" TargetMode="External"/><Relationship Id="rId12" Type="http://schemas.openxmlformats.org/officeDocument/2006/relationships/hyperlink" Target="https://vk.com/club4261199" TargetMode="External"/><Relationship Id="rId17" Type="http://schemas.openxmlformats.org/officeDocument/2006/relationships/image" Target="../media/image14.png"/><Relationship Id="rId25" Type="http://schemas.microsoft.com/office/2007/relationships/hdphoto" Target="../media/hdphoto10.wdp"/><Relationship Id="rId33" Type="http://schemas.openxmlformats.org/officeDocument/2006/relationships/image" Target="../media/image136.png"/><Relationship Id="rId2" Type="http://schemas.openxmlformats.org/officeDocument/2006/relationships/notesSlide" Target="../notesSlides/notesSlide12.xml"/><Relationship Id="rId16" Type="http://schemas.openxmlformats.org/officeDocument/2006/relationships/hyperlink" Target="mailto:mokfu2015@yandex.ru" TargetMode="External"/><Relationship Id="rId20" Type="http://schemas.microsoft.com/office/2007/relationships/hdphoto" Target="../media/hdphoto9.wdp"/><Relationship Id="rId29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arus-college.ru/o-kolledzhe" TargetMode="External"/><Relationship Id="rId11" Type="http://schemas.openxmlformats.org/officeDocument/2006/relationships/hyperlink" Target="https://www.chehuor.ru/" TargetMode="External"/><Relationship Id="rId24" Type="http://schemas.openxmlformats.org/officeDocument/2006/relationships/image" Target="../media/image39.png"/><Relationship Id="rId32" Type="http://schemas.openxmlformats.org/officeDocument/2006/relationships/image" Target="../media/image135.png"/><Relationship Id="rId5" Type="http://schemas.openxmlformats.org/officeDocument/2006/relationships/image" Target="../media/image13.png"/><Relationship Id="rId15" Type="http://schemas.openxmlformats.org/officeDocument/2006/relationships/hyperlink" Target="https://vk.com/mokfu" TargetMode="External"/><Relationship Id="rId23" Type="http://schemas.openxmlformats.org/officeDocument/2006/relationships/image" Target="../media/image18.png"/><Relationship Id="rId28" Type="http://schemas.openxmlformats.org/officeDocument/2006/relationships/image" Target="../media/image131.png"/><Relationship Id="rId10" Type="http://schemas.openxmlformats.org/officeDocument/2006/relationships/hyperlink" Target="mailto:&#1082;.&#1077;.&#1088;@mail.ru" TargetMode="External"/><Relationship Id="rId19" Type="http://schemas.openxmlformats.org/officeDocument/2006/relationships/image" Target="../media/image35.png"/><Relationship Id="rId31" Type="http://schemas.openxmlformats.org/officeDocument/2006/relationships/image" Target="../media/image134.png"/><Relationship Id="rId4" Type="http://schemas.microsoft.com/office/2007/relationships/hdphoto" Target="../media/hdphoto1.wdp"/><Relationship Id="rId9" Type="http://schemas.openxmlformats.org/officeDocument/2006/relationships/hyperlink" Target="https://vk.com/newkep1993" TargetMode="External"/><Relationship Id="rId14" Type="http://schemas.openxmlformats.org/officeDocument/2006/relationships/hyperlink" Target="http://&#1084;&#1086;&#1082;&#1092;&#1091;.&#1088;&#1092;/" TargetMode="External"/><Relationship Id="rId22" Type="http://schemas.openxmlformats.org/officeDocument/2006/relationships/image" Target="../media/image37.png"/><Relationship Id="rId27" Type="http://schemas.openxmlformats.org/officeDocument/2006/relationships/hyperlink" Target="mailto:designcollege@yandex.ru" TargetMode="External"/><Relationship Id="rId30" Type="http://schemas.openxmlformats.org/officeDocument/2006/relationships/image" Target="../media/image133.png"/><Relationship Id="rId35" Type="http://schemas.openxmlformats.org/officeDocument/2006/relationships/image" Target="../media/image1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ogok.ru/" TargetMode="External"/><Relationship Id="rId13" Type="http://schemas.openxmlformats.org/officeDocument/2006/relationships/hyperlink" Target="mailto:mokfu2015@yandex.ru" TargetMode="External"/><Relationship Id="rId18" Type="http://schemas.openxmlformats.org/officeDocument/2006/relationships/image" Target="../media/image36.jpeg"/><Relationship Id="rId26" Type="http://schemas.openxmlformats.org/officeDocument/2006/relationships/image" Target="../media/image140.png"/><Relationship Id="rId3" Type="http://schemas.openxmlformats.org/officeDocument/2006/relationships/image" Target="../media/image1.png"/><Relationship Id="rId21" Type="http://schemas.openxmlformats.org/officeDocument/2006/relationships/image" Target="../media/image39.png"/><Relationship Id="rId7" Type="http://schemas.openxmlformats.org/officeDocument/2006/relationships/hyperlink" Target="https://vk.com/public130174708" TargetMode="External"/><Relationship Id="rId12" Type="http://schemas.openxmlformats.org/officeDocument/2006/relationships/hyperlink" Target="https://vk.com/public208911005" TargetMode="External"/><Relationship Id="rId17" Type="http://schemas.microsoft.com/office/2007/relationships/hdphoto" Target="../media/hdphoto9.wdp"/><Relationship Id="rId25" Type="http://schemas.openxmlformats.org/officeDocument/2006/relationships/image" Target="../media/image139.png"/><Relationship Id="rId33" Type="http://schemas.openxmlformats.org/officeDocument/2006/relationships/image" Target="../media/image147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5.png"/><Relationship Id="rId20" Type="http://schemas.openxmlformats.org/officeDocument/2006/relationships/image" Target="../media/image18.png"/><Relationship Id="rId29" Type="http://schemas.openxmlformats.org/officeDocument/2006/relationships/image" Target="../media/image14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ravo-econom.ru/" TargetMode="External"/><Relationship Id="rId11" Type="http://schemas.openxmlformats.org/officeDocument/2006/relationships/hyperlink" Target="https://mktex.ru/" TargetMode="External"/><Relationship Id="rId24" Type="http://schemas.openxmlformats.org/officeDocument/2006/relationships/hyperlink" Target="https://vk.com/sbk_nf" TargetMode="External"/><Relationship Id="rId32" Type="http://schemas.openxmlformats.org/officeDocument/2006/relationships/image" Target="../media/image146.png"/><Relationship Id="rId5" Type="http://schemas.openxmlformats.org/officeDocument/2006/relationships/image" Target="../media/image13.png"/><Relationship Id="rId15" Type="http://schemas.openxmlformats.org/officeDocument/2006/relationships/image" Target="../media/image15.png"/><Relationship Id="rId23" Type="http://schemas.openxmlformats.org/officeDocument/2006/relationships/hyperlink" Target="https://www.sbk-nf.com/" TargetMode="External"/><Relationship Id="rId28" Type="http://schemas.openxmlformats.org/officeDocument/2006/relationships/image" Target="../media/image142.png"/><Relationship Id="rId10" Type="http://schemas.openxmlformats.org/officeDocument/2006/relationships/hyperlink" Target="https://tep-mspk.ru/" TargetMode="External"/><Relationship Id="rId19" Type="http://schemas.openxmlformats.org/officeDocument/2006/relationships/image" Target="../media/image37.png"/><Relationship Id="rId31" Type="http://schemas.openxmlformats.org/officeDocument/2006/relationships/image" Target="../media/image145.png"/><Relationship Id="rId4" Type="http://schemas.microsoft.com/office/2007/relationships/hdphoto" Target="../media/hdphoto1.wdp"/><Relationship Id="rId9" Type="http://schemas.openxmlformats.org/officeDocument/2006/relationships/hyperlink" Target="https://vk.com/mogokru" TargetMode="External"/><Relationship Id="rId14" Type="http://schemas.openxmlformats.org/officeDocument/2006/relationships/image" Target="../media/image14.png"/><Relationship Id="rId22" Type="http://schemas.microsoft.com/office/2007/relationships/hdphoto" Target="../media/hdphoto10.wdp"/><Relationship Id="rId27" Type="http://schemas.openxmlformats.org/officeDocument/2006/relationships/image" Target="../media/image141.png"/><Relationship Id="rId30" Type="http://schemas.openxmlformats.org/officeDocument/2006/relationships/image" Target="../media/image1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college.nou-mirznaniy.ru/" TargetMode="External"/><Relationship Id="rId13" Type="http://schemas.openxmlformats.org/officeDocument/2006/relationships/hyperlink" Target="https://vk.com/kgkcollege" TargetMode="External"/><Relationship Id="rId18" Type="http://schemas.microsoft.com/office/2007/relationships/hdphoto" Target="../media/hdphoto9.wdp"/><Relationship Id="rId26" Type="http://schemas.openxmlformats.org/officeDocument/2006/relationships/image" Target="../media/image148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34" Type="http://schemas.openxmlformats.org/officeDocument/2006/relationships/image" Target="../media/image156.png"/><Relationship Id="rId7" Type="http://schemas.openxmlformats.org/officeDocument/2006/relationships/hyperlink" Target="https://vk.com/serpcollege" TargetMode="External"/><Relationship Id="rId12" Type="http://schemas.openxmlformats.org/officeDocument/2006/relationships/hyperlink" Target="http://kgk.college/" TargetMode="External"/><Relationship Id="rId17" Type="http://schemas.openxmlformats.org/officeDocument/2006/relationships/image" Target="../media/image35.png"/><Relationship Id="rId25" Type="http://schemas.openxmlformats.org/officeDocument/2006/relationships/hyperlink" Target="http://lidercollege.ru/" TargetMode="External"/><Relationship Id="rId33" Type="http://schemas.openxmlformats.org/officeDocument/2006/relationships/image" Target="../media/image155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5.png"/><Relationship Id="rId20" Type="http://schemas.openxmlformats.org/officeDocument/2006/relationships/image" Target="../media/image37.png"/><Relationship Id="rId29" Type="http://schemas.openxmlformats.org/officeDocument/2006/relationships/image" Target="../media/image15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goc.ru/" TargetMode="External"/><Relationship Id="rId11" Type="http://schemas.openxmlformats.org/officeDocument/2006/relationships/hyperlink" Target="https://vk.com/tekspo" TargetMode="External"/><Relationship Id="rId24" Type="http://schemas.openxmlformats.org/officeDocument/2006/relationships/hyperlink" Target="https://vk.com/lidercollege" TargetMode="External"/><Relationship Id="rId32" Type="http://schemas.openxmlformats.org/officeDocument/2006/relationships/image" Target="../media/image154.png"/><Relationship Id="rId5" Type="http://schemas.openxmlformats.org/officeDocument/2006/relationships/image" Target="../media/image13.png"/><Relationship Id="rId15" Type="http://schemas.openxmlformats.org/officeDocument/2006/relationships/image" Target="../media/image14.png"/><Relationship Id="rId23" Type="http://schemas.microsoft.com/office/2007/relationships/hdphoto" Target="../media/hdphoto10.wdp"/><Relationship Id="rId28" Type="http://schemas.openxmlformats.org/officeDocument/2006/relationships/image" Target="../media/image150.png"/><Relationship Id="rId10" Type="http://schemas.openxmlformats.org/officeDocument/2006/relationships/hyperlink" Target="https://tecspo.ru/" TargetMode="External"/><Relationship Id="rId19" Type="http://schemas.openxmlformats.org/officeDocument/2006/relationships/image" Target="../media/image36.jpeg"/><Relationship Id="rId31" Type="http://schemas.openxmlformats.org/officeDocument/2006/relationships/image" Target="../media/image153.png"/><Relationship Id="rId4" Type="http://schemas.microsoft.com/office/2007/relationships/hdphoto" Target="../media/hdphoto1.wdp"/><Relationship Id="rId9" Type="http://schemas.openxmlformats.org/officeDocument/2006/relationships/hyperlink" Target="https://vk.com/college_mirznaniy" TargetMode="External"/><Relationship Id="rId14" Type="http://schemas.openxmlformats.org/officeDocument/2006/relationships/hyperlink" Target="mailto:kgk.college@yandex.ru" TargetMode="External"/><Relationship Id="rId22" Type="http://schemas.openxmlformats.org/officeDocument/2006/relationships/image" Target="../media/image39.png"/><Relationship Id="rId27" Type="http://schemas.openxmlformats.org/officeDocument/2006/relationships/image" Target="../media/image149.png"/><Relationship Id="rId30" Type="http://schemas.openxmlformats.org/officeDocument/2006/relationships/image" Target="../media/image152.png"/><Relationship Id="rId35" Type="http://schemas.openxmlformats.org/officeDocument/2006/relationships/image" Target="../media/image1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college-mok.ru/" TargetMode="External"/><Relationship Id="rId13" Type="http://schemas.openxmlformats.org/officeDocument/2006/relationships/image" Target="../media/image14.png"/><Relationship Id="rId18" Type="http://schemas.openxmlformats.org/officeDocument/2006/relationships/image" Target="../media/image37.png"/><Relationship Id="rId26" Type="http://schemas.openxmlformats.org/officeDocument/2006/relationships/image" Target="../media/image162.png"/><Relationship Id="rId3" Type="http://schemas.openxmlformats.org/officeDocument/2006/relationships/image" Target="../media/image1.png"/><Relationship Id="rId21" Type="http://schemas.microsoft.com/office/2007/relationships/hdphoto" Target="../media/hdphoto10.wdp"/><Relationship Id="rId7" Type="http://schemas.openxmlformats.org/officeDocument/2006/relationships/hyperlink" Target="https://vk.com/pssi_club" TargetMode="External"/><Relationship Id="rId12" Type="http://schemas.openxmlformats.org/officeDocument/2006/relationships/hyperlink" Target="https://www.mfui.ru/" TargetMode="External"/><Relationship Id="rId17" Type="http://schemas.openxmlformats.org/officeDocument/2006/relationships/image" Target="../media/image36.jpeg"/><Relationship Id="rId25" Type="http://schemas.openxmlformats.org/officeDocument/2006/relationships/image" Target="../media/image161.png"/><Relationship Id="rId33" Type="http://schemas.openxmlformats.org/officeDocument/2006/relationships/image" Target="../media/image166.png"/><Relationship Id="rId2" Type="http://schemas.openxmlformats.org/officeDocument/2006/relationships/notesSlide" Target="../notesSlides/notesSlide15.xml"/><Relationship Id="rId16" Type="http://schemas.microsoft.com/office/2007/relationships/hdphoto" Target="../media/hdphoto9.wdp"/><Relationship Id="rId20" Type="http://schemas.openxmlformats.org/officeDocument/2006/relationships/image" Target="../media/image39.png"/><Relationship Id="rId29" Type="http://schemas.openxmlformats.org/officeDocument/2006/relationships/hyperlink" Target="https://phystech.pro/?ysclid=m3skg0vflq72637084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odolsk-ssc.ru/" TargetMode="External"/><Relationship Id="rId11" Type="http://schemas.openxmlformats.org/officeDocument/2006/relationships/hyperlink" Target="https://vk.com/kitcollegeodi" TargetMode="External"/><Relationship Id="rId24" Type="http://schemas.openxmlformats.org/officeDocument/2006/relationships/image" Target="../media/image160.png"/><Relationship Id="rId32" Type="http://schemas.openxmlformats.org/officeDocument/2006/relationships/image" Target="../media/image165.png"/><Relationship Id="rId5" Type="http://schemas.openxmlformats.org/officeDocument/2006/relationships/image" Target="../media/image13.png"/><Relationship Id="rId15" Type="http://schemas.openxmlformats.org/officeDocument/2006/relationships/image" Target="../media/image35.png"/><Relationship Id="rId23" Type="http://schemas.openxmlformats.org/officeDocument/2006/relationships/image" Target="../media/image159.png"/><Relationship Id="rId28" Type="http://schemas.openxmlformats.org/officeDocument/2006/relationships/image" Target="../media/image164.png"/><Relationship Id="rId10" Type="http://schemas.openxmlformats.org/officeDocument/2006/relationships/hyperlink" Target="https://kolledzh-odintsovo.ru/" TargetMode="External"/><Relationship Id="rId19" Type="http://schemas.openxmlformats.org/officeDocument/2006/relationships/image" Target="../media/image18.png"/><Relationship Id="rId31" Type="http://schemas.openxmlformats.org/officeDocument/2006/relationships/hyperlink" Target="mailto:mo_fiztechkoll@mosreg.ru" TargetMode="External"/><Relationship Id="rId4" Type="http://schemas.microsoft.com/office/2007/relationships/hdphoto" Target="../media/hdphoto1.wdp"/><Relationship Id="rId9" Type="http://schemas.openxmlformats.org/officeDocument/2006/relationships/hyperlink" Target="https://vk.com/collegemok" TargetMode="External"/><Relationship Id="rId14" Type="http://schemas.openxmlformats.org/officeDocument/2006/relationships/image" Target="../media/image15.png"/><Relationship Id="rId22" Type="http://schemas.openxmlformats.org/officeDocument/2006/relationships/image" Target="../media/image158.png"/><Relationship Id="rId27" Type="http://schemas.openxmlformats.org/officeDocument/2006/relationships/image" Target="../media/image163.png"/><Relationship Id="rId30" Type="http://schemas.openxmlformats.org/officeDocument/2006/relationships/hyperlink" Target="https://t.me/phystech_pro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tel:+7%20(496)%20425-78-75" TargetMode="External"/><Relationship Id="rId13" Type="http://schemas.openxmlformats.org/officeDocument/2006/relationships/hyperlink" Target="https://gukolomna.ru/sveden/common/" TargetMode="External"/><Relationship Id="rId18" Type="http://schemas.microsoft.com/office/2007/relationships/hdphoto" Target="../media/hdphoto9.wdp"/><Relationship Id="rId26" Type="http://schemas.openxmlformats.org/officeDocument/2006/relationships/hyperlink" Target="mailto:mfks_uor_2@mosreg.ru" TargetMode="External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hyperlink" Target="https://vk.com/ggtu_official" TargetMode="External"/><Relationship Id="rId12" Type="http://schemas.openxmlformats.org/officeDocument/2006/relationships/hyperlink" Target="https://kit-p.ru/" TargetMode="External"/><Relationship Id="rId17" Type="http://schemas.openxmlformats.org/officeDocument/2006/relationships/image" Target="../media/image35.png"/><Relationship Id="rId25" Type="http://schemas.openxmlformats.org/officeDocument/2006/relationships/hyperlink" Target="https://vk.com/uor_zvenigorod" TargetMode="External"/><Relationship Id="rId33" Type="http://schemas.openxmlformats.org/officeDocument/2006/relationships/image" Target="../media/image173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5.png"/><Relationship Id="rId20" Type="http://schemas.openxmlformats.org/officeDocument/2006/relationships/image" Target="../media/image37.png"/><Relationship Id="rId29" Type="http://schemas.openxmlformats.org/officeDocument/2006/relationships/image" Target="../media/image16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gtu.ru/?ysclid=m3skt8bqiy405677862" TargetMode="External"/><Relationship Id="rId11" Type="http://schemas.openxmlformats.org/officeDocument/2006/relationships/hyperlink" Target="mailto:info@college-gsc.ru" TargetMode="External"/><Relationship Id="rId24" Type="http://schemas.openxmlformats.org/officeDocument/2006/relationships/hyperlink" Target="https://uor-zvenigorod.ru/" TargetMode="External"/><Relationship Id="rId32" Type="http://schemas.openxmlformats.org/officeDocument/2006/relationships/image" Target="../media/image172.png"/><Relationship Id="rId5" Type="http://schemas.openxmlformats.org/officeDocument/2006/relationships/image" Target="../media/image13.png"/><Relationship Id="rId15" Type="http://schemas.openxmlformats.org/officeDocument/2006/relationships/image" Target="../media/image14.png"/><Relationship Id="rId23" Type="http://schemas.microsoft.com/office/2007/relationships/hdphoto" Target="../media/hdphoto10.wdp"/><Relationship Id="rId28" Type="http://schemas.openxmlformats.org/officeDocument/2006/relationships/image" Target="../media/image168.png"/><Relationship Id="rId10" Type="http://schemas.openxmlformats.org/officeDocument/2006/relationships/hyperlink" Target="https://college-gsc.ru/kontakty/" TargetMode="External"/><Relationship Id="rId19" Type="http://schemas.openxmlformats.org/officeDocument/2006/relationships/image" Target="../media/image36.jpeg"/><Relationship Id="rId31" Type="http://schemas.openxmlformats.org/officeDocument/2006/relationships/image" Target="../media/image171.png"/><Relationship Id="rId4" Type="http://schemas.microsoft.com/office/2007/relationships/hdphoto" Target="../media/hdphoto1.wdp"/><Relationship Id="rId9" Type="http://schemas.openxmlformats.org/officeDocument/2006/relationships/hyperlink" Target="mailto:mo_ggtu@mosreg.ru" TargetMode="External"/><Relationship Id="rId14" Type="http://schemas.openxmlformats.org/officeDocument/2006/relationships/hyperlink" Target="tel:+7%20(812)%20297-20-95" TargetMode="External"/><Relationship Id="rId22" Type="http://schemas.openxmlformats.org/officeDocument/2006/relationships/image" Target="../media/image39.png"/><Relationship Id="rId27" Type="http://schemas.openxmlformats.org/officeDocument/2006/relationships/image" Target="../media/image167.png"/><Relationship Id="rId30" Type="http://schemas.openxmlformats.org/officeDocument/2006/relationships/image" Target="../media/image17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mailto:mfks_uor_5@mosreg.ru" TargetMode="External"/><Relationship Id="rId13" Type="http://schemas.openxmlformats.org/officeDocument/2006/relationships/image" Target="../media/image35.png"/><Relationship Id="rId18" Type="http://schemas.openxmlformats.org/officeDocument/2006/relationships/image" Target="../media/image39.png"/><Relationship Id="rId3" Type="http://schemas.openxmlformats.org/officeDocument/2006/relationships/image" Target="../media/image1.png"/><Relationship Id="rId21" Type="http://schemas.openxmlformats.org/officeDocument/2006/relationships/image" Target="../media/image174.png"/><Relationship Id="rId7" Type="http://schemas.openxmlformats.org/officeDocument/2006/relationships/hyperlink" Target="https://vk.com/uor5football" TargetMode="External"/><Relationship Id="rId12" Type="http://schemas.openxmlformats.org/officeDocument/2006/relationships/image" Target="../media/image15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37.png"/><Relationship Id="rId20" Type="http://schemas.openxmlformats.org/officeDocument/2006/relationships/image" Target="../media/image16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gtu.ru/?ysclid=m3skt8bqiy405677862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13.png"/><Relationship Id="rId15" Type="http://schemas.openxmlformats.org/officeDocument/2006/relationships/image" Target="../media/image36.jpeg"/><Relationship Id="rId10" Type="http://schemas.openxmlformats.org/officeDocument/2006/relationships/hyperlink" Target="mailto:mfks_uor_3@mosreg.ru" TargetMode="External"/><Relationship Id="rId19" Type="http://schemas.microsoft.com/office/2007/relationships/hdphoto" Target="../media/hdphoto10.wdp"/><Relationship Id="rId4" Type="http://schemas.microsoft.com/office/2007/relationships/hdphoto" Target="../media/hdphoto1.wdp"/><Relationship Id="rId9" Type="http://schemas.openxmlformats.org/officeDocument/2006/relationships/hyperlink" Target="https://basketuor.ru/" TargetMode="External"/><Relationship Id="rId14" Type="http://schemas.microsoft.com/office/2007/relationships/hdphoto" Target="../media/hdphoto9.wdp"/><Relationship Id="rId22" Type="http://schemas.openxmlformats.org/officeDocument/2006/relationships/image" Target="../media/image17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poo.energypk.ru/&#1087;&#1077;&#1088;&#1077;&#1095;&#1077;&#1085;&#1100;-&#1087;&#1088;&#1086;&#1092;&#1077;&#1089;&#1089;&#1080;&#1081;-&#1076;&#1083;&#1103;-&#1083;&#1080;&#1094;-&#1089;-&#1080;&#1085;&#1074;&#1072;&#1083;&#1080;&#1076;&#1085;/" TargetMode="Externa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jpeg"/><Relationship Id="rId3" Type="http://schemas.openxmlformats.org/officeDocument/2006/relationships/image" Target="../media/image1.png"/><Relationship Id="rId7" Type="http://schemas.openxmlformats.org/officeDocument/2006/relationships/image" Target="../media/image17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7.png"/><Relationship Id="rId5" Type="http://schemas.openxmlformats.org/officeDocument/2006/relationships/image" Target="../media/image13.png"/><Relationship Id="rId10" Type="http://schemas.openxmlformats.org/officeDocument/2006/relationships/image" Target="../media/image176.png"/><Relationship Id="rId4" Type="http://schemas.microsoft.com/office/2007/relationships/hdphoto" Target="../media/hdphoto1.wdp"/><Relationship Id="rId9" Type="http://schemas.openxmlformats.org/officeDocument/2006/relationships/hyperlink" Target="https://bpoo.energypk.ru/&#1087;&#1077;&#1088;&#1077;&#1095;&#1077;&#1085;&#1100;-&#1087;&#1088;&#1086;&#1092;&#1077;&#1089;&#1089;&#1080;&#1081;-&#1076;&#1083;&#1103;-&#1083;&#1080;&#1094;-&#1089;-&#1080;&#1085;&#1074;&#1072;&#1083;&#1080;&#1076;&#1085;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13" Type="http://schemas.openxmlformats.org/officeDocument/2006/relationships/hyperlink" Target="https://bpoo.energypk.ru/&#1087;&#1077;&#1088;&#1077;&#1095;&#1077;&#1085;&#1100;-&#1087;&#1088;&#1086;&#1092;&#1077;&#1089;&#1089;&#1080;&#1081;-&#1076;&#1083;&#1103;-&#1083;&#1080;&#1094;-&#1089;-&#1080;&#1085;&#1074;&#1072;&#1083;&#1080;&#1076;&#1085;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81.png"/><Relationship Id="rId12" Type="http://schemas.openxmlformats.org/officeDocument/2006/relationships/image" Target="../media/image17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11" Type="http://schemas.openxmlformats.org/officeDocument/2006/relationships/image" Target="../media/image185.png"/><Relationship Id="rId5" Type="http://schemas.openxmlformats.org/officeDocument/2006/relationships/image" Target="../media/image13.png"/><Relationship Id="rId10" Type="http://schemas.openxmlformats.org/officeDocument/2006/relationships/image" Target="../media/image184.png"/><Relationship Id="rId4" Type="http://schemas.microsoft.com/office/2007/relationships/hdphoto" Target="../media/hdphoto1.wdp"/><Relationship Id="rId9" Type="http://schemas.openxmlformats.org/officeDocument/2006/relationships/image" Target="../media/image183.png"/><Relationship Id="rId14" Type="http://schemas.openxmlformats.org/officeDocument/2006/relationships/image" Target="../media/image17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13" Type="http://schemas.openxmlformats.org/officeDocument/2006/relationships/hyperlink" Target="https://bpoo.energypk.ru/&#1087;&#1077;&#1088;&#1077;&#1095;&#1077;&#1085;&#1100;-&#1087;&#1088;&#1086;&#1092;&#1077;&#1089;&#1089;&#1080;&#1081;-&#1076;&#1083;&#1103;-&#1083;&#1080;&#1094;-&#1089;-&#1080;&#1085;&#1074;&#1072;&#1083;&#1080;&#1076;&#1085;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87.png"/><Relationship Id="rId12" Type="http://schemas.openxmlformats.org/officeDocument/2006/relationships/image" Target="../media/image17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6.png"/><Relationship Id="rId11" Type="http://schemas.openxmlformats.org/officeDocument/2006/relationships/image" Target="../media/image191.png"/><Relationship Id="rId5" Type="http://schemas.openxmlformats.org/officeDocument/2006/relationships/image" Target="../media/image13.png"/><Relationship Id="rId10" Type="http://schemas.openxmlformats.org/officeDocument/2006/relationships/image" Target="../media/image190.png"/><Relationship Id="rId4" Type="http://schemas.microsoft.com/office/2007/relationships/hdphoto" Target="../media/hdphoto1.wdp"/><Relationship Id="rId9" Type="http://schemas.openxmlformats.org/officeDocument/2006/relationships/image" Target="../media/image189.png"/><Relationship Id="rId14" Type="http://schemas.openxmlformats.org/officeDocument/2006/relationships/image" Target="../media/image17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13" Type="http://schemas.openxmlformats.org/officeDocument/2006/relationships/hyperlink" Target="https://bpoo.energypk.ru/&#1087;&#1077;&#1088;&#1077;&#1095;&#1077;&#1085;&#1100;-&#1087;&#1088;&#1086;&#1092;&#1077;&#1089;&#1089;&#1080;&#1081;-&#1076;&#1083;&#1103;-&#1083;&#1080;&#1094;-&#1089;-&#1080;&#1085;&#1074;&#1072;&#1083;&#1080;&#1076;&#1085;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93.png"/><Relationship Id="rId12" Type="http://schemas.openxmlformats.org/officeDocument/2006/relationships/image" Target="../media/image17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2.png"/><Relationship Id="rId11" Type="http://schemas.openxmlformats.org/officeDocument/2006/relationships/image" Target="../media/image196.png"/><Relationship Id="rId5" Type="http://schemas.openxmlformats.org/officeDocument/2006/relationships/image" Target="../media/image13.png"/><Relationship Id="rId10" Type="http://schemas.openxmlformats.org/officeDocument/2006/relationships/image" Target="../media/image195.png"/><Relationship Id="rId4" Type="http://schemas.microsoft.com/office/2007/relationships/hdphoto" Target="../media/hdphoto1.wdp"/><Relationship Id="rId9" Type="http://schemas.openxmlformats.org/officeDocument/2006/relationships/image" Target="../media/image177.png"/><Relationship Id="rId14" Type="http://schemas.openxmlformats.org/officeDocument/2006/relationships/image" Target="../media/image17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13" Type="http://schemas.openxmlformats.org/officeDocument/2006/relationships/hyperlink" Target="https://bpoo.energypk.ru/&#1087;&#1077;&#1088;&#1077;&#1095;&#1077;&#1085;&#1100;-&#1087;&#1088;&#1086;&#1092;&#1077;&#1089;&#1089;&#1080;&#1081;-&#1076;&#1083;&#1103;-&#1083;&#1080;&#1094;-&#1089;-&#1080;&#1085;&#1074;&#1072;&#1083;&#1080;&#1076;&#1085;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98.png"/><Relationship Id="rId12" Type="http://schemas.openxmlformats.org/officeDocument/2006/relationships/image" Target="../media/image17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7.png"/><Relationship Id="rId11" Type="http://schemas.openxmlformats.org/officeDocument/2006/relationships/image" Target="../media/image202.png"/><Relationship Id="rId5" Type="http://schemas.openxmlformats.org/officeDocument/2006/relationships/image" Target="../media/image13.png"/><Relationship Id="rId10" Type="http://schemas.openxmlformats.org/officeDocument/2006/relationships/image" Target="../media/image201.png"/><Relationship Id="rId4" Type="http://schemas.microsoft.com/office/2007/relationships/hdphoto" Target="../media/hdphoto1.wdp"/><Relationship Id="rId9" Type="http://schemas.openxmlformats.org/officeDocument/2006/relationships/image" Target="../media/image200.png"/><Relationship Id="rId14" Type="http://schemas.openxmlformats.org/officeDocument/2006/relationships/image" Target="../media/image17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png"/><Relationship Id="rId3" Type="http://schemas.openxmlformats.org/officeDocument/2006/relationships/image" Target="../media/image1.png"/><Relationship Id="rId7" Type="http://schemas.openxmlformats.org/officeDocument/2006/relationships/image" Target="../media/image204.png"/><Relationship Id="rId12" Type="http://schemas.openxmlformats.org/officeDocument/2006/relationships/image" Target="../media/image17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3.png"/><Relationship Id="rId11" Type="http://schemas.openxmlformats.org/officeDocument/2006/relationships/hyperlink" Target="https://bpoo.energypk.ru/&#1087;&#1077;&#1088;&#1077;&#1095;&#1077;&#1085;&#1100;-&#1087;&#1088;&#1086;&#1092;&#1077;&#1089;&#1089;&#1080;&#1081;-&#1076;&#1083;&#1103;-&#1083;&#1080;&#1094;-&#1089;-&#1080;&#1085;&#1074;&#1072;&#1083;&#1080;&#1076;&#1085;/" TargetMode="External"/><Relationship Id="rId5" Type="http://schemas.openxmlformats.org/officeDocument/2006/relationships/image" Target="../media/image13.png"/><Relationship Id="rId10" Type="http://schemas.openxmlformats.org/officeDocument/2006/relationships/image" Target="../media/image179.jpeg"/><Relationship Id="rId4" Type="http://schemas.microsoft.com/office/2007/relationships/hdphoto" Target="../media/hdphoto1.wdp"/><Relationship Id="rId9" Type="http://schemas.openxmlformats.org/officeDocument/2006/relationships/image" Target="../media/image20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png"/><Relationship Id="rId13" Type="http://schemas.openxmlformats.org/officeDocument/2006/relationships/hyperlink" Target="https://bpoo.energypk.ru/&#1087;&#1077;&#1088;&#1077;&#1095;&#1077;&#1085;&#1100;-&#1087;&#1088;&#1086;&#1092;&#1077;&#1089;&#1089;&#1080;&#1081;-&#1076;&#1083;&#1103;-&#1083;&#1080;&#1094;-&#1089;-&#1080;&#1085;&#1074;&#1072;&#1083;&#1080;&#1076;&#1085;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201.png"/><Relationship Id="rId12" Type="http://schemas.openxmlformats.org/officeDocument/2006/relationships/image" Target="../media/image17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7.png"/><Relationship Id="rId11" Type="http://schemas.openxmlformats.org/officeDocument/2006/relationships/image" Target="../media/image211.png"/><Relationship Id="rId5" Type="http://schemas.openxmlformats.org/officeDocument/2006/relationships/image" Target="../media/image13.png"/><Relationship Id="rId10" Type="http://schemas.openxmlformats.org/officeDocument/2006/relationships/image" Target="../media/image210.png"/><Relationship Id="rId4" Type="http://schemas.microsoft.com/office/2007/relationships/hdphoto" Target="../media/hdphoto1.wdp"/><Relationship Id="rId9" Type="http://schemas.openxmlformats.org/officeDocument/2006/relationships/image" Target="../media/image209.png"/><Relationship Id="rId14" Type="http://schemas.openxmlformats.org/officeDocument/2006/relationships/image" Target="../media/image17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png"/><Relationship Id="rId13" Type="http://schemas.openxmlformats.org/officeDocument/2006/relationships/hyperlink" Target="https://bpoo.energypk.ru/&#1087;&#1077;&#1088;&#1077;&#1095;&#1077;&#1085;&#1100;-&#1087;&#1088;&#1086;&#1092;&#1077;&#1089;&#1089;&#1080;&#1081;-&#1076;&#1083;&#1103;-&#1083;&#1080;&#1094;-&#1089;-&#1080;&#1085;&#1074;&#1072;&#1083;&#1080;&#1076;&#1085;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213.png"/><Relationship Id="rId12" Type="http://schemas.openxmlformats.org/officeDocument/2006/relationships/image" Target="../media/image17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2.png"/><Relationship Id="rId11" Type="http://schemas.openxmlformats.org/officeDocument/2006/relationships/image" Target="../media/image217.png"/><Relationship Id="rId5" Type="http://schemas.openxmlformats.org/officeDocument/2006/relationships/image" Target="../media/image13.png"/><Relationship Id="rId10" Type="http://schemas.openxmlformats.org/officeDocument/2006/relationships/image" Target="../media/image216.jpeg"/><Relationship Id="rId4" Type="http://schemas.microsoft.com/office/2007/relationships/hdphoto" Target="../media/hdphoto1.wdp"/><Relationship Id="rId9" Type="http://schemas.openxmlformats.org/officeDocument/2006/relationships/image" Target="../media/image215.png"/><Relationship Id="rId14" Type="http://schemas.openxmlformats.org/officeDocument/2006/relationships/image" Target="../media/image17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png"/><Relationship Id="rId13" Type="http://schemas.openxmlformats.org/officeDocument/2006/relationships/image" Target="../media/image222.png"/><Relationship Id="rId3" Type="http://schemas.openxmlformats.org/officeDocument/2006/relationships/image" Target="../media/image1.png"/><Relationship Id="rId7" Type="http://schemas.openxmlformats.org/officeDocument/2006/relationships/image" Target="../media/image218.png"/><Relationship Id="rId12" Type="http://schemas.openxmlformats.org/officeDocument/2006/relationships/image" Target="../media/image191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1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9.png"/><Relationship Id="rId11" Type="http://schemas.openxmlformats.org/officeDocument/2006/relationships/image" Target="../media/image221.png"/><Relationship Id="rId5" Type="http://schemas.openxmlformats.org/officeDocument/2006/relationships/image" Target="../media/image13.png"/><Relationship Id="rId15" Type="http://schemas.openxmlformats.org/officeDocument/2006/relationships/hyperlink" Target="https://bpoo.energypk.ru/&#1087;&#1077;&#1088;&#1077;&#1095;&#1077;&#1085;&#1100;-&#1087;&#1088;&#1086;&#1092;&#1077;&#1089;&#1089;&#1080;&#1081;-&#1076;&#1083;&#1103;-&#1083;&#1080;&#1094;-&#1089;-&#1080;&#1085;&#1074;&#1072;&#1083;&#1080;&#1076;&#1085;/" TargetMode="External"/><Relationship Id="rId10" Type="http://schemas.openxmlformats.org/officeDocument/2006/relationships/image" Target="../media/image209.png"/><Relationship Id="rId4" Type="http://schemas.microsoft.com/office/2007/relationships/hdphoto" Target="../media/hdphoto1.wdp"/><Relationship Id="rId9" Type="http://schemas.openxmlformats.org/officeDocument/2006/relationships/image" Target="../media/image220.png"/><Relationship Id="rId14" Type="http://schemas.openxmlformats.org/officeDocument/2006/relationships/image" Target="../media/image17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18" Type="http://schemas.openxmlformats.org/officeDocument/2006/relationships/image" Target="../media/image24.png"/><Relationship Id="rId26" Type="http://schemas.openxmlformats.org/officeDocument/2006/relationships/image" Target="../media/image30.png"/><Relationship Id="rId39" Type="http://schemas.openxmlformats.org/officeDocument/2006/relationships/hyperlink" Target="https://vk.com/public209229541" TargetMode="External"/><Relationship Id="rId3" Type="http://schemas.microsoft.com/office/2007/relationships/hdphoto" Target="../media/hdphoto1.wdp"/><Relationship Id="rId21" Type="http://schemas.openxmlformats.org/officeDocument/2006/relationships/image" Target="../media/image26.png"/><Relationship Id="rId34" Type="http://schemas.openxmlformats.org/officeDocument/2006/relationships/hyperlink" Target="mailto:bpoo_mo@mail.ru" TargetMode="External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17" Type="http://schemas.openxmlformats.org/officeDocument/2006/relationships/image" Target="../media/image23.png"/><Relationship Id="rId25" Type="http://schemas.openxmlformats.org/officeDocument/2006/relationships/image" Target="../media/image29.png"/><Relationship Id="rId33" Type="http://schemas.openxmlformats.org/officeDocument/2006/relationships/hyperlink" Target="https://bpoo.energypk.ru/" TargetMode="External"/><Relationship Id="rId38" Type="http://schemas.openxmlformats.org/officeDocument/2006/relationships/hyperlink" Target="mailto:college_service@adm.kaluga.ru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22.png"/><Relationship Id="rId20" Type="http://schemas.openxmlformats.org/officeDocument/2006/relationships/image" Target="../media/image25.jpe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24" Type="http://schemas.openxmlformats.org/officeDocument/2006/relationships/image" Target="../media/image28.png"/><Relationship Id="rId32" Type="http://schemas.openxmlformats.org/officeDocument/2006/relationships/image" Target="../media/image34.png"/><Relationship Id="rId37" Type="http://schemas.openxmlformats.org/officeDocument/2006/relationships/hyperlink" Target="http://kksd.edusite.ru/" TargetMode="External"/><Relationship Id="rId5" Type="http://schemas.openxmlformats.org/officeDocument/2006/relationships/image" Target="../media/image13.png"/><Relationship Id="rId15" Type="http://schemas.microsoft.com/office/2007/relationships/hdphoto" Target="../media/hdphoto4.wdp"/><Relationship Id="rId23" Type="http://schemas.openxmlformats.org/officeDocument/2006/relationships/image" Target="../media/image27.png"/><Relationship Id="rId28" Type="http://schemas.openxmlformats.org/officeDocument/2006/relationships/image" Target="../media/image31.png"/><Relationship Id="rId36" Type="http://schemas.openxmlformats.org/officeDocument/2006/relationships/hyperlink" Target="tel:+7(961)%20122-21-91" TargetMode="External"/><Relationship Id="rId10" Type="http://schemas.openxmlformats.org/officeDocument/2006/relationships/image" Target="../media/image17.jpeg"/><Relationship Id="rId19" Type="http://schemas.microsoft.com/office/2007/relationships/hdphoto" Target="../media/hdphoto5.wdp"/><Relationship Id="rId31" Type="http://schemas.openxmlformats.org/officeDocument/2006/relationships/image" Target="../media/image33.png"/><Relationship Id="rId4" Type="http://schemas.openxmlformats.org/officeDocument/2006/relationships/image" Target="../media/image12.png"/><Relationship Id="rId9" Type="http://schemas.microsoft.com/office/2007/relationships/hdphoto" Target="../media/hdphoto3.wdp"/><Relationship Id="rId14" Type="http://schemas.openxmlformats.org/officeDocument/2006/relationships/image" Target="../media/image21.png"/><Relationship Id="rId22" Type="http://schemas.microsoft.com/office/2007/relationships/hdphoto" Target="../media/hdphoto6.wdp"/><Relationship Id="rId27" Type="http://schemas.microsoft.com/office/2007/relationships/hdphoto" Target="../media/hdphoto7.wdp"/><Relationship Id="rId30" Type="http://schemas.microsoft.com/office/2007/relationships/hdphoto" Target="../media/hdphoto8.wdp"/><Relationship Id="rId35" Type="http://schemas.openxmlformats.org/officeDocument/2006/relationships/hyperlink" Target="https://vk.com/bpoo_energypk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5.png"/><Relationship Id="rId13" Type="http://schemas.openxmlformats.org/officeDocument/2006/relationships/hyperlink" Target="https://bpoo.energypk.ru/&#1087;&#1077;&#1088;&#1077;&#1095;&#1077;&#1085;&#1100;-&#1087;&#1088;&#1086;&#1092;&#1077;&#1089;&#1089;&#1080;&#1081;-&#1076;&#1083;&#1103;-&#1083;&#1080;&#1094;-&#1089;-&#1080;&#1085;&#1074;&#1072;&#1083;&#1080;&#1076;&#1085;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224.png"/><Relationship Id="rId12" Type="http://schemas.openxmlformats.org/officeDocument/2006/relationships/image" Target="../media/image17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3.png"/><Relationship Id="rId11" Type="http://schemas.openxmlformats.org/officeDocument/2006/relationships/image" Target="../media/image228.png"/><Relationship Id="rId5" Type="http://schemas.openxmlformats.org/officeDocument/2006/relationships/image" Target="../media/image13.png"/><Relationship Id="rId10" Type="http://schemas.openxmlformats.org/officeDocument/2006/relationships/image" Target="../media/image227.jpeg"/><Relationship Id="rId4" Type="http://schemas.microsoft.com/office/2007/relationships/hdphoto" Target="../media/hdphoto1.wdp"/><Relationship Id="rId9" Type="http://schemas.openxmlformats.org/officeDocument/2006/relationships/image" Target="../media/image226.png"/><Relationship Id="rId14" Type="http://schemas.openxmlformats.org/officeDocument/2006/relationships/image" Target="../media/image17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13" Type="http://schemas.openxmlformats.org/officeDocument/2006/relationships/hyperlink" Target="https://bpoo.energypk.ru/&#1087;&#1077;&#1088;&#1077;&#1095;&#1077;&#1085;&#1100;-&#1087;&#1088;&#1086;&#1092;&#1077;&#1089;&#1089;&#1080;&#1081;-&#1076;&#1083;&#1103;-&#1083;&#1080;&#1094;-&#1089;-&#1080;&#1085;&#1074;&#1072;&#1083;&#1080;&#1076;&#1085;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230.png"/><Relationship Id="rId12" Type="http://schemas.openxmlformats.org/officeDocument/2006/relationships/image" Target="../media/image17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9.png"/><Relationship Id="rId11" Type="http://schemas.openxmlformats.org/officeDocument/2006/relationships/image" Target="../media/image234.png"/><Relationship Id="rId5" Type="http://schemas.openxmlformats.org/officeDocument/2006/relationships/image" Target="../media/image13.png"/><Relationship Id="rId10" Type="http://schemas.openxmlformats.org/officeDocument/2006/relationships/image" Target="../media/image233.png"/><Relationship Id="rId4" Type="http://schemas.microsoft.com/office/2007/relationships/hdphoto" Target="../media/hdphoto1.wdp"/><Relationship Id="rId9" Type="http://schemas.openxmlformats.org/officeDocument/2006/relationships/image" Target="../media/image232.png"/><Relationship Id="rId14" Type="http://schemas.openxmlformats.org/officeDocument/2006/relationships/image" Target="../media/image17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png"/><Relationship Id="rId13" Type="http://schemas.openxmlformats.org/officeDocument/2006/relationships/image" Target="../media/image179.jpeg"/><Relationship Id="rId3" Type="http://schemas.openxmlformats.org/officeDocument/2006/relationships/image" Target="../media/image1.png"/><Relationship Id="rId7" Type="http://schemas.openxmlformats.org/officeDocument/2006/relationships/image" Target="../media/image236.png"/><Relationship Id="rId12" Type="http://schemas.openxmlformats.org/officeDocument/2006/relationships/image" Target="../media/image2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5.png"/><Relationship Id="rId11" Type="http://schemas.openxmlformats.org/officeDocument/2006/relationships/image" Target="../media/image239.png"/><Relationship Id="rId5" Type="http://schemas.openxmlformats.org/officeDocument/2006/relationships/image" Target="../media/image13.png"/><Relationship Id="rId15" Type="http://schemas.openxmlformats.org/officeDocument/2006/relationships/image" Target="../media/image176.png"/><Relationship Id="rId10" Type="http://schemas.openxmlformats.org/officeDocument/2006/relationships/image" Target="../media/image238.png"/><Relationship Id="rId4" Type="http://schemas.microsoft.com/office/2007/relationships/hdphoto" Target="../media/hdphoto1.wdp"/><Relationship Id="rId9" Type="http://schemas.openxmlformats.org/officeDocument/2006/relationships/image" Target="../media/image237.png"/><Relationship Id="rId14" Type="http://schemas.openxmlformats.org/officeDocument/2006/relationships/hyperlink" Target="https://bpoo.energypk.ru/&#1087;&#1077;&#1088;&#1077;&#1095;&#1077;&#1085;&#1100;-&#1087;&#1088;&#1086;&#1092;&#1077;&#1089;&#1089;&#1080;&#1081;-&#1076;&#1083;&#1103;-&#1083;&#1080;&#1094;-&#1089;-&#1080;&#1085;&#1074;&#1072;&#1083;&#1080;&#1076;&#1085;/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png"/><Relationship Id="rId13" Type="http://schemas.openxmlformats.org/officeDocument/2006/relationships/image" Target="../media/image246.png"/><Relationship Id="rId3" Type="http://schemas.openxmlformats.org/officeDocument/2006/relationships/image" Target="../media/image1.png"/><Relationship Id="rId7" Type="http://schemas.openxmlformats.org/officeDocument/2006/relationships/image" Target="../media/image241.png"/><Relationship Id="rId12" Type="http://schemas.openxmlformats.org/officeDocument/2006/relationships/image" Target="../media/image245.png"/><Relationship Id="rId17" Type="http://schemas.openxmlformats.org/officeDocument/2006/relationships/image" Target="../media/image176.png"/><Relationship Id="rId2" Type="http://schemas.openxmlformats.org/officeDocument/2006/relationships/notesSlide" Target="../notesSlides/notesSlide31.xml"/><Relationship Id="rId16" Type="http://schemas.openxmlformats.org/officeDocument/2006/relationships/hyperlink" Target="https://bpoo.energypk.ru/&#1087;&#1077;&#1088;&#1077;&#1095;&#1077;&#1085;&#1100;-&#1087;&#1088;&#1086;&#1092;&#1077;&#1089;&#1089;&#1080;&#1081;-&#1076;&#1083;&#1103;-&#1083;&#1080;&#1094;-&#1089;-&#1080;&#1085;&#1074;&#1072;&#1083;&#1080;&#1076;&#1085;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2.png"/><Relationship Id="rId11" Type="http://schemas.openxmlformats.org/officeDocument/2006/relationships/image" Target="../media/image244.png"/><Relationship Id="rId5" Type="http://schemas.openxmlformats.org/officeDocument/2006/relationships/image" Target="../media/image13.png"/><Relationship Id="rId15" Type="http://schemas.openxmlformats.org/officeDocument/2006/relationships/image" Target="../media/image179.jpeg"/><Relationship Id="rId10" Type="http://schemas.openxmlformats.org/officeDocument/2006/relationships/image" Target="../media/image243.png"/><Relationship Id="rId4" Type="http://schemas.microsoft.com/office/2007/relationships/hdphoto" Target="../media/hdphoto1.wdp"/><Relationship Id="rId9" Type="http://schemas.openxmlformats.org/officeDocument/2006/relationships/image" Target="../media/image242.png"/><Relationship Id="rId14" Type="http://schemas.openxmlformats.org/officeDocument/2006/relationships/image" Target="../media/image24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13" Type="http://schemas.openxmlformats.org/officeDocument/2006/relationships/image" Target="../media/image179.jpeg"/><Relationship Id="rId3" Type="http://schemas.openxmlformats.org/officeDocument/2006/relationships/image" Target="../media/image1.png"/><Relationship Id="rId7" Type="http://schemas.openxmlformats.org/officeDocument/2006/relationships/image" Target="../media/image249.png"/><Relationship Id="rId12" Type="http://schemas.openxmlformats.org/officeDocument/2006/relationships/image" Target="../media/image25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8.png"/><Relationship Id="rId11" Type="http://schemas.openxmlformats.org/officeDocument/2006/relationships/image" Target="../media/image253.png"/><Relationship Id="rId5" Type="http://schemas.openxmlformats.org/officeDocument/2006/relationships/image" Target="../media/image13.png"/><Relationship Id="rId15" Type="http://schemas.openxmlformats.org/officeDocument/2006/relationships/image" Target="../media/image176.png"/><Relationship Id="rId10" Type="http://schemas.openxmlformats.org/officeDocument/2006/relationships/image" Target="../media/image252.png"/><Relationship Id="rId4" Type="http://schemas.microsoft.com/office/2007/relationships/hdphoto" Target="../media/hdphoto1.wdp"/><Relationship Id="rId9" Type="http://schemas.openxmlformats.org/officeDocument/2006/relationships/image" Target="../media/image251.png"/><Relationship Id="rId14" Type="http://schemas.openxmlformats.org/officeDocument/2006/relationships/hyperlink" Target="https://bpoo.energypk.ru/&#1087;&#1077;&#1088;&#1077;&#1095;&#1077;&#1085;&#1100;-&#1087;&#1088;&#1086;&#1092;&#1077;&#1089;&#1089;&#1080;&#1081;-&#1076;&#1083;&#1103;-&#1083;&#1080;&#1094;-&#1089;-&#1080;&#1085;&#1074;&#1072;&#1083;&#1080;&#1076;&#1085;/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6.png"/><Relationship Id="rId13" Type="http://schemas.openxmlformats.org/officeDocument/2006/relationships/image" Target="../media/image179.jpeg"/><Relationship Id="rId3" Type="http://schemas.openxmlformats.org/officeDocument/2006/relationships/image" Target="../media/image1.png"/><Relationship Id="rId7" Type="http://schemas.openxmlformats.org/officeDocument/2006/relationships/image" Target="../media/image255.png"/><Relationship Id="rId12" Type="http://schemas.openxmlformats.org/officeDocument/2006/relationships/image" Target="../media/image25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1.png"/><Relationship Id="rId11" Type="http://schemas.openxmlformats.org/officeDocument/2006/relationships/image" Target="../media/image258.png"/><Relationship Id="rId5" Type="http://schemas.openxmlformats.org/officeDocument/2006/relationships/image" Target="../media/image13.png"/><Relationship Id="rId15" Type="http://schemas.openxmlformats.org/officeDocument/2006/relationships/image" Target="../media/image176.png"/><Relationship Id="rId10" Type="http://schemas.openxmlformats.org/officeDocument/2006/relationships/image" Target="../media/image257.png"/><Relationship Id="rId4" Type="http://schemas.microsoft.com/office/2007/relationships/hdphoto" Target="../media/hdphoto1.wdp"/><Relationship Id="rId9" Type="http://schemas.openxmlformats.org/officeDocument/2006/relationships/image" Target="../media/image254.png"/><Relationship Id="rId14" Type="http://schemas.openxmlformats.org/officeDocument/2006/relationships/hyperlink" Target="https://bpoo.energypk.ru/&#1087;&#1077;&#1088;&#1077;&#1095;&#1077;&#1085;&#1100;-&#1087;&#1088;&#1086;&#1092;&#1077;&#1089;&#1089;&#1080;&#1081;-&#1076;&#1083;&#1103;-&#1083;&#1080;&#1094;-&#1089;-&#1080;&#1085;&#1074;&#1072;&#1083;&#1080;&#1076;&#1085;/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13" Type="http://schemas.openxmlformats.org/officeDocument/2006/relationships/image" Target="../media/image266.png"/><Relationship Id="rId3" Type="http://schemas.openxmlformats.org/officeDocument/2006/relationships/image" Target="../media/image1.png"/><Relationship Id="rId7" Type="http://schemas.openxmlformats.org/officeDocument/2006/relationships/image" Target="../media/image261.png"/><Relationship Id="rId12" Type="http://schemas.openxmlformats.org/officeDocument/2006/relationships/image" Target="../media/image265.png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1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0.png"/><Relationship Id="rId11" Type="http://schemas.openxmlformats.org/officeDocument/2006/relationships/image" Target="../media/image264.png"/><Relationship Id="rId5" Type="http://schemas.openxmlformats.org/officeDocument/2006/relationships/image" Target="../media/image13.png"/><Relationship Id="rId15" Type="http://schemas.openxmlformats.org/officeDocument/2006/relationships/hyperlink" Target="https://bpoo.energypk.ru/&#1087;&#1077;&#1088;&#1077;&#1095;&#1077;&#1085;&#1100;-&#1087;&#1088;&#1086;&#1092;&#1077;&#1089;&#1089;&#1080;&#1081;-&#1076;&#1083;&#1103;-&#1083;&#1080;&#1094;-&#1089;-&#1080;&#1085;&#1074;&#1072;&#1083;&#1080;&#1076;&#1085;/" TargetMode="External"/><Relationship Id="rId10" Type="http://schemas.openxmlformats.org/officeDocument/2006/relationships/image" Target="../media/image263.png"/><Relationship Id="rId4" Type="http://schemas.microsoft.com/office/2007/relationships/hdphoto" Target="../media/hdphoto1.wdp"/><Relationship Id="rId9" Type="http://schemas.openxmlformats.org/officeDocument/2006/relationships/image" Target="../media/image262.png"/><Relationship Id="rId14" Type="http://schemas.openxmlformats.org/officeDocument/2006/relationships/image" Target="../media/image179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7.png"/><Relationship Id="rId13" Type="http://schemas.openxmlformats.org/officeDocument/2006/relationships/image" Target="../media/image241.png"/><Relationship Id="rId3" Type="http://schemas.openxmlformats.org/officeDocument/2006/relationships/image" Target="../media/image1.png"/><Relationship Id="rId7" Type="http://schemas.openxmlformats.org/officeDocument/2006/relationships/image" Target="../media/image252.png"/><Relationship Id="rId12" Type="http://schemas.openxmlformats.org/officeDocument/2006/relationships/image" Target="../media/image270.png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1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4.png"/><Relationship Id="rId11" Type="http://schemas.openxmlformats.org/officeDocument/2006/relationships/image" Target="../media/image179.jpeg"/><Relationship Id="rId5" Type="http://schemas.openxmlformats.org/officeDocument/2006/relationships/image" Target="../media/image13.png"/><Relationship Id="rId15" Type="http://schemas.openxmlformats.org/officeDocument/2006/relationships/hyperlink" Target="https://bpoo.energypk.ru/&#1087;&#1077;&#1088;&#1077;&#1095;&#1077;&#1085;&#1100;-&#1087;&#1088;&#1086;&#1092;&#1077;&#1089;&#1089;&#1080;&#1081;-&#1076;&#1083;&#1103;-&#1083;&#1080;&#1094;-&#1089;-&#1080;&#1085;&#1074;&#1072;&#1083;&#1080;&#1076;&#1085;/" TargetMode="External"/><Relationship Id="rId10" Type="http://schemas.openxmlformats.org/officeDocument/2006/relationships/image" Target="../media/image269.png"/><Relationship Id="rId4" Type="http://schemas.microsoft.com/office/2007/relationships/hdphoto" Target="../media/hdphoto1.wdp"/><Relationship Id="rId9" Type="http://schemas.openxmlformats.org/officeDocument/2006/relationships/image" Target="../media/image268.png"/><Relationship Id="rId14" Type="http://schemas.openxmlformats.org/officeDocument/2006/relationships/image" Target="../media/image27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png"/><Relationship Id="rId13" Type="http://schemas.openxmlformats.org/officeDocument/2006/relationships/image" Target="../media/image192.png"/><Relationship Id="rId3" Type="http://schemas.openxmlformats.org/officeDocument/2006/relationships/image" Target="../media/image1.png"/><Relationship Id="rId7" Type="http://schemas.openxmlformats.org/officeDocument/2006/relationships/image" Target="../media/image177.png"/><Relationship Id="rId12" Type="http://schemas.openxmlformats.org/officeDocument/2006/relationships/image" Target="../media/image203.png"/><Relationship Id="rId2" Type="http://schemas.openxmlformats.org/officeDocument/2006/relationships/notesSlide" Target="../notesSlides/notesSlide36.xml"/><Relationship Id="rId16" Type="http://schemas.openxmlformats.org/officeDocument/2006/relationships/image" Target="../media/image2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1.png"/><Relationship Id="rId11" Type="http://schemas.openxmlformats.org/officeDocument/2006/relationships/image" Target="../media/image224.png"/><Relationship Id="rId5" Type="http://schemas.openxmlformats.org/officeDocument/2006/relationships/image" Target="../media/image13.png"/><Relationship Id="rId15" Type="http://schemas.openxmlformats.org/officeDocument/2006/relationships/image" Target="../media/image243.png"/><Relationship Id="rId10" Type="http://schemas.openxmlformats.org/officeDocument/2006/relationships/image" Target="../media/image178.png"/><Relationship Id="rId4" Type="http://schemas.microsoft.com/office/2007/relationships/hdphoto" Target="../media/hdphoto1.wdp"/><Relationship Id="rId9" Type="http://schemas.openxmlformats.org/officeDocument/2006/relationships/image" Target="../media/image239.png"/><Relationship Id="rId14" Type="http://schemas.openxmlformats.org/officeDocument/2006/relationships/image" Target="../media/image24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5.png"/><Relationship Id="rId3" Type="http://schemas.openxmlformats.org/officeDocument/2006/relationships/image" Target="../media/image1.png"/><Relationship Id="rId7" Type="http://schemas.openxmlformats.org/officeDocument/2006/relationships/image" Target="../media/image27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3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mo_zhat@mosreg.ru" TargetMode="External"/><Relationship Id="rId13" Type="http://schemas.openxmlformats.org/officeDocument/2006/relationships/hyperlink" Target="mailto:mo_avdorkolledzh@mosreg.ru" TargetMode="External"/><Relationship Id="rId18" Type="http://schemas.openxmlformats.org/officeDocument/2006/relationships/image" Target="../media/image14.png"/><Relationship Id="rId26" Type="http://schemas.openxmlformats.org/officeDocument/2006/relationships/image" Target="../media/image39.png"/><Relationship Id="rId3" Type="http://schemas.openxmlformats.org/officeDocument/2006/relationships/image" Target="../media/image1.png"/><Relationship Id="rId21" Type="http://schemas.microsoft.com/office/2007/relationships/hdphoto" Target="../media/hdphoto9.wdp"/><Relationship Id="rId34" Type="http://schemas.openxmlformats.org/officeDocument/2006/relationships/image" Target="../media/image46.png"/><Relationship Id="rId7" Type="http://schemas.openxmlformats.org/officeDocument/2006/relationships/hyperlink" Target="https://vk.com/zhatofficial_professionalitet" TargetMode="External"/><Relationship Id="rId12" Type="http://schemas.openxmlformats.org/officeDocument/2006/relationships/hyperlink" Target="https://vk.com/mogadk_bronnizi" TargetMode="External"/><Relationship Id="rId17" Type="http://schemas.openxmlformats.org/officeDocument/2006/relationships/hyperlink" Target="https://vk.com/gubernsky_college" TargetMode="External"/><Relationship Id="rId25" Type="http://schemas.openxmlformats.org/officeDocument/2006/relationships/image" Target="../media/image18.png"/><Relationship Id="rId3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&#1075;&#1091;&#1073;&#1077;&#1088;&#1085;&#1089;&#1082;&#1080;&#1081;&#1082;&#1086;&#1083;&#1083;&#1077;&#1076;&#1078;.&#1088;&#1092;/" TargetMode="External"/><Relationship Id="rId20" Type="http://schemas.openxmlformats.org/officeDocument/2006/relationships/image" Target="../media/image35.png"/><Relationship Id="rId29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zhat.ru/" TargetMode="External"/><Relationship Id="rId11" Type="http://schemas.openxmlformats.org/officeDocument/2006/relationships/hyperlink" Target="http://mogadk11.narod.ru/" TargetMode="External"/><Relationship Id="rId24" Type="http://schemas.openxmlformats.org/officeDocument/2006/relationships/image" Target="../media/image38.png"/><Relationship Id="rId32" Type="http://schemas.openxmlformats.org/officeDocument/2006/relationships/image" Target="../media/image44.png"/><Relationship Id="rId5" Type="http://schemas.openxmlformats.org/officeDocument/2006/relationships/image" Target="../media/image13.png"/><Relationship Id="rId15" Type="http://schemas.openxmlformats.org/officeDocument/2006/relationships/hyperlink" Target="https://vk.com/vskcollege" TargetMode="External"/><Relationship Id="rId23" Type="http://schemas.openxmlformats.org/officeDocument/2006/relationships/image" Target="../media/image37.png"/><Relationship Id="rId28" Type="http://schemas.openxmlformats.org/officeDocument/2006/relationships/image" Target="../media/image40.png"/><Relationship Id="rId36" Type="http://schemas.openxmlformats.org/officeDocument/2006/relationships/image" Target="../media/image48.png"/><Relationship Id="rId10" Type="http://schemas.openxmlformats.org/officeDocument/2006/relationships/hyperlink" Target="https://vk.com/vatholmogorka" TargetMode="External"/><Relationship Id="rId19" Type="http://schemas.openxmlformats.org/officeDocument/2006/relationships/image" Target="../media/image15.png"/><Relationship Id="rId31" Type="http://schemas.openxmlformats.org/officeDocument/2006/relationships/image" Target="../media/image43.png"/><Relationship Id="rId4" Type="http://schemas.microsoft.com/office/2007/relationships/hdphoto" Target="../media/hdphoto1.wdp"/><Relationship Id="rId9" Type="http://schemas.openxmlformats.org/officeDocument/2006/relationships/hyperlink" Target="https://vatholmogorka.ru/" TargetMode="External"/><Relationship Id="rId14" Type="http://schemas.openxmlformats.org/officeDocument/2006/relationships/hyperlink" Target="http://&#1074;&#1086;&#1089;&#1082;&#1086;&#1083;&#1083;&#1077;&#1076;&#1078;.&#1088;&#1092;/" TargetMode="External"/><Relationship Id="rId22" Type="http://schemas.openxmlformats.org/officeDocument/2006/relationships/image" Target="../media/image36.jpeg"/><Relationship Id="rId27" Type="http://schemas.microsoft.com/office/2007/relationships/hdphoto" Target="../media/hdphoto10.wdp"/><Relationship Id="rId30" Type="http://schemas.openxmlformats.org/officeDocument/2006/relationships/image" Target="../media/image42.png"/><Relationship Id="rId35" Type="http://schemas.openxmlformats.org/officeDocument/2006/relationships/image" Target="../media/image4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6.png"/><Relationship Id="rId3" Type="http://schemas.openxmlformats.org/officeDocument/2006/relationships/image" Target="../media/image1.png"/><Relationship Id="rId7" Type="http://schemas.openxmlformats.org/officeDocument/2006/relationships/image" Target="../media/image17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8.png"/><Relationship Id="rId3" Type="http://schemas.openxmlformats.org/officeDocument/2006/relationships/image" Target="../media/image1.png"/><Relationship Id="rId7" Type="http://schemas.openxmlformats.org/officeDocument/2006/relationships/image" Target="../media/image27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1.png"/><Relationship Id="rId7" Type="http://schemas.openxmlformats.org/officeDocument/2006/relationships/image" Target="../media/image27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1.png"/><Relationship Id="rId3" Type="http://schemas.openxmlformats.org/officeDocument/2006/relationships/image" Target="../media/image1.png"/><Relationship Id="rId7" Type="http://schemas.openxmlformats.org/officeDocument/2006/relationships/image" Target="../media/image17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2.png"/><Relationship Id="rId3" Type="http://schemas.openxmlformats.org/officeDocument/2006/relationships/image" Target="../media/image1.png"/><Relationship Id="rId7" Type="http://schemas.openxmlformats.org/officeDocument/2006/relationships/image" Target="../media/image22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3.png"/><Relationship Id="rId3" Type="http://schemas.openxmlformats.org/officeDocument/2006/relationships/image" Target="../media/image1.png"/><Relationship Id="rId7" Type="http://schemas.openxmlformats.org/officeDocument/2006/relationships/image" Target="../media/image20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4.png"/><Relationship Id="rId3" Type="http://schemas.openxmlformats.org/officeDocument/2006/relationships/image" Target="../media/image1.png"/><Relationship Id="rId7" Type="http://schemas.openxmlformats.org/officeDocument/2006/relationships/image" Target="../media/image19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5.png"/><Relationship Id="rId3" Type="http://schemas.openxmlformats.org/officeDocument/2006/relationships/image" Target="../media/image1.png"/><Relationship Id="rId7" Type="http://schemas.openxmlformats.org/officeDocument/2006/relationships/image" Target="../media/image24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6.png"/><Relationship Id="rId3" Type="http://schemas.openxmlformats.org/officeDocument/2006/relationships/image" Target="../media/image1.png"/><Relationship Id="rId7" Type="http://schemas.openxmlformats.org/officeDocument/2006/relationships/image" Target="../media/image24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8.jpeg"/><Relationship Id="rId13" Type="http://schemas.openxmlformats.org/officeDocument/2006/relationships/image" Target="../media/image293.png"/><Relationship Id="rId18" Type="http://schemas.openxmlformats.org/officeDocument/2006/relationships/image" Target="../media/image298.jpeg"/><Relationship Id="rId3" Type="http://schemas.openxmlformats.org/officeDocument/2006/relationships/image" Target="../media/image1.png"/><Relationship Id="rId21" Type="http://schemas.microsoft.com/office/2007/relationships/hdphoto" Target="../media/hdphoto11.wdp"/><Relationship Id="rId7" Type="http://schemas.openxmlformats.org/officeDocument/2006/relationships/image" Target="../media/image287.png"/><Relationship Id="rId12" Type="http://schemas.openxmlformats.org/officeDocument/2006/relationships/image" Target="../media/image292.png"/><Relationship Id="rId17" Type="http://schemas.openxmlformats.org/officeDocument/2006/relationships/image" Target="../media/image297.png"/><Relationship Id="rId2" Type="http://schemas.openxmlformats.org/officeDocument/2006/relationships/notesSlide" Target="../notesSlides/notesSlide47.xml"/><Relationship Id="rId16" Type="http://schemas.openxmlformats.org/officeDocument/2006/relationships/image" Target="../media/image296.png"/><Relationship Id="rId20" Type="http://schemas.openxmlformats.org/officeDocument/2006/relationships/image" Target="../media/image3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1.png"/><Relationship Id="rId11" Type="http://schemas.openxmlformats.org/officeDocument/2006/relationships/image" Target="../media/image291.jpeg"/><Relationship Id="rId24" Type="http://schemas.openxmlformats.org/officeDocument/2006/relationships/image" Target="../media/image302.png"/><Relationship Id="rId5" Type="http://schemas.openxmlformats.org/officeDocument/2006/relationships/image" Target="../media/image13.png"/><Relationship Id="rId15" Type="http://schemas.openxmlformats.org/officeDocument/2006/relationships/image" Target="../media/image295.png"/><Relationship Id="rId23" Type="http://schemas.openxmlformats.org/officeDocument/2006/relationships/image" Target="../media/image177.png"/><Relationship Id="rId10" Type="http://schemas.openxmlformats.org/officeDocument/2006/relationships/image" Target="../media/image290.png"/><Relationship Id="rId19" Type="http://schemas.openxmlformats.org/officeDocument/2006/relationships/image" Target="../media/image299.jpeg"/><Relationship Id="rId4" Type="http://schemas.microsoft.com/office/2007/relationships/hdphoto" Target="../media/hdphoto1.wdp"/><Relationship Id="rId9" Type="http://schemas.openxmlformats.org/officeDocument/2006/relationships/image" Target="../media/image289.png"/><Relationship Id="rId14" Type="http://schemas.openxmlformats.org/officeDocument/2006/relationships/image" Target="../media/image294.png"/><Relationship Id="rId22" Type="http://schemas.openxmlformats.org/officeDocument/2006/relationships/image" Target="../media/image30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mo_gapouegor@mosreg.ru" TargetMode="External"/><Relationship Id="rId13" Type="http://schemas.openxmlformats.org/officeDocument/2006/relationships/hyperlink" Target="mailto:mo_kolagrkoll@mosreg.ru" TargetMode="External"/><Relationship Id="rId18" Type="http://schemas.openxmlformats.org/officeDocument/2006/relationships/hyperlink" Target="mailto:mo_kollkolom@mosreg.ru" TargetMode="External"/><Relationship Id="rId26" Type="http://schemas.openxmlformats.org/officeDocument/2006/relationships/image" Target="../media/image39.png"/><Relationship Id="rId3" Type="http://schemas.openxmlformats.org/officeDocument/2006/relationships/image" Target="../media/image1.png"/><Relationship Id="rId21" Type="http://schemas.openxmlformats.org/officeDocument/2006/relationships/image" Target="../media/image35.png"/><Relationship Id="rId34" Type="http://schemas.openxmlformats.org/officeDocument/2006/relationships/image" Target="../media/image52.png"/><Relationship Id="rId7" Type="http://schemas.openxmlformats.org/officeDocument/2006/relationships/hyperlink" Target="https://vk.com/tehnikum_epet" TargetMode="External"/><Relationship Id="rId12" Type="http://schemas.openxmlformats.org/officeDocument/2006/relationships/hyperlink" Target="https://vk.com/agrokol" TargetMode="External"/><Relationship Id="rId17" Type="http://schemas.openxmlformats.org/officeDocument/2006/relationships/hyperlink" Target="https://vk.com/college_kolomna" TargetMode="External"/><Relationship Id="rId25" Type="http://schemas.openxmlformats.org/officeDocument/2006/relationships/image" Target="../media/image18.png"/><Relationship Id="rId3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college-kolomna.ru/" TargetMode="External"/><Relationship Id="rId20" Type="http://schemas.openxmlformats.org/officeDocument/2006/relationships/image" Target="../media/image15.png"/><Relationship Id="rId29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&#1075;&#1091;&#1073;&#1077;&#1088;&#1085;&#1089;&#1082;&#1080;&#1081;&#1082;&#1086;&#1083;&#1083;&#1077;&#1076;&#1078;.&#1088;&#1092;/" TargetMode="External"/><Relationship Id="rId11" Type="http://schemas.openxmlformats.org/officeDocument/2006/relationships/hyperlink" Target="https://agrokol-kolomna.ru/" TargetMode="External"/><Relationship Id="rId24" Type="http://schemas.openxmlformats.org/officeDocument/2006/relationships/image" Target="../media/image37.png"/><Relationship Id="rId32" Type="http://schemas.openxmlformats.org/officeDocument/2006/relationships/image" Target="../media/image41.png"/><Relationship Id="rId37" Type="http://schemas.openxmlformats.org/officeDocument/2006/relationships/image" Target="../media/image55.png"/><Relationship Id="rId5" Type="http://schemas.openxmlformats.org/officeDocument/2006/relationships/image" Target="../media/image13.png"/><Relationship Id="rId15" Type="http://schemas.openxmlformats.org/officeDocument/2006/relationships/hyperlink" Target="https://vk.com/vskcollege" TargetMode="External"/><Relationship Id="rId23" Type="http://schemas.openxmlformats.org/officeDocument/2006/relationships/image" Target="../media/image36.jpeg"/><Relationship Id="rId28" Type="http://schemas.openxmlformats.org/officeDocument/2006/relationships/image" Target="../media/image45.png"/><Relationship Id="rId36" Type="http://schemas.openxmlformats.org/officeDocument/2006/relationships/image" Target="../media/image54.png"/><Relationship Id="rId10" Type="http://schemas.openxmlformats.org/officeDocument/2006/relationships/hyperlink" Target="https://vk.com/public106937672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51.png"/><Relationship Id="rId4" Type="http://schemas.microsoft.com/office/2007/relationships/hdphoto" Target="../media/hdphoto1.wdp"/><Relationship Id="rId9" Type="http://schemas.openxmlformats.org/officeDocument/2006/relationships/hyperlink" Target="https://klincollege.ru/" TargetMode="External"/><Relationship Id="rId14" Type="http://schemas.openxmlformats.org/officeDocument/2006/relationships/hyperlink" Target="http://&#1074;&#1086;&#1089;&#1082;&#1086;&#1083;&#1083;&#1077;&#1076;&#1078;.&#1088;&#1092;/" TargetMode="External"/><Relationship Id="rId22" Type="http://schemas.microsoft.com/office/2007/relationships/hdphoto" Target="../media/hdphoto9.wdp"/><Relationship Id="rId27" Type="http://schemas.microsoft.com/office/2007/relationships/hdphoto" Target="../media/hdphoto10.wdp"/><Relationship Id="rId30" Type="http://schemas.openxmlformats.org/officeDocument/2006/relationships/image" Target="../media/image50.png"/><Relationship Id="rId35" Type="http://schemas.openxmlformats.org/officeDocument/2006/relationships/image" Target="../media/image53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3.png"/><Relationship Id="rId13" Type="http://schemas.openxmlformats.org/officeDocument/2006/relationships/image" Target="../media/image306.png"/><Relationship Id="rId18" Type="http://schemas.openxmlformats.org/officeDocument/2006/relationships/image" Target="../media/image310.jpeg"/><Relationship Id="rId3" Type="http://schemas.openxmlformats.org/officeDocument/2006/relationships/image" Target="../media/image1.png"/><Relationship Id="rId21" Type="http://schemas.openxmlformats.org/officeDocument/2006/relationships/image" Target="../media/image313.jpeg"/><Relationship Id="rId7" Type="http://schemas.openxmlformats.org/officeDocument/2006/relationships/image" Target="../media/image226.png"/><Relationship Id="rId12" Type="http://schemas.openxmlformats.org/officeDocument/2006/relationships/image" Target="../media/image305.png"/><Relationship Id="rId17" Type="http://schemas.openxmlformats.org/officeDocument/2006/relationships/image" Target="../media/image309.jpeg"/><Relationship Id="rId2" Type="http://schemas.openxmlformats.org/officeDocument/2006/relationships/notesSlide" Target="../notesSlides/notesSlide48.xml"/><Relationship Id="rId16" Type="http://schemas.openxmlformats.org/officeDocument/2006/relationships/image" Target="../media/image239.png"/><Relationship Id="rId20" Type="http://schemas.openxmlformats.org/officeDocument/2006/relationships/image" Target="../media/image3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2.png"/><Relationship Id="rId11" Type="http://schemas.openxmlformats.org/officeDocument/2006/relationships/image" Target="../media/image304.jpeg"/><Relationship Id="rId5" Type="http://schemas.openxmlformats.org/officeDocument/2006/relationships/image" Target="../media/image13.png"/><Relationship Id="rId15" Type="http://schemas.openxmlformats.org/officeDocument/2006/relationships/image" Target="../media/image308.jpeg"/><Relationship Id="rId10" Type="http://schemas.openxmlformats.org/officeDocument/2006/relationships/image" Target="../media/image292.png"/><Relationship Id="rId19" Type="http://schemas.openxmlformats.org/officeDocument/2006/relationships/image" Target="../media/image311.jpeg"/><Relationship Id="rId4" Type="http://schemas.microsoft.com/office/2007/relationships/hdphoto" Target="../media/hdphoto1.wdp"/><Relationship Id="rId9" Type="http://schemas.openxmlformats.org/officeDocument/2006/relationships/image" Target="../media/image299.jpeg"/><Relationship Id="rId14" Type="http://schemas.openxmlformats.org/officeDocument/2006/relationships/image" Target="../media/image307.png"/><Relationship Id="rId22" Type="http://schemas.openxmlformats.org/officeDocument/2006/relationships/image" Target="../media/image314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8.jpeg"/><Relationship Id="rId13" Type="http://schemas.openxmlformats.org/officeDocument/2006/relationships/image" Target="../media/image293.png"/><Relationship Id="rId18" Type="http://schemas.openxmlformats.org/officeDocument/2006/relationships/image" Target="../media/image316.png"/><Relationship Id="rId3" Type="http://schemas.openxmlformats.org/officeDocument/2006/relationships/image" Target="../media/image1.png"/><Relationship Id="rId21" Type="http://schemas.openxmlformats.org/officeDocument/2006/relationships/image" Target="../media/image318.png"/><Relationship Id="rId7" Type="http://schemas.openxmlformats.org/officeDocument/2006/relationships/image" Target="../media/image287.png"/><Relationship Id="rId12" Type="http://schemas.openxmlformats.org/officeDocument/2006/relationships/image" Target="../media/image292.png"/><Relationship Id="rId17" Type="http://schemas.openxmlformats.org/officeDocument/2006/relationships/image" Target="../media/image315.jpeg"/><Relationship Id="rId25" Type="http://schemas.openxmlformats.org/officeDocument/2006/relationships/image" Target="../media/image224.png"/><Relationship Id="rId2" Type="http://schemas.openxmlformats.org/officeDocument/2006/relationships/notesSlide" Target="../notesSlides/notesSlide49.xml"/><Relationship Id="rId16" Type="http://schemas.openxmlformats.org/officeDocument/2006/relationships/image" Target="../media/image178.png"/><Relationship Id="rId20" Type="http://schemas.microsoft.com/office/2007/relationships/hdphoto" Target="../media/hdphoto1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2.png"/><Relationship Id="rId11" Type="http://schemas.openxmlformats.org/officeDocument/2006/relationships/image" Target="../media/image291.jpeg"/><Relationship Id="rId24" Type="http://schemas.openxmlformats.org/officeDocument/2006/relationships/image" Target="../media/image312.png"/><Relationship Id="rId5" Type="http://schemas.openxmlformats.org/officeDocument/2006/relationships/image" Target="../media/image13.png"/><Relationship Id="rId15" Type="http://schemas.openxmlformats.org/officeDocument/2006/relationships/image" Target="../media/image295.png"/><Relationship Id="rId23" Type="http://schemas.microsoft.com/office/2007/relationships/hdphoto" Target="../media/hdphoto13.wdp"/><Relationship Id="rId10" Type="http://schemas.openxmlformats.org/officeDocument/2006/relationships/image" Target="../media/image290.png"/><Relationship Id="rId19" Type="http://schemas.openxmlformats.org/officeDocument/2006/relationships/image" Target="../media/image317.png"/><Relationship Id="rId4" Type="http://schemas.microsoft.com/office/2007/relationships/hdphoto" Target="../media/hdphoto1.wdp"/><Relationship Id="rId9" Type="http://schemas.openxmlformats.org/officeDocument/2006/relationships/image" Target="../media/image289.png"/><Relationship Id="rId14" Type="http://schemas.openxmlformats.org/officeDocument/2006/relationships/image" Target="../media/image294.png"/><Relationship Id="rId22" Type="http://schemas.openxmlformats.org/officeDocument/2006/relationships/image" Target="../media/image319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jpeg"/><Relationship Id="rId13" Type="http://schemas.microsoft.com/office/2007/relationships/hdphoto" Target="../media/hdphoto14.wdp"/><Relationship Id="rId18" Type="http://schemas.openxmlformats.org/officeDocument/2006/relationships/image" Target="../media/image327.jpeg"/><Relationship Id="rId3" Type="http://schemas.openxmlformats.org/officeDocument/2006/relationships/image" Target="../media/image1.png"/><Relationship Id="rId21" Type="http://schemas.openxmlformats.org/officeDocument/2006/relationships/image" Target="../media/image329.jpeg"/><Relationship Id="rId7" Type="http://schemas.openxmlformats.org/officeDocument/2006/relationships/image" Target="../media/image203.png"/><Relationship Id="rId12" Type="http://schemas.openxmlformats.org/officeDocument/2006/relationships/image" Target="../media/image324.png"/><Relationship Id="rId17" Type="http://schemas.openxmlformats.org/officeDocument/2006/relationships/image" Target="../media/image298.jpeg"/><Relationship Id="rId2" Type="http://schemas.openxmlformats.org/officeDocument/2006/relationships/notesSlide" Target="../notesSlides/notesSlide50.xml"/><Relationship Id="rId16" Type="http://schemas.openxmlformats.org/officeDocument/2006/relationships/image" Target="../media/image326.png"/><Relationship Id="rId20" Type="http://schemas.openxmlformats.org/officeDocument/2006/relationships/image" Target="../media/image2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2.png"/><Relationship Id="rId11" Type="http://schemas.openxmlformats.org/officeDocument/2006/relationships/image" Target="../media/image323.gif"/><Relationship Id="rId5" Type="http://schemas.openxmlformats.org/officeDocument/2006/relationships/image" Target="../media/image13.png"/><Relationship Id="rId15" Type="http://schemas.openxmlformats.org/officeDocument/2006/relationships/image" Target="../media/image192.png"/><Relationship Id="rId23" Type="http://schemas.openxmlformats.org/officeDocument/2006/relationships/image" Target="../media/image331.jpeg"/><Relationship Id="rId10" Type="http://schemas.openxmlformats.org/officeDocument/2006/relationships/image" Target="../media/image322.gif"/><Relationship Id="rId19" Type="http://schemas.openxmlformats.org/officeDocument/2006/relationships/image" Target="../media/image328.jpeg"/><Relationship Id="rId4" Type="http://schemas.microsoft.com/office/2007/relationships/hdphoto" Target="../media/hdphoto1.wdp"/><Relationship Id="rId9" Type="http://schemas.openxmlformats.org/officeDocument/2006/relationships/image" Target="../media/image321.png"/><Relationship Id="rId14" Type="http://schemas.openxmlformats.org/officeDocument/2006/relationships/image" Target="../media/image325.jpeg"/><Relationship Id="rId22" Type="http://schemas.openxmlformats.org/officeDocument/2006/relationships/image" Target="../media/image33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5.png"/><Relationship Id="rId13" Type="http://schemas.openxmlformats.org/officeDocument/2006/relationships/image" Target="../media/image334.png"/><Relationship Id="rId18" Type="http://schemas.openxmlformats.org/officeDocument/2006/relationships/image" Target="../media/image338.png"/><Relationship Id="rId3" Type="http://schemas.openxmlformats.org/officeDocument/2006/relationships/image" Target="../media/image1.png"/><Relationship Id="rId21" Type="http://schemas.microsoft.com/office/2007/relationships/hdphoto" Target="../media/hdphoto15.wdp"/><Relationship Id="rId7" Type="http://schemas.openxmlformats.org/officeDocument/2006/relationships/image" Target="../media/image329.jpeg"/><Relationship Id="rId12" Type="http://schemas.openxmlformats.org/officeDocument/2006/relationships/image" Target="../media/image333.png"/><Relationship Id="rId17" Type="http://schemas.openxmlformats.org/officeDocument/2006/relationships/image" Target="../media/image337.png"/><Relationship Id="rId2" Type="http://schemas.openxmlformats.org/officeDocument/2006/relationships/notesSlide" Target="../notesSlides/notesSlide51.xml"/><Relationship Id="rId16" Type="http://schemas.openxmlformats.org/officeDocument/2006/relationships/image" Target="../media/image336.jpeg"/><Relationship Id="rId20" Type="http://schemas.openxmlformats.org/officeDocument/2006/relationships/image" Target="../media/image3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2.png"/><Relationship Id="rId11" Type="http://schemas.openxmlformats.org/officeDocument/2006/relationships/image" Target="../media/image332.png"/><Relationship Id="rId5" Type="http://schemas.openxmlformats.org/officeDocument/2006/relationships/image" Target="../media/image13.png"/><Relationship Id="rId15" Type="http://schemas.openxmlformats.org/officeDocument/2006/relationships/image" Target="../media/image243.png"/><Relationship Id="rId23" Type="http://schemas.openxmlformats.org/officeDocument/2006/relationships/image" Target="../media/image342.jpeg"/><Relationship Id="rId10" Type="http://schemas.openxmlformats.org/officeDocument/2006/relationships/image" Target="../media/image322.gif"/><Relationship Id="rId19" Type="http://schemas.openxmlformats.org/officeDocument/2006/relationships/image" Target="../media/image339.png"/><Relationship Id="rId4" Type="http://schemas.microsoft.com/office/2007/relationships/hdphoto" Target="../media/hdphoto1.wdp"/><Relationship Id="rId9" Type="http://schemas.openxmlformats.org/officeDocument/2006/relationships/image" Target="../media/image331.jpeg"/><Relationship Id="rId14" Type="http://schemas.openxmlformats.org/officeDocument/2006/relationships/image" Target="../media/image335.png"/><Relationship Id="rId22" Type="http://schemas.openxmlformats.org/officeDocument/2006/relationships/image" Target="../media/image341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http://mot-1.ru/" TargetMode="External"/><Relationship Id="rId13" Type="http://schemas.openxmlformats.org/officeDocument/2006/relationships/image" Target="../media/image36.jpeg"/><Relationship Id="rId18" Type="http://schemas.openxmlformats.org/officeDocument/2006/relationships/hyperlink" Target="https://vk.com/nixru" TargetMode="External"/><Relationship Id="rId26" Type="http://schemas.openxmlformats.org/officeDocument/2006/relationships/hyperlink" Target="https://reutzdrav.ru/" TargetMode="External"/><Relationship Id="rId3" Type="http://schemas.openxmlformats.org/officeDocument/2006/relationships/image" Target="../media/image1.png"/><Relationship Id="rId21" Type="http://schemas.openxmlformats.org/officeDocument/2006/relationships/hyperlink" Target="https://&#1074;&#1084;&#1082;&#1089;.&#1088;&#1092;/kontakty/" TargetMode="External"/><Relationship Id="rId34" Type="http://schemas.openxmlformats.org/officeDocument/2006/relationships/image" Target="../media/image298.jpeg"/><Relationship Id="rId7" Type="http://schemas.openxmlformats.org/officeDocument/2006/relationships/hyperlink" Target="https://vk.com/lentacom" TargetMode="External"/><Relationship Id="rId12" Type="http://schemas.microsoft.com/office/2007/relationships/hdphoto" Target="../media/hdphoto9.wdp"/><Relationship Id="rId17" Type="http://schemas.openxmlformats.org/officeDocument/2006/relationships/hyperlink" Target="https://job.nix.ru/" TargetMode="External"/><Relationship Id="rId25" Type="http://schemas.openxmlformats.org/officeDocument/2006/relationships/hyperlink" Target="https://vk.com/globusru" TargetMode="External"/><Relationship Id="rId33" Type="http://schemas.openxmlformats.org/officeDocument/2006/relationships/image" Target="../media/image297.png"/><Relationship Id="rId2" Type="http://schemas.openxmlformats.org/officeDocument/2006/relationships/notesSlide" Target="../notesSlides/notesSlide52.xml"/><Relationship Id="rId16" Type="http://schemas.openxmlformats.org/officeDocument/2006/relationships/image" Target="../media/image296.png"/><Relationship Id="rId20" Type="http://schemas.openxmlformats.org/officeDocument/2006/relationships/hyperlink" Target="mailto:info@1axbit.ru" TargetMode="External"/><Relationship Id="rId29" Type="http://schemas.openxmlformats.org/officeDocument/2006/relationships/hyperlink" Target="https://vk.com/public21765156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nta.com/kontakty/" TargetMode="External"/><Relationship Id="rId11" Type="http://schemas.openxmlformats.org/officeDocument/2006/relationships/image" Target="../media/image35.png"/><Relationship Id="rId24" Type="http://schemas.openxmlformats.org/officeDocument/2006/relationships/hyperlink" Target="https://rabota.globus.ru/career/" TargetMode="External"/><Relationship Id="rId32" Type="http://schemas.openxmlformats.org/officeDocument/2006/relationships/image" Target="../media/image344.png"/><Relationship Id="rId37" Type="http://schemas.openxmlformats.org/officeDocument/2006/relationships/image" Target="../media/image292.png"/><Relationship Id="rId5" Type="http://schemas.openxmlformats.org/officeDocument/2006/relationships/image" Target="../media/image13.png"/><Relationship Id="rId15" Type="http://schemas.openxmlformats.org/officeDocument/2006/relationships/image" Target="../media/image326.png"/><Relationship Id="rId23" Type="http://schemas.openxmlformats.org/officeDocument/2006/relationships/hyperlink" Target="https://vk.com/palichmos" TargetMode="External"/><Relationship Id="rId28" Type="http://schemas.openxmlformats.org/officeDocument/2006/relationships/hyperlink" Target="https://lcgb.ru/" TargetMode="External"/><Relationship Id="rId36" Type="http://schemas.openxmlformats.org/officeDocument/2006/relationships/image" Target="../media/image299.jpeg"/><Relationship Id="rId10" Type="http://schemas.openxmlformats.org/officeDocument/2006/relationships/image" Target="../media/image15.png"/><Relationship Id="rId19" Type="http://schemas.openxmlformats.org/officeDocument/2006/relationships/hyperlink" Target="http://1axbit.ru/contacts/" TargetMode="External"/><Relationship Id="rId31" Type="http://schemas.openxmlformats.org/officeDocument/2006/relationships/image" Target="../media/image343.png"/><Relationship Id="rId4" Type="http://schemas.microsoft.com/office/2007/relationships/hdphoto" Target="../media/hdphoto1.wdp"/><Relationship Id="rId9" Type="http://schemas.openxmlformats.org/officeDocument/2006/relationships/hyperlink" Target="https://vk.com/collegemok" TargetMode="External"/><Relationship Id="rId14" Type="http://schemas.openxmlformats.org/officeDocument/2006/relationships/image" Target="../media/image37.png"/><Relationship Id="rId22" Type="http://schemas.openxmlformats.org/officeDocument/2006/relationships/hyperlink" Target="http://www.palich.ru/" TargetMode="External"/><Relationship Id="rId27" Type="http://schemas.openxmlformats.org/officeDocument/2006/relationships/hyperlink" Target="mailto:reutzdrav_mail@mosreg.ru" TargetMode="External"/><Relationship Id="rId30" Type="http://schemas.openxmlformats.org/officeDocument/2006/relationships/hyperlink" Target="mailto:mz_lobn_cgb@mosreg.ru" TargetMode="External"/><Relationship Id="rId35" Type="http://schemas.openxmlformats.org/officeDocument/2006/relationships/image" Target="../media/image303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hyperlink" Target="mailto:feedback@doktorbogolubov.ru" TargetMode="External"/><Relationship Id="rId13" Type="http://schemas.openxmlformats.org/officeDocument/2006/relationships/image" Target="../media/image35.png"/><Relationship Id="rId18" Type="http://schemas.openxmlformats.org/officeDocument/2006/relationships/hyperlink" Target="https://www.ramenskoye.ru/" TargetMode="External"/><Relationship Id="rId26" Type="http://schemas.openxmlformats.org/officeDocument/2006/relationships/hyperlink" Target="https://vostok-do.ru/" TargetMode="External"/><Relationship Id="rId3" Type="http://schemas.openxmlformats.org/officeDocument/2006/relationships/image" Target="../media/image1.png"/><Relationship Id="rId21" Type="http://schemas.openxmlformats.org/officeDocument/2006/relationships/hyperlink" Target="http://ptmo.msk.ru/index.html" TargetMode="External"/><Relationship Id="rId34" Type="http://schemas.microsoft.com/office/2007/relationships/hdphoto" Target="../media/hdphoto12.wdp"/><Relationship Id="rId7" Type="http://schemas.openxmlformats.org/officeDocument/2006/relationships/hyperlink" Target="https://vk.com/bogolubov_center" TargetMode="External"/><Relationship Id="rId12" Type="http://schemas.openxmlformats.org/officeDocument/2006/relationships/image" Target="../media/image15.png"/><Relationship Id="rId17" Type="http://schemas.openxmlformats.org/officeDocument/2006/relationships/hyperlink" Target="https://kolomnagrad.ru/kontakty-arhiv.html" TargetMode="External"/><Relationship Id="rId25" Type="http://schemas.openxmlformats.org/officeDocument/2006/relationships/hyperlink" Target="mailto:referent@mtamo.ru" TargetMode="External"/><Relationship Id="rId33" Type="http://schemas.openxmlformats.org/officeDocument/2006/relationships/image" Target="../media/image317.png"/><Relationship Id="rId38" Type="http://schemas.openxmlformats.org/officeDocument/2006/relationships/image" Target="../media/image322.gif"/><Relationship Id="rId2" Type="http://schemas.openxmlformats.org/officeDocument/2006/relationships/notesSlide" Target="../notesSlides/notesSlide53.xml"/><Relationship Id="rId16" Type="http://schemas.openxmlformats.org/officeDocument/2006/relationships/image" Target="../media/image37.png"/><Relationship Id="rId20" Type="http://schemas.openxmlformats.org/officeDocument/2006/relationships/hyperlink" Target="mailto:ram_adm@mosreg.ru" TargetMode="External"/><Relationship Id="rId29" Type="http://schemas.openxmlformats.org/officeDocument/2006/relationships/hyperlink" Target="mailto:a123mn@yandex.r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ogolubov.center/contacts/" TargetMode="External"/><Relationship Id="rId11" Type="http://schemas.openxmlformats.org/officeDocument/2006/relationships/hyperlink" Target="mailto:info17@novostom.info" TargetMode="External"/><Relationship Id="rId24" Type="http://schemas.openxmlformats.org/officeDocument/2006/relationships/hyperlink" Target="https://vk.com/ao_mostransavto" TargetMode="External"/><Relationship Id="rId32" Type="http://schemas.openxmlformats.org/officeDocument/2006/relationships/image" Target="../media/image316.png"/><Relationship Id="rId37" Type="http://schemas.openxmlformats.org/officeDocument/2006/relationships/image" Target="../media/image321.png"/><Relationship Id="rId5" Type="http://schemas.openxmlformats.org/officeDocument/2006/relationships/image" Target="../media/image13.png"/><Relationship Id="rId15" Type="http://schemas.openxmlformats.org/officeDocument/2006/relationships/image" Target="../media/image36.jpeg"/><Relationship Id="rId23" Type="http://schemas.openxmlformats.org/officeDocument/2006/relationships/hyperlink" Target="https://mostransavto.ru/" TargetMode="External"/><Relationship Id="rId28" Type="http://schemas.openxmlformats.org/officeDocument/2006/relationships/hyperlink" Target="https://vk.com/izmaylovoavto" TargetMode="External"/><Relationship Id="rId36" Type="http://schemas.openxmlformats.org/officeDocument/2006/relationships/image" Target="../media/image345.jpeg"/><Relationship Id="rId10" Type="http://schemas.openxmlformats.org/officeDocument/2006/relationships/hyperlink" Target="https://vk.com/novostom" TargetMode="External"/><Relationship Id="rId19" Type="http://schemas.openxmlformats.org/officeDocument/2006/relationships/hyperlink" Target="https://vk.com/ramenskoyeregion" TargetMode="External"/><Relationship Id="rId31" Type="http://schemas.openxmlformats.org/officeDocument/2006/relationships/image" Target="../media/image315.jpeg"/><Relationship Id="rId4" Type="http://schemas.microsoft.com/office/2007/relationships/hdphoto" Target="../media/hdphoto1.wdp"/><Relationship Id="rId9" Type="http://schemas.openxmlformats.org/officeDocument/2006/relationships/hyperlink" Target="https://www.novostom.ru/" TargetMode="External"/><Relationship Id="rId14" Type="http://schemas.microsoft.com/office/2007/relationships/hdphoto" Target="../media/hdphoto9.wdp"/><Relationship Id="rId22" Type="http://schemas.openxmlformats.org/officeDocument/2006/relationships/hyperlink" Target="mailto:-ptmo@yandex.ru" TargetMode="External"/><Relationship Id="rId27" Type="http://schemas.openxmlformats.org/officeDocument/2006/relationships/hyperlink" Target="http://izmaylovo-avto.ru/" TargetMode="External"/><Relationship Id="rId30" Type="http://schemas.openxmlformats.org/officeDocument/2006/relationships/image" Target="../media/image304.jpeg"/><Relationship Id="rId35" Type="http://schemas.openxmlformats.org/officeDocument/2006/relationships/image" Target="../media/image328.jpe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oyotrans.ru/rus/vacancy/" TargetMode="External"/><Relationship Id="rId13" Type="http://schemas.openxmlformats.org/officeDocument/2006/relationships/image" Target="../media/image36.jpeg"/><Relationship Id="rId18" Type="http://schemas.openxmlformats.org/officeDocument/2006/relationships/hyperlink" Target="https://vk.com/dipegorievsk" TargetMode="External"/><Relationship Id="rId26" Type="http://schemas.openxmlformats.org/officeDocument/2006/relationships/hyperlink" Target="mailto:info@wega.ru" TargetMode="External"/><Relationship Id="rId3" Type="http://schemas.openxmlformats.org/officeDocument/2006/relationships/image" Target="../media/image1.png"/><Relationship Id="rId21" Type="http://schemas.openxmlformats.org/officeDocument/2006/relationships/hyperlink" Target="mailto:gildom@yandex.ru" TargetMode="External"/><Relationship Id="rId34" Type="http://schemas.openxmlformats.org/officeDocument/2006/relationships/image" Target="../media/image290.png"/><Relationship Id="rId7" Type="http://schemas.openxmlformats.org/officeDocument/2006/relationships/hyperlink" Target="mailto:sale@abz-betas.ru" TargetMode="External"/><Relationship Id="rId12" Type="http://schemas.microsoft.com/office/2007/relationships/hdphoto" Target="../media/hdphoto9.wdp"/><Relationship Id="rId17" Type="http://schemas.openxmlformats.org/officeDocument/2006/relationships/hyperlink" Target="https://&#1076;&#1080;&#1079;&#1072;&#1081;&#1085;&#1080;&#1087;&#1086;&#1096;&#1080;&#1074;.&#1088;&#1092;/" TargetMode="External"/><Relationship Id="rId25" Type="http://schemas.openxmlformats.org/officeDocument/2006/relationships/hyperlink" Target="http://www.wega.ru/" TargetMode="External"/><Relationship Id="rId33" Type="http://schemas.openxmlformats.org/officeDocument/2006/relationships/image" Target="../media/image309.jpeg"/><Relationship Id="rId2" Type="http://schemas.openxmlformats.org/officeDocument/2006/relationships/notesSlide" Target="../notesSlides/notesSlide54.xml"/><Relationship Id="rId16" Type="http://schemas.openxmlformats.org/officeDocument/2006/relationships/hyperlink" Target="mailto:CLIENT@A-GROUP.AERO" TargetMode="External"/><Relationship Id="rId20" Type="http://schemas.openxmlformats.org/officeDocument/2006/relationships/hyperlink" Target="https://my-gkh.ru/getorganization/ao-uk-zhiloy-dom" TargetMode="External"/><Relationship Id="rId29" Type="http://schemas.openxmlformats.org/officeDocument/2006/relationships/image" Target="../media/image323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bz-betas.ru/" TargetMode="External"/><Relationship Id="rId11" Type="http://schemas.openxmlformats.org/officeDocument/2006/relationships/image" Target="../media/image35.png"/><Relationship Id="rId24" Type="http://schemas.openxmlformats.org/officeDocument/2006/relationships/hyperlink" Target="mailto:pr@henderson.ru" TargetMode="External"/><Relationship Id="rId32" Type="http://schemas.openxmlformats.org/officeDocument/2006/relationships/image" Target="../media/image347.jpeg"/><Relationship Id="rId5" Type="http://schemas.openxmlformats.org/officeDocument/2006/relationships/image" Target="../media/image13.png"/><Relationship Id="rId15" Type="http://schemas.openxmlformats.org/officeDocument/2006/relationships/hyperlink" Target="https://a-group.aero/" TargetMode="External"/><Relationship Id="rId23" Type="http://schemas.openxmlformats.org/officeDocument/2006/relationships/hyperlink" Target="https://henderson.ru/company/vacancies/" TargetMode="External"/><Relationship Id="rId28" Type="http://schemas.openxmlformats.org/officeDocument/2006/relationships/image" Target="../media/image346.png"/><Relationship Id="rId36" Type="http://schemas.openxmlformats.org/officeDocument/2006/relationships/image" Target="../media/image332.png"/><Relationship Id="rId10" Type="http://schemas.openxmlformats.org/officeDocument/2006/relationships/image" Target="../media/image15.png"/><Relationship Id="rId19" Type="http://schemas.openxmlformats.org/officeDocument/2006/relationships/hyperlink" Target="mailto:tailon_61@mail.ru" TargetMode="External"/><Relationship Id="rId31" Type="http://schemas.openxmlformats.org/officeDocument/2006/relationships/image" Target="../media/image310.jpeg"/><Relationship Id="rId4" Type="http://schemas.microsoft.com/office/2007/relationships/hdphoto" Target="../media/hdphoto1.wdp"/><Relationship Id="rId9" Type="http://schemas.openxmlformats.org/officeDocument/2006/relationships/hyperlink" Target="mailto:o.lysenko@toyotrans.ru" TargetMode="External"/><Relationship Id="rId14" Type="http://schemas.openxmlformats.org/officeDocument/2006/relationships/image" Target="../media/image37.png"/><Relationship Id="rId22" Type="http://schemas.openxmlformats.org/officeDocument/2006/relationships/hyperlink" Target="http://www.rus-dent.com/" TargetMode="External"/><Relationship Id="rId27" Type="http://schemas.openxmlformats.org/officeDocument/2006/relationships/hyperlink" Target="http://lk.ooodgh.ru/contacts/" TargetMode="External"/><Relationship Id="rId30" Type="http://schemas.openxmlformats.org/officeDocument/2006/relationships/image" Target="../media/image289.png"/><Relationship Id="rId35" Type="http://schemas.openxmlformats.org/officeDocument/2006/relationships/image" Target="../media/image329.jpe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hyperlink" Target="https://agrokulturagroup.ru/contacts/" TargetMode="External"/><Relationship Id="rId13" Type="http://schemas.microsoft.com/office/2007/relationships/hdphoto" Target="../media/hdphoto9.wdp"/><Relationship Id="rId18" Type="http://schemas.openxmlformats.org/officeDocument/2006/relationships/hyperlink" Target="mailto:office@central-market.site" TargetMode="External"/><Relationship Id="rId26" Type="http://schemas.openxmlformats.org/officeDocument/2006/relationships/hyperlink" Target="https://vk.com/geropharm_official" TargetMode="External"/><Relationship Id="rId39" Type="http://schemas.openxmlformats.org/officeDocument/2006/relationships/image" Target="../media/image334.png"/><Relationship Id="rId3" Type="http://schemas.openxmlformats.org/officeDocument/2006/relationships/image" Target="../media/image1.png"/><Relationship Id="rId21" Type="http://schemas.openxmlformats.org/officeDocument/2006/relationships/hyperlink" Target="https://unifoods.ru/" TargetMode="External"/><Relationship Id="rId34" Type="http://schemas.openxmlformats.org/officeDocument/2006/relationships/image" Target="../media/image349.png"/><Relationship Id="rId42" Type="http://schemas.microsoft.com/office/2007/relationships/hdphoto" Target="../media/hdphoto11.wdp"/><Relationship Id="rId7" Type="http://schemas.openxmlformats.org/officeDocument/2006/relationships/hyperlink" Target="mailto:opt@santech.ru" TargetMode="External"/><Relationship Id="rId12" Type="http://schemas.openxmlformats.org/officeDocument/2006/relationships/image" Target="../media/image35.png"/><Relationship Id="rId17" Type="http://schemas.openxmlformats.org/officeDocument/2006/relationships/hyperlink" Target="https://vk.com/agpcomplex" TargetMode="External"/><Relationship Id="rId25" Type="http://schemas.openxmlformats.org/officeDocument/2006/relationships/hyperlink" Target="https://geropharm.ru/contacts" TargetMode="External"/><Relationship Id="rId33" Type="http://schemas.openxmlformats.org/officeDocument/2006/relationships/image" Target="../media/image348.png"/><Relationship Id="rId38" Type="http://schemas.openxmlformats.org/officeDocument/2006/relationships/image" Target="../media/image305.png"/><Relationship Id="rId2" Type="http://schemas.openxmlformats.org/officeDocument/2006/relationships/notesSlide" Target="../notesSlides/notesSlide55.xml"/><Relationship Id="rId16" Type="http://schemas.openxmlformats.org/officeDocument/2006/relationships/hyperlink" Target="https://agpcomplex.com/contacts" TargetMode="External"/><Relationship Id="rId20" Type="http://schemas.openxmlformats.org/officeDocument/2006/relationships/hyperlink" Target="mailto:ok@kamturbo.ru" TargetMode="External"/><Relationship Id="rId29" Type="http://schemas.openxmlformats.org/officeDocument/2006/relationships/hyperlink" Target="mailto:info@met-prom.com" TargetMode="External"/><Relationship Id="rId41" Type="http://schemas.openxmlformats.org/officeDocument/2006/relationships/image" Target="../media/image30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antech.ru/contacts/" TargetMode="External"/><Relationship Id="rId11" Type="http://schemas.openxmlformats.org/officeDocument/2006/relationships/image" Target="../media/image15.png"/><Relationship Id="rId24" Type="http://schemas.openxmlformats.org/officeDocument/2006/relationships/hyperlink" Target="mailto:artplast@artplast.ru" TargetMode="External"/><Relationship Id="rId32" Type="http://schemas.openxmlformats.org/officeDocument/2006/relationships/hyperlink" Target="mailto:sales@slz-lift.ru" TargetMode="External"/><Relationship Id="rId37" Type="http://schemas.openxmlformats.org/officeDocument/2006/relationships/image" Target="../media/image351.png"/><Relationship Id="rId40" Type="http://schemas.openxmlformats.org/officeDocument/2006/relationships/image" Target="../media/image331.jpeg"/><Relationship Id="rId5" Type="http://schemas.openxmlformats.org/officeDocument/2006/relationships/image" Target="../media/image13.png"/><Relationship Id="rId15" Type="http://schemas.openxmlformats.org/officeDocument/2006/relationships/image" Target="../media/image37.png"/><Relationship Id="rId23" Type="http://schemas.openxmlformats.org/officeDocument/2006/relationships/hyperlink" Target="https://www.artplast.ru/kontakty/" TargetMode="External"/><Relationship Id="rId28" Type="http://schemas.openxmlformats.org/officeDocument/2006/relationships/hyperlink" Target="https://promalliance.pro/" TargetMode="External"/><Relationship Id="rId36" Type="http://schemas.openxmlformats.org/officeDocument/2006/relationships/image" Target="../media/image350.jpeg"/><Relationship Id="rId10" Type="http://schemas.openxmlformats.org/officeDocument/2006/relationships/hyperlink" Target="mailto:sales@rostgroup.ru" TargetMode="External"/><Relationship Id="rId19" Type="http://schemas.openxmlformats.org/officeDocument/2006/relationships/hyperlink" Target="https://www.kamturbo.ru/" TargetMode="External"/><Relationship Id="rId31" Type="http://schemas.openxmlformats.org/officeDocument/2006/relationships/hyperlink" Target="https://vk.com/slzlift" TargetMode="External"/><Relationship Id="rId4" Type="http://schemas.microsoft.com/office/2007/relationships/hdphoto" Target="../media/hdphoto1.wdp"/><Relationship Id="rId9" Type="http://schemas.openxmlformats.org/officeDocument/2006/relationships/hyperlink" Target="https://vk.com/rost.companygroup" TargetMode="External"/><Relationship Id="rId14" Type="http://schemas.openxmlformats.org/officeDocument/2006/relationships/image" Target="../media/image36.jpeg"/><Relationship Id="rId22" Type="http://schemas.openxmlformats.org/officeDocument/2006/relationships/hyperlink" Target="mailto:unifoods@unifoods.ru" TargetMode="External"/><Relationship Id="rId27" Type="http://schemas.openxmlformats.org/officeDocument/2006/relationships/hyperlink" Target="mailto:inform@geropharm.com" TargetMode="External"/><Relationship Id="rId30" Type="http://schemas.openxmlformats.org/officeDocument/2006/relationships/hyperlink" Target="https://slz-lift.ru/" TargetMode="External"/><Relationship Id="rId35" Type="http://schemas.openxmlformats.org/officeDocument/2006/relationships/image" Target="../media/image337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orolevpharm.ru/" TargetMode="External"/><Relationship Id="rId13" Type="http://schemas.openxmlformats.org/officeDocument/2006/relationships/image" Target="../media/image36.jpeg"/><Relationship Id="rId18" Type="http://schemas.openxmlformats.org/officeDocument/2006/relationships/hyperlink" Target="https://www.plastic-online.ru/" TargetMode="External"/><Relationship Id="rId26" Type="http://schemas.openxmlformats.org/officeDocument/2006/relationships/hyperlink" Target="https://vk.com/retinoids" TargetMode="External"/><Relationship Id="rId39" Type="http://schemas.microsoft.com/office/2007/relationships/hdphoto" Target="../media/hdphoto17.wdp"/><Relationship Id="rId3" Type="http://schemas.openxmlformats.org/officeDocument/2006/relationships/image" Target="../media/image1.png"/><Relationship Id="rId21" Type="http://schemas.openxmlformats.org/officeDocument/2006/relationships/hyperlink" Target="https://vk.com/time_teplonet" TargetMode="External"/><Relationship Id="rId34" Type="http://schemas.microsoft.com/office/2007/relationships/hdphoto" Target="../media/hdphoto16.wdp"/><Relationship Id="rId42" Type="http://schemas.openxmlformats.org/officeDocument/2006/relationships/image" Target="../media/image357.png"/><Relationship Id="rId7" Type="http://schemas.openxmlformats.org/officeDocument/2006/relationships/hyperlink" Target="mailto:kp@diamed-farma.com" TargetMode="External"/><Relationship Id="rId12" Type="http://schemas.microsoft.com/office/2007/relationships/hdphoto" Target="../media/hdphoto9.wdp"/><Relationship Id="rId17" Type="http://schemas.openxmlformats.org/officeDocument/2006/relationships/hyperlink" Target="mailto:ooo.ortostandart2017ooo.ortostandart2017@gmail.com@gmail.com" TargetMode="External"/><Relationship Id="rId25" Type="http://schemas.openxmlformats.org/officeDocument/2006/relationships/hyperlink" Target="https://retinoids.ru/" TargetMode="External"/><Relationship Id="rId33" Type="http://schemas.openxmlformats.org/officeDocument/2006/relationships/image" Target="../media/image352.png"/><Relationship Id="rId38" Type="http://schemas.openxmlformats.org/officeDocument/2006/relationships/image" Target="../media/image355.png"/><Relationship Id="rId2" Type="http://schemas.openxmlformats.org/officeDocument/2006/relationships/notesSlide" Target="../notesSlides/notesSlide56.xml"/><Relationship Id="rId16" Type="http://schemas.openxmlformats.org/officeDocument/2006/relationships/hyperlink" Target="https://vk.com/club206356419" TargetMode="External"/><Relationship Id="rId20" Type="http://schemas.openxmlformats.org/officeDocument/2006/relationships/hyperlink" Target="https://teplonet.ru/" TargetMode="External"/><Relationship Id="rId29" Type="http://schemas.openxmlformats.org/officeDocument/2006/relationships/hyperlink" Target="https://singlecup.ru/" TargetMode="External"/><Relationship Id="rId41" Type="http://schemas.openxmlformats.org/officeDocument/2006/relationships/image" Target="../media/image30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diamed-farma.com/" TargetMode="External"/><Relationship Id="rId11" Type="http://schemas.openxmlformats.org/officeDocument/2006/relationships/image" Target="../media/image35.png"/><Relationship Id="rId24" Type="http://schemas.openxmlformats.org/officeDocument/2006/relationships/hyperlink" Target="mailto:info@reklime.ru" TargetMode="External"/><Relationship Id="rId32" Type="http://schemas.openxmlformats.org/officeDocument/2006/relationships/image" Target="../media/image306.png"/><Relationship Id="rId37" Type="http://schemas.openxmlformats.org/officeDocument/2006/relationships/image" Target="../media/image293.png"/><Relationship Id="rId40" Type="http://schemas.openxmlformats.org/officeDocument/2006/relationships/image" Target="../media/image356.jpeg"/><Relationship Id="rId5" Type="http://schemas.openxmlformats.org/officeDocument/2006/relationships/image" Target="../media/image13.png"/><Relationship Id="rId15" Type="http://schemas.openxmlformats.org/officeDocument/2006/relationships/hyperlink" Target="https://ortostandart.ru/#karta" TargetMode="External"/><Relationship Id="rId23" Type="http://schemas.openxmlformats.org/officeDocument/2006/relationships/hyperlink" Target="http://reklime.ru/" TargetMode="External"/><Relationship Id="rId28" Type="http://schemas.openxmlformats.org/officeDocument/2006/relationships/hyperlink" Target="mailto:info@cottonclub.ru" TargetMode="External"/><Relationship Id="rId36" Type="http://schemas.openxmlformats.org/officeDocument/2006/relationships/image" Target="../media/image354.jpeg"/><Relationship Id="rId10" Type="http://schemas.openxmlformats.org/officeDocument/2006/relationships/image" Target="../media/image15.png"/><Relationship Id="rId19" Type="http://schemas.openxmlformats.org/officeDocument/2006/relationships/hyperlink" Target="https://vk.com/flexpocketru" TargetMode="External"/><Relationship Id="rId31" Type="http://schemas.openxmlformats.org/officeDocument/2006/relationships/hyperlink" Target="mailto:info@singlecup.ru" TargetMode="External"/><Relationship Id="rId4" Type="http://schemas.microsoft.com/office/2007/relationships/hdphoto" Target="../media/hdphoto1.wdp"/><Relationship Id="rId9" Type="http://schemas.openxmlformats.org/officeDocument/2006/relationships/hyperlink" Target="https://vk.com/share.php" TargetMode="External"/><Relationship Id="rId14" Type="http://schemas.openxmlformats.org/officeDocument/2006/relationships/image" Target="../media/image37.png"/><Relationship Id="rId22" Type="http://schemas.openxmlformats.org/officeDocument/2006/relationships/hyperlink" Target="mailto:sales@teplonet.ru" TargetMode="External"/><Relationship Id="rId27" Type="http://schemas.openxmlformats.org/officeDocument/2006/relationships/hyperlink" Target="https://cottonclub.ru/ru/contacts/" TargetMode="External"/><Relationship Id="rId30" Type="http://schemas.openxmlformats.org/officeDocument/2006/relationships/hyperlink" Target="https://vk.com/public91655969" TargetMode="External"/><Relationship Id="rId35" Type="http://schemas.openxmlformats.org/officeDocument/2006/relationships/image" Target="../media/image353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hyperlink" Target="mailto:vent@galvent.su" TargetMode="External"/><Relationship Id="rId13" Type="http://schemas.openxmlformats.org/officeDocument/2006/relationships/image" Target="../media/image35.png"/><Relationship Id="rId18" Type="http://schemas.openxmlformats.org/officeDocument/2006/relationships/hyperlink" Target="https://vk.com/georgpolymer" TargetMode="External"/><Relationship Id="rId26" Type="http://schemas.openxmlformats.org/officeDocument/2006/relationships/hyperlink" Target="mailto:mail@impulse.su" TargetMode="External"/><Relationship Id="rId39" Type="http://schemas.openxmlformats.org/officeDocument/2006/relationships/image" Target="../media/image325.jpeg"/><Relationship Id="rId3" Type="http://schemas.openxmlformats.org/officeDocument/2006/relationships/image" Target="../media/image1.png"/><Relationship Id="rId21" Type="http://schemas.openxmlformats.org/officeDocument/2006/relationships/hyperlink" Target="mailto:info@oltex-sa.ru" TargetMode="External"/><Relationship Id="rId34" Type="http://schemas.openxmlformats.org/officeDocument/2006/relationships/image" Target="../media/image358.png"/><Relationship Id="rId42" Type="http://schemas.openxmlformats.org/officeDocument/2006/relationships/image" Target="../media/image361.png"/><Relationship Id="rId7" Type="http://schemas.openxmlformats.org/officeDocument/2006/relationships/hyperlink" Target="https://vk.com/galventventilyacia" TargetMode="External"/><Relationship Id="rId12" Type="http://schemas.openxmlformats.org/officeDocument/2006/relationships/image" Target="../media/image15.png"/><Relationship Id="rId17" Type="http://schemas.openxmlformats.org/officeDocument/2006/relationships/hyperlink" Target="https://www.georgpolymer.ru/#_contacts" TargetMode="External"/><Relationship Id="rId25" Type="http://schemas.openxmlformats.org/officeDocument/2006/relationships/hyperlink" Target="https://vk.com/tehnopark_impulse" TargetMode="External"/><Relationship Id="rId33" Type="http://schemas.openxmlformats.org/officeDocument/2006/relationships/hyperlink" Target="mailto:rr-d19@mail.ru" TargetMode="External"/><Relationship Id="rId38" Type="http://schemas.openxmlformats.org/officeDocument/2006/relationships/image" Target="../media/image360.png"/><Relationship Id="rId2" Type="http://schemas.openxmlformats.org/officeDocument/2006/relationships/notesSlide" Target="../notesSlides/notesSlide57.xml"/><Relationship Id="rId16" Type="http://schemas.openxmlformats.org/officeDocument/2006/relationships/image" Target="../media/image37.png"/><Relationship Id="rId20" Type="http://schemas.openxmlformats.org/officeDocument/2006/relationships/hyperlink" Target="https://oltex-sa.ru/" TargetMode="External"/><Relationship Id="rId29" Type="http://schemas.openxmlformats.org/officeDocument/2006/relationships/hyperlink" Target="https://biotech-zoo.ru/" TargetMode="External"/><Relationship Id="rId41" Type="http://schemas.openxmlformats.org/officeDocument/2006/relationships/image" Target="../media/image33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tvody.galvent.ru/?utm" TargetMode="External"/><Relationship Id="rId11" Type="http://schemas.openxmlformats.org/officeDocument/2006/relationships/hyperlink" Target="mailto:kadr@akrubin.ru" TargetMode="External"/><Relationship Id="rId24" Type="http://schemas.openxmlformats.org/officeDocument/2006/relationships/hyperlink" Target="https://www.impulse.su/people/" TargetMode="External"/><Relationship Id="rId32" Type="http://schemas.openxmlformats.org/officeDocument/2006/relationships/hyperlink" Target="https://rrdblok.ru/" TargetMode="External"/><Relationship Id="rId37" Type="http://schemas.openxmlformats.org/officeDocument/2006/relationships/image" Target="../media/image359.jpeg"/><Relationship Id="rId40" Type="http://schemas.openxmlformats.org/officeDocument/2006/relationships/image" Target="../media/image295.png"/><Relationship Id="rId5" Type="http://schemas.openxmlformats.org/officeDocument/2006/relationships/image" Target="../media/image13.png"/><Relationship Id="rId15" Type="http://schemas.openxmlformats.org/officeDocument/2006/relationships/image" Target="../media/image36.jpeg"/><Relationship Id="rId23" Type="http://schemas.openxmlformats.org/officeDocument/2006/relationships/hyperlink" Target="https://vk.com/polyplastic" TargetMode="External"/><Relationship Id="rId28" Type="http://schemas.openxmlformats.org/officeDocument/2006/relationships/hyperlink" Target="https://vk.com/acousticru" TargetMode="External"/><Relationship Id="rId36" Type="http://schemas.microsoft.com/office/2007/relationships/hdphoto" Target="../media/hdphoto14.wdp"/><Relationship Id="rId10" Type="http://schemas.openxmlformats.org/officeDocument/2006/relationships/hyperlink" Target="https://vk.com/akrubin" TargetMode="External"/><Relationship Id="rId19" Type="http://schemas.openxmlformats.org/officeDocument/2006/relationships/hyperlink" Target="mailto:sales@georgpolymer.ru" TargetMode="External"/><Relationship Id="rId31" Type="http://schemas.openxmlformats.org/officeDocument/2006/relationships/hyperlink" Target="mailto:biotech-zoo.msk@yandex.ru" TargetMode="External"/><Relationship Id="rId4" Type="http://schemas.microsoft.com/office/2007/relationships/hdphoto" Target="../media/hdphoto1.wdp"/><Relationship Id="rId9" Type="http://schemas.openxmlformats.org/officeDocument/2006/relationships/hyperlink" Target="https://acrubin.ru/" TargetMode="External"/><Relationship Id="rId14" Type="http://schemas.microsoft.com/office/2007/relationships/hdphoto" Target="../media/hdphoto9.wdp"/><Relationship Id="rId22" Type="http://schemas.openxmlformats.org/officeDocument/2006/relationships/hyperlink" Target="https://www.polyplastic.ru/ktz" TargetMode="External"/><Relationship Id="rId27" Type="http://schemas.openxmlformats.org/officeDocument/2006/relationships/hyperlink" Target="http://www.acoustic.ru/productions/brands/self_made/" TargetMode="External"/><Relationship Id="rId30" Type="http://schemas.openxmlformats.org/officeDocument/2006/relationships/hyperlink" Target="https://vk.com/biotech_c" TargetMode="External"/><Relationship Id="rId35" Type="http://schemas.openxmlformats.org/officeDocument/2006/relationships/image" Target="../media/image324.png"/><Relationship Id="rId43" Type="http://schemas.openxmlformats.org/officeDocument/2006/relationships/image" Target="../media/image36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art-mo.ru/" TargetMode="External"/><Relationship Id="rId13" Type="http://schemas.openxmlformats.org/officeDocument/2006/relationships/hyperlink" Target="https://vk.com/luberteh" TargetMode="External"/><Relationship Id="rId18" Type="http://schemas.openxmlformats.org/officeDocument/2006/relationships/image" Target="../media/image35.png"/><Relationship Id="rId26" Type="http://schemas.openxmlformats.org/officeDocument/2006/relationships/image" Target="../media/image57.png"/><Relationship Id="rId3" Type="http://schemas.openxmlformats.org/officeDocument/2006/relationships/image" Target="../media/image1.png"/><Relationship Id="rId21" Type="http://schemas.openxmlformats.org/officeDocument/2006/relationships/image" Target="../media/image37.png"/><Relationship Id="rId34" Type="http://schemas.openxmlformats.org/officeDocument/2006/relationships/image" Target="../media/image65.png"/><Relationship Id="rId7" Type="http://schemas.openxmlformats.org/officeDocument/2006/relationships/hyperlink" Target="https://vk.com/krstc" TargetMode="External"/><Relationship Id="rId12" Type="http://schemas.openxmlformats.org/officeDocument/2006/relationships/hyperlink" Target="https://luberteh.ru/" TargetMode="External"/><Relationship Id="rId17" Type="http://schemas.openxmlformats.org/officeDocument/2006/relationships/image" Target="../media/image15.png"/><Relationship Id="rId25" Type="http://schemas.openxmlformats.org/officeDocument/2006/relationships/image" Target="../media/image56.png"/><Relationship Id="rId33" Type="http://schemas.openxmlformats.org/officeDocument/2006/relationships/image" Target="../media/image6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.png"/><Relationship Id="rId20" Type="http://schemas.openxmlformats.org/officeDocument/2006/relationships/image" Target="../media/image36.jpeg"/><Relationship Id="rId29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rstc.ru/" TargetMode="External"/><Relationship Id="rId11" Type="http://schemas.openxmlformats.org/officeDocument/2006/relationships/hyperlink" Target="https://vk.com/luatmo" TargetMode="External"/><Relationship Id="rId24" Type="http://schemas.microsoft.com/office/2007/relationships/hdphoto" Target="../media/hdphoto10.wdp"/><Relationship Id="rId32" Type="http://schemas.openxmlformats.org/officeDocument/2006/relationships/image" Target="../media/image63.png"/><Relationship Id="rId5" Type="http://schemas.openxmlformats.org/officeDocument/2006/relationships/image" Target="../media/image13.png"/><Relationship Id="rId15" Type="http://schemas.openxmlformats.org/officeDocument/2006/relationships/hyperlink" Target="https://vk.com/tspkmo" TargetMode="External"/><Relationship Id="rId23" Type="http://schemas.openxmlformats.org/officeDocument/2006/relationships/image" Target="../media/image39.png"/><Relationship Id="rId28" Type="http://schemas.openxmlformats.org/officeDocument/2006/relationships/image" Target="../media/image59.png"/><Relationship Id="rId10" Type="http://schemas.openxmlformats.org/officeDocument/2006/relationships/hyperlink" Target="https://luat.ru/" TargetMode="External"/><Relationship Id="rId19" Type="http://schemas.microsoft.com/office/2007/relationships/hdphoto" Target="../media/hdphoto9.wdp"/><Relationship Id="rId31" Type="http://schemas.openxmlformats.org/officeDocument/2006/relationships/image" Target="../media/image62.png"/><Relationship Id="rId4" Type="http://schemas.microsoft.com/office/2007/relationships/hdphoto" Target="../media/hdphoto1.wdp"/><Relationship Id="rId9" Type="http://schemas.openxmlformats.org/officeDocument/2006/relationships/hyperlink" Target="https://vk.com/aptmo" TargetMode="External"/><Relationship Id="rId14" Type="http://schemas.openxmlformats.org/officeDocument/2006/relationships/hyperlink" Target="https://www.tspk-mo.ru/" TargetMode="External"/><Relationship Id="rId22" Type="http://schemas.openxmlformats.org/officeDocument/2006/relationships/image" Target="../media/image18.png"/><Relationship Id="rId27" Type="http://schemas.openxmlformats.org/officeDocument/2006/relationships/image" Target="../media/image58.png"/><Relationship Id="rId30" Type="http://schemas.openxmlformats.org/officeDocument/2006/relationships/image" Target="../media/image61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https://polipak.ru/" TargetMode="External"/><Relationship Id="rId13" Type="http://schemas.microsoft.com/office/2007/relationships/hdphoto" Target="../media/hdphoto9.wdp"/><Relationship Id="rId18" Type="http://schemas.openxmlformats.org/officeDocument/2006/relationships/hyperlink" Target="https://rota-agro.ru/" TargetMode="External"/><Relationship Id="rId26" Type="http://schemas.openxmlformats.org/officeDocument/2006/relationships/hyperlink" Target="mailto:mail@impulse.su" TargetMode="External"/><Relationship Id="rId39" Type="http://schemas.openxmlformats.org/officeDocument/2006/relationships/image" Target="../media/image325.jpeg"/><Relationship Id="rId3" Type="http://schemas.openxmlformats.org/officeDocument/2006/relationships/image" Target="../media/image1.png"/><Relationship Id="rId21" Type="http://schemas.openxmlformats.org/officeDocument/2006/relationships/hyperlink" Target="https://fourtex.ru/" TargetMode="External"/><Relationship Id="rId34" Type="http://schemas.openxmlformats.org/officeDocument/2006/relationships/image" Target="../media/image364.png"/><Relationship Id="rId42" Type="http://schemas.openxmlformats.org/officeDocument/2006/relationships/image" Target="../media/image369.png"/><Relationship Id="rId7" Type="http://schemas.openxmlformats.org/officeDocument/2006/relationships/hyperlink" Target="mailto:info@ooontt.ru" TargetMode="External"/><Relationship Id="rId12" Type="http://schemas.openxmlformats.org/officeDocument/2006/relationships/image" Target="../media/image35.png"/><Relationship Id="rId17" Type="http://schemas.openxmlformats.org/officeDocument/2006/relationships/hyperlink" Target="mailto:sales@pspress.ru" TargetMode="External"/><Relationship Id="rId25" Type="http://schemas.openxmlformats.org/officeDocument/2006/relationships/hyperlink" Target="https://t.me/+KKuF-OxJttUwZDVi" TargetMode="External"/><Relationship Id="rId33" Type="http://schemas.openxmlformats.org/officeDocument/2006/relationships/image" Target="../media/image363.gif"/><Relationship Id="rId38" Type="http://schemas.openxmlformats.org/officeDocument/2006/relationships/image" Target="../media/image367.png"/><Relationship Id="rId2" Type="http://schemas.openxmlformats.org/officeDocument/2006/relationships/notesSlide" Target="../notesSlides/notesSlide58.xml"/><Relationship Id="rId16" Type="http://schemas.openxmlformats.org/officeDocument/2006/relationships/hyperlink" Target="https://pspress.ru/" TargetMode="External"/><Relationship Id="rId20" Type="http://schemas.openxmlformats.org/officeDocument/2006/relationships/hyperlink" Target="mailto:info@rota-agro.ru" TargetMode="External"/><Relationship Id="rId29" Type="http://schemas.openxmlformats.org/officeDocument/2006/relationships/hyperlink" Target="mailto:kadry@wesmir.com" TargetMode="External"/><Relationship Id="rId41" Type="http://schemas.openxmlformats.org/officeDocument/2006/relationships/image" Target="../media/image36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oontt.ru/ru/#about" TargetMode="External"/><Relationship Id="rId11" Type="http://schemas.openxmlformats.org/officeDocument/2006/relationships/image" Target="../media/image15.png"/><Relationship Id="rId24" Type="http://schemas.openxmlformats.org/officeDocument/2006/relationships/hyperlink" Target="https://www.impulse.su/" TargetMode="External"/><Relationship Id="rId32" Type="http://schemas.openxmlformats.org/officeDocument/2006/relationships/hyperlink" Target="mailto:nfo@fitnik.tech" TargetMode="External"/><Relationship Id="rId37" Type="http://schemas.openxmlformats.org/officeDocument/2006/relationships/image" Target="../media/image366.png"/><Relationship Id="rId40" Type="http://schemas.openxmlformats.org/officeDocument/2006/relationships/image" Target="../media/image312.png"/><Relationship Id="rId5" Type="http://schemas.openxmlformats.org/officeDocument/2006/relationships/image" Target="../media/image13.png"/><Relationship Id="rId15" Type="http://schemas.openxmlformats.org/officeDocument/2006/relationships/image" Target="../media/image37.png"/><Relationship Id="rId23" Type="http://schemas.openxmlformats.org/officeDocument/2006/relationships/hyperlink" Target="mailto:Info@smart-wall.ru" TargetMode="External"/><Relationship Id="rId28" Type="http://schemas.openxmlformats.org/officeDocument/2006/relationships/hyperlink" Target="https://vk.com/wesmir.fabrika" TargetMode="External"/><Relationship Id="rId36" Type="http://schemas.openxmlformats.org/officeDocument/2006/relationships/image" Target="../media/image341.png"/><Relationship Id="rId10" Type="http://schemas.openxmlformats.org/officeDocument/2006/relationships/hyperlink" Target="mailto:order@polipak.ru" TargetMode="External"/><Relationship Id="rId19" Type="http://schemas.openxmlformats.org/officeDocument/2006/relationships/hyperlink" Target="https://t.me/rotaagro" TargetMode="External"/><Relationship Id="rId31" Type="http://schemas.openxmlformats.org/officeDocument/2006/relationships/hyperlink" Target="https://vk.com/fitnik3d" TargetMode="External"/><Relationship Id="rId4" Type="http://schemas.microsoft.com/office/2007/relationships/hdphoto" Target="../media/hdphoto1.wdp"/><Relationship Id="rId9" Type="http://schemas.openxmlformats.org/officeDocument/2006/relationships/hyperlink" Target="mailto:kadr@akrubin.ru" TargetMode="External"/><Relationship Id="rId14" Type="http://schemas.openxmlformats.org/officeDocument/2006/relationships/image" Target="../media/image36.jpeg"/><Relationship Id="rId22" Type="http://schemas.openxmlformats.org/officeDocument/2006/relationships/hyperlink" Target="https://smart-wall.ru/kontakty-smartwall/" TargetMode="External"/><Relationship Id="rId27" Type="http://schemas.openxmlformats.org/officeDocument/2006/relationships/hyperlink" Target="https://wesmir.com/o-kompanii/" TargetMode="External"/><Relationship Id="rId30" Type="http://schemas.openxmlformats.org/officeDocument/2006/relationships/hyperlink" Target="https://fitnik.tech/about/" TargetMode="External"/><Relationship Id="rId35" Type="http://schemas.openxmlformats.org/officeDocument/2006/relationships/image" Target="../media/image365.jpe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hyperlink" Target="https://vk.com/torgkoms?roistat_visit=1673" TargetMode="External"/><Relationship Id="rId18" Type="http://schemas.openxmlformats.org/officeDocument/2006/relationships/hyperlink" Target="https://fenixpet.ru/about" TargetMode="External"/><Relationship Id="rId26" Type="http://schemas.openxmlformats.org/officeDocument/2006/relationships/image" Target="../media/image366.png"/><Relationship Id="rId3" Type="http://schemas.openxmlformats.org/officeDocument/2006/relationships/image" Target="../media/image1.png"/><Relationship Id="rId21" Type="http://schemas.openxmlformats.org/officeDocument/2006/relationships/hyperlink" Target="https://evromol.com/" TargetMode="External"/><Relationship Id="rId34" Type="http://schemas.openxmlformats.org/officeDocument/2006/relationships/image" Target="../media/image376.png"/><Relationship Id="rId7" Type="http://schemas.openxmlformats.org/officeDocument/2006/relationships/image" Target="../media/image15.png"/><Relationship Id="rId12" Type="http://schemas.openxmlformats.org/officeDocument/2006/relationships/hyperlink" Target="https://tk-lift.ru/" TargetMode="External"/><Relationship Id="rId17" Type="http://schemas.openxmlformats.org/officeDocument/2006/relationships/hyperlink" Target="https://tbh.su/" TargetMode="External"/><Relationship Id="rId25" Type="http://schemas.openxmlformats.org/officeDocument/2006/relationships/hyperlink" Target="mailto:info@rubberfactory.ru" TargetMode="External"/><Relationship Id="rId33" Type="http://schemas.openxmlformats.org/officeDocument/2006/relationships/image" Target="../media/image375.png"/><Relationship Id="rId2" Type="http://schemas.openxmlformats.org/officeDocument/2006/relationships/notesSlide" Target="../notesSlides/notesSlide59.xml"/><Relationship Id="rId16" Type="http://schemas.openxmlformats.org/officeDocument/2006/relationships/hyperlink" Target="mailto:kerry@kerry.ru" TargetMode="External"/><Relationship Id="rId20" Type="http://schemas.openxmlformats.org/officeDocument/2006/relationships/hyperlink" Target="mailto:info@fenixpet.ru" TargetMode="External"/><Relationship Id="rId29" Type="http://schemas.openxmlformats.org/officeDocument/2006/relationships/image" Target="../media/image37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.me/rayskiysad" TargetMode="External"/><Relationship Id="rId11" Type="http://schemas.openxmlformats.org/officeDocument/2006/relationships/image" Target="../media/image37.png"/><Relationship Id="rId24" Type="http://schemas.openxmlformats.org/officeDocument/2006/relationships/hyperlink" Target="https://www.rubberfactory.ru/about-us" TargetMode="External"/><Relationship Id="rId32" Type="http://schemas.openxmlformats.org/officeDocument/2006/relationships/image" Target="../media/image374.png"/><Relationship Id="rId5" Type="http://schemas.openxmlformats.org/officeDocument/2006/relationships/image" Target="../media/image13.png"/><Relationship Id="rId15" Type="http://schemas.openxmlformats.org/officeDocument/2006/relationships/hyperlink" Target="https://troll-auto.ru/" TargetMode="External"/><Relationship Id="rId23" Type="http://schemas.openxmlformats.org/officeDocument/2006/relationships/hyperlink" Target="mailto:info@ruskon.ru" TargetMode="External"/><Relationship Id="rId28" Type="http://schemas.openxmlformats.org/officeDocument/2006/relationships/image" Target="../media/image342.jpeg"/><Relationship Id="rId10" Type="http://schemas.openxmlformats.org/officeDocument/2006/relationships/image" Target="../media/image36.jpeg"/><Relationship Id="rId19" Type="http://schemas.openxmlformats.org/officeDocument/2006/relationships/hyperlink" Target="https://t.me/nvremya" TargetMode="External"/><Relationship Id="rId31" Type="http://schemas.openxmlformats.org/officeDocument/2006/relationships/image" Target="../media/image373.png"/><Relationship Id="rId4" Type="http://schemas.microsoft.com/office/2007/relationships/hdphoto" Target="../media/hdphoto1.wdp"/><Relationship Id="rId9" Type="http://schemas.microsoft.com/office/2007/relationships/hdphoto" Target="../media/hdphoto9.wdp"/><Relationship Id="rId14" Type="http://schemas.openxmlformats.org/officeDocument/2006/relationships/hyperlink" Target="mailto:zakaz@tk-lift.ru" TargetMode="External"/><Relationship Id="rId22" Type="http://schemas.openxmlformats.org/officeDocument/2006/relationships/hyperlink" Target="https://ruskon.ru/contacts" TargetMode="External"/><Relationship Id="rId27" Type="http://schemas.openxmlformats.org/officeDocument/2006/relationships/image" Target="../media/image370.png"/><Relationship Id="rId30" Type="http://schemas.openxmlformats.org/officeDocument/2006/relationships/image" Target="../media/image372.png"/><Relationship Id="rId35" Type="http://schemas.openxmlformats.org/officeDocument/2006/relationships/image" Target="../media/image377.png"/></Relationships>
</file>

<file path=ppt/slides/_rels/slide62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hyperlink" Target="https://promtech-dubna.ru/" TargetMode="External"/><Relationship Id="rId18" Type="http://schemas.openxmlformats.org/officeDocument/2006/relationships/hyperlink" Target="https://www.docke.ru/company/about/" TargetMode="External"/><Relationship Id="rId26" Type="http://schemas.openxmlformats.org/officeDocument/2006/relationships/hyperlink" Target="mailto:zakaz@c-component.ru" TargetMode="External"/><Relationship Id="rId3" Type="http://schemas.openxmlformats.org/officeDocument/2006/relationships/image" Target="../media/image1.png"/><Relationship Id="rId21" Type="http://schemas.openxmlformats.org/officeDocument/2006/relationships/hyperlink" Target="https://nt-factory.ru/" TargetMode="External"/><Relationship Id="rId34" Type="http://schemas.openxmlformats.org/officeDocument/2006/relationships/image" Target="../media/image307.png"/><Relationship Id="rId7" Type="http://schemas.openxmlformats.org/officeDocument/2006/relationships/image" Target="../media/image35.png"/><Relationship Id="rId12" Type="http://schemas.openxmlformats.org/officeDocument/2006/relationships/hyperlink" Target="mailto:vososnova@yandex.ru" TargetMode="External"/><Relationship Id="rId17" Type="http://schemas.openxmlformats.org/officeDocument/2006/relationships/hyperlink" Target="https://t.me/oezdubna_official" TargetMode="External"/><Relationship Id="rId25" Type="http://schemas.openxmlformats.org/officeDocument/2006/relationships/hyperlink" Target="https://c-component.ru/" TargetMode="External"/><Relationship Id="rId33" Type="http://schemas.openxmlformats.org/officeDocument/2006/relationships/image" Target="../media/image314.png"/><Relationship Id="rId2" Type="http://schemas.openxmlformats.org/officeDocument/2006/relationships/notesSlide" Target="../notesSlides/notesSlide60.xml"/><Relationship Id="rId16" Type="http://schemas.openxmlformats.org/officeDocument/2006/relationships/hyperlink" Target="https://oezdubna.ru/investors/residents/one/?id=244" TargetMode="External"/><Relationship Id="rId20" Type="http://schemas.openxmlformats.org/officeDocument/2006/relationships/hyperlink" Target="mailto:site@docke.ru" TargetMode="External"/><Relationship Id="rId29" Type="http://schemas.openxmlformats.org/officeDocument/2006/relationships/image" Target="../media/image3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hyperlink" Target="https://vososnova.ru/about/" TargetMode="External"/><Relationship Id="rId24" Type="http://schemas.openxmlformats.org/officeDocument/2006/relationships/hyperlink" Target="mailto:office@rusbiopharm.ru" TargetMode="External"/><Relationship Id="rId32" Type="http://schemas.openxmlformats.org/officeDocument/2006/relationships/image" Target="../media/image294.png"/><Relationship Id="rId5" Type="http://schemas.openxmlformats.org/officeDocument/2006/relationships/image" Target="../media/image13.png"/><Relationship Id="rId15" Type="http://schemas.openxmlformats.org/officeDocument/2006/relationships/hyperlink" Target="mailto:info@promtech-dubna.ru" TargetMode="External"/><Relationship Id="rId23" Type="http://schemas.openxmlformats.org/officeDocument/2006/relationships/hyperlink" Target="https://rusbiopharm.ru/" TargetMode="External"/><Relationship Id="rId28" Type="http://schemas.openxmlformats.org/officeDocument/2006/relationships/image" Target="../media/image378.png"/><Relationship Id="rId36" Type="http://schemas.openxmlformats.org/officeDocument/2006/relationships/image" Target="../media/image383.png"/><Relationship Id="rId10" Type="http://schemas.openxmlformats.org/officeDocument/2006/relationships/image" Target="../media/image37.png"/><Relationship Id="rId19" Type="http://schemas.openxmlformats.org/officeDocument/2006/relationships/hyperlink" Target="https://vk.com/dockeru" TargetMode="External"/><Relationship Id="rId31" Type="http://schemas.openxmlformats.org/officeDocument/2006/relationships/image" Target="../media/image381.jpeg"/><Relationship Id="rId4" Type="http://schemas.microsoft.com/office/2007/relationships/hdphoto" Target="../media/hdphoto1.wdp"/><Relationship Id="rId9" Type="http://schemas.openxmlformats.org/officeDocument/2006/relationships/image" Target="../media/image36.jpeg"/><Relationship Id="rId14" Type="http://schemas.openxmlformats.org/officeDocument/2006/relationships/hyperlink" Target="https://vk.com/promtechcaree" TargetMode="External"/><Relationship Id="rId22" Type="http://schemas.openxmlformats.org/officeDocument/2006/relationships/hyperlink" Target="https://t.me/nt_factory" TargetMode="External"/><Relationship Id="rId27" Type="http://schemas.openxmlformats.org/officeDocument/2006/relationships/image" Target="../media/image366.png"/><Relationship Id="rId30" Type="http://schemas.openxmlformats.org/officeDocument/2006/relationships/image" Target="../media/image380.png"/><Relationship Id="rId35" Type="http://schemas.openxmlformats.org/officeDocument/2006/relationships/image" Target="../media/image38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mo_mozhtechn@mosreg.ru" TargetMode="External"/><Relationship Id="rId13" Type="http://schemas.openxmlformats.org/officeDocument/2006/relationships/hyperlink" Target="https://vk.com/mytishchicollege" TargetMode="External"/><Relationship Id="rId18" Type="http://schemas.openxmlformats.org/officeDocument/2006/relationships/hyperlink" Target="https://vk.com/nogcollege" TargetMode="External"/><Relationship Id="rId26" Type="http://schemas.openxmlformats.org/officeDocument/2006/relationships/image" Target="../media/image18.png"/><Relationship Id="rId3" Type="http://schemas.openxmlformats.org/officeDocument/2006/relationships/image" Target="../media/image1.png"/><Relationship Id="rId21" Type="http://schemas.openxmlformats.org/officeDocument/2006/relationships/image" Target="../media/image15.png"/><Relationship Id="rId34" Type="http://schemas.openxmlformats.org/officeDocument/2006/relationships/image" Target="../media/image71.png"/><Relationship Id="rId7" Type="http://schemas.openxmlformats.org/officeDocument/2006/relationships/hyperlink" Target="https://vk.com/m_mtehnikum" TargetMode="External"/><Relationship Id="rId12" Type="http://schemas.openxmlformats.org/officeDocument/2006/relationships/hyperlink" Target="http://gbou-mk.ru/" TargetMode="External"/><Relationship Id="rId17" Type="http://schemas.openxmlformats.org/officeDocument/2006/relationships/hyperlink" Target="https://nogkolledzh.ru/" TargetMode="External"/><Relationship Id="rId25" Type="http://schemas.openxmlformats.org/officeDocument/2006/relationships/image" Target="../media/image37.png"/><Relationship Id="rId33" Type="http://schemas.openxmlformats.org/officeDocument/2006/relationships/image" Target="../media/image70.png"/><Relationship Id="rId38" Type="http://schemas.openxmlformats.org/officeDocument/2006/relationships/image" Target="../media/image75.png"/><Relationship Id="rId2" Type="http://schemas.openxmlformats.org/officeDocument/2006/relationships/notesSlide" Target="../notesSlides/notesSlide5.xml"/><Relationship Id="rId16" Type="http://schemas.openxmlformats.org/officeDocument/2006/relationships/hyperlink" Target="mailto:mo_narfomtechn@mosreg.ru" TargetMode="External"/><Relationship Id="rId20" Type="http://schemas.openxmlformats.org/officeDocument/2006/relationships/image" Target="../media/image14.png"/><Relationship Id="rId29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mtehnikum.ru/" TargetMode="External"/><Relationship Id="rId11" Type="http://schemas.openxmlformats.org/officeDocument/2006/relationships/hyperlink" Target="mailto:mo_odintechn@mosreg.ru" TargetMode="External"/><Relationship Id="rId24" Type="http://schemas.openxmlformats.org/officeDocument/2006/relationships/image" Target="../media/image36.jpeg"/><Relationship Id="rId32" Type="http://schemas.openxmlformats.org/officeDocument/2006/relationships/image" Target="../media/image69.png"/><Relationship Id="rId37" Type="http://schemas.openxmlformats.org/officeDocument/2006/relationships/image" Target="../media/image74.png"/><Relationship Id="rId5" Type="http://schemas.openxmlformats.org/officeDocument/2006/relationships/image" Target="../media/image13.png"/><Relationship Id="rId15" Type="http://schemas.openxmlformats.org/officeDocument/2006/relationships/hyperlink" Target="https://vk.com/nfteh" TargetMode="External"/><Relationship Id="rId23" Type="http://schemas.microsoft.com/office/2007/relationships/hdphoto" Target="../media/hdphoto9.wdp"/><Relationship Id="rId28" Type="http://schemas.microsoft.com/office/2007/relationships/hdphoto" Target="../media/hdphoto10.wdp"/><Relationship Id="rId36" Type="http://schemas.openxmlformats.org/officeDocument/2006/relationships/image" Target="../media/image73.png"/><Relationship Id="rId10" Type="http://schemas.openxmlformats.org/officeDocument/2006/relationships/hyperlink" Target="https://vk.com/gbpou_mo_ozzht" TargetMode="External"/><Relationship Id="rId19" Type="http://schemas.openxmlformats.org/officeDocument/2006/relationships/hyperlink" Target="mailto:mo_nogkolledzh@mosreg.ru" TargetMode="External"/><Relationship Id="rId31" Type="http://schemas.openxmlformats.org/officeDocument/2006/relationships/image" Target="../media/image68.png"/><Relationship Id="rId4" Type="http://schemas.microsoft.com/office/2007/relationships/hdphoto" Target="../media/hdphoto1.wdp"/><Relationship Id="rId9" Type="http://schemas.openxmlformats.org/officeDocument/2006/relationships/hyperlink" Target="http://ozgt.ru/" TargetMode="External"/><Relationship Id="rId14" Type="http://schemas.openxmlformats.org/officeDocument/2006/relationships/hyperlink" Target="https://nf-teh.ru/" TargetMode="External"/><Relationship Id="rId22" Type="http://schemas.openxmlformats.org/officeDocument/2006/relationships/image" Target="../media/image35.png"/><Relationship Id="rId27" Type="http://schemas.openxmlformats.org/officeDocument/2006/relationships/image" Target="../media/image39.png"/><Relationship Id="rId30" Type="http://schemas.openxmlformats.org/officeDocument/2006/relationships/image" Target="../media/image67.png"/><Relationship Id="rId35" Type="http://schemas.openxmlformats.org/officeDocument/2006/relationships/image" Target="../media/image7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mo_odintechn@mosreg.ru" TargetMode="External"/><Relationship Id="rId13" Type="http://schemas.openxmlformats.org/officeDocument/2006/relationships/hyperlink" Target="https://ppteh.ru/" TargetMode="External"/><Relationship Id="rId18" Type="http://schemas.openxmlformats.org/officeDocument/2006/relationships/image" Target="../media/image14.png"/><Relationship Id="rId26" Type="http://schemas.microsoft.com/office/2007/relationships/hdphoto" Target="../media/hdphoto10.wdp"/><Relationship Id="rId3" Type="http://schemas.openxmlformats.org/officeDocument/2006/relationships/image" Target="../media/image1.png"/><Relationship Id="rId21" Type="http://schemas.microsoft.com/office/2007/relationships/hdphoto" Target="../media/hdphoto9.wdp"/><Relationship Id="rId34" Type="http://schemas.openxmlformats.org/officeDocument/2006/relationships/image" Target="../media/image83.png"/><Relationship Id="rId7" Type="http://schemas.openxmlformats.org/officeDocument/2006/relationships/hyperlink" Target="https://vk.com/club106940109" TargetMode="External"/><Relationship Id="rId12" Type="http://schemas.openxmlformats.org/officeDocument/2006/relationships/hyperlink" Target="https://vk.com/oztld" TargetMode="External"/><Relationship Id="rId17" Type="http://schemas.openxmlformats.org/officeDocument/2006/relationships/hyperlink" Target="https://vk.com/podolskcollegeru" TargetMode="External"/><Relationship Id="rId25" Type="http://schemas.openxmlformats.org/officeDocument/2006/relationships/image" Target="../media/image39.png"/><Relationship Id="rId33" Type="http://schemas.openxmlformats.org/officeDocument/2006/relationships/image" Target="../media/image82.png"/><Relationship Id="rId2" Type="http://schemas.openxmlformats.org/officeDocument/2006/relationships/notesSlide" Target="../notesSlides/notesSlide6.xml"/><Relationship Id="rId16" Type="http://schemas.openxmlformats.org/officeDocument/2006/relationships/hyperlink" Target="https://podolsk-college.ru/" TargetMode="External"/><Relationship Id="rId20" Type="http://schemas.openxmlformats.org/officeDocument/2006/relationships/image" Target="../media/image35.png"/><Relationship Id="rId29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e-teh.ru/" TargetMode="External"/><Relationship Id="rId11" Type="http://schemas.openxmlformats.org/officeDocument/2006/relationships/hyperlink" Target="https://oztech.ru/" TargetMode="External"/><Relationship Id="rId24" Type="http://schemas.openxmlformats.org/officeDocument/2006/relationships/image" Target="../media/image18.png"/><Relationship Id="rId32" Type="http://schemas.openxmlformats.org/officeDocument/2006/relationships/image" Target="../media/image81.png"/><Relationship Id="rId5" Type="http://schemas.openxmlformats.org/officeDocument/2006/relationships/image" Target="../media/image13.png"/><Relationship Id="rId15" Type="http://schemas.openxmlformats.org/officeDocument/2006/relationships/hyperlink" Target="mailto:mo_pavptechn@mosreg.ru" TargetMode="External"/><Relationship Id="rId23" Type="http://schemas.openxmlformats.org/officeDocument/2006/relationships/image" Target="../media/image37.png"/><Relationship Id="rId28" Type="http://schemas.openxmlformats.org/officeDocument/2006/relationships/image" Target="../media/image77.png"/><Relationship Id="rId36" Type="http://schemas.openxmlformats.org/officeDocument/2006/relationships/image" Target="../media/image85.png"/><Relationship Id="rId10" Type="http://schemas.openxmlformats.org/officeDocument/2006/relationships/hyperlink" Target="https://vk.com/gapou_energy" TargetMode="External"/><Relationship Id="rId19" Type="http://schemas.openxmlformats.org/officeDocument/2006/relationships/image" Target="../media/image15.png"/><Relationship Id="rId31" Type="http://schemas.openxmlformats.org/officeDocument/2006/relationships/image" Target="../media/image80.png"/><Relationship Id="rId4" Type="http://schemas.microsoft.com/office/2007/relationships/hdphoto" Target="../media/hdphoto1.wdp"/><Relationship Id="rId9" Type="http://schemas.openxmlformats.org/officeDocument/2006/relationships/hyperlink" Target="https://www.energypk.ru/" TargetMode="External"/><Relationship Id="rId14" Type="http://schemas.openxmlformats.org/officeDocument/2006/relationships/hyperlink" Target="https://vk.com/ppteh" TargetMode="External"/><Relationship Id="rId22" Type="http://schemas.openxmlformats.org/officeDocument/2006/relationships/image" Target="../media/image36.jpeg"/><Relationship Id="rId27" Type="http://schemas.openxmlformats.org/officeDocument/2006/relationships/image" Target="../media/image76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rkmo.ru/" TargetMode="External"/><Relationship Id="rId13" Type="http://schemas.openxmlformats.org/officeDocument/2006/relationships/hyperlink" Target="https://&#1089;&#1087;&#1087;&#1082;&#1080;.&#1088;&#1092;/" TargetMode="External"/><Relationship Id="rId18" Type="http://schemas.microsoft.com/office/2007/relationships/hdphoto" Target="../media/hdphoto9.wdp"/><Relationship Id="rId26" Type="http://schemas.openxmlformats.org/officeDocument/2006/relationships/image" Target="../media/image86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34" Type="http://schemas.openxmlformats.org/officeDocument/2006/relationships/image" Target="../media/image94.png"/><Relationship Id="rId7" Type="http://schemas.openxmlformats.org/officeDocument/2006/relationships/hyperlink" Target="https://vk.com/club148851212" TargetMode="External"/><Relationship Id="rId12" Type="http://schemas.openxmlformats.org/officeDocument/2006/relationships/hyperlink" Target="https://vk.com/id399224704" TargetMode="External"/><Relationship Id="rId17" Type="http://schemas.openxmlformats.org/officeDocument/2006/relationships/image" Target="../media/image35.png"/><Relationship Id="rId25" Type="http://schemas.openxmlformats.org/officeDocument/2006/relationships/hyperlink" Target="https://vk.com/spkmo" TargetMode="External"/><Relationship Id="rId33" Type="http://schemas.openxmlformats.org/officeDocument/2006/relationships/image" Target="../media/image9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5.png"/><Relationship Id="rId20" Type="http://schemas.openxmlformats.org/officeDocument/2006/relationships/image" Target="../media/image37.png"/><Relationship Id="rId29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&#1082;&#1086;&#1083;&#1083;&#1077;&#1076;&#1078;&#1084;&#1086;&#1089;&#1082;&#1086;&#1074;&#1080;&#1103;.&#1088;&#1092;/" TargetMode="External"/><Relationship Id="rId11" Type="http://schemas.openxmlformats.org/officeDocument/2006/relationships/hyperlink" Target="https://radost-mo.ru/" TargetMode="External"/><Relationship Id="rId24" Type="http://schemas.openxmlformats.org/officeDocument/2006/relationships/hyperlink" Target="https://spkmo.ru/" TargetMode="External"/><Relationship Id="rId32" Type="http://schemas.openxmlformats.org/officeDocument/2006/relationships/image" Target="../media/image92.png"/><Relationship Id="rId5" Type="http://schemas.openxmlformats.org/officeDocument/2006/relationships/image" Target="../media/image13.png"/><Relationship Id="rId15" Type="http://schemas.openxmlformats.org/officeDocument/2006/relationships/image" Target="../media/image14.png"/><Relationship Id="rId23" Type="http://schemas.microsoft.com/office/2007/relationships/hdphoto" Target="../media/hdphoto10.wdp"/><Relationship Id="rId28" Type="http://schemas.openxmlformats.org/officeDocument/2006/relationships/image" Target="../media/image88.png"/><Relationship Id="rId10" Type="http://schemas.openxmlformats.org/officeDocument/2006/relationships/hyperlink" Target="tel:+7(496)463-69-47" TargetMode="External"/><Relationship Id="rId19" Type="http://schemas.openxmlformats.org/officeDocument/2006/relationships/image" Target="../media/image36.jpeg"/><Relationship Id="rId31" Type="http://schemas.openxmlformats.org/officeDocument/2006/relationships/image" Target="../media/image91.png"/><Relationship Id="rId4" Type="http://schemas.microsoft.com/office/2007/relationships/hdphoto" Target="../media/hdphoto1.wdp"/><Relationship Id="rId9" Type="http://schemas.openxmlformats.org/officeDocument/2006/relationships/hyperlink" Target="https://vk.com/ramcolleg" TargetMode="External"/><Relationship Id="rId14" Type="http://schemas.openxmlformats.org/officeDocument/2006/relationships/hyperlink" Target="https://vk.com/sp_set" TargetMode="External"/><Relationship Id="rId22" Type="http://schemas.openxmlformats.org/officeDocument/2006/relationships/image" Target="../media/image39.png"/><Relationship Id="rId27" Type="http://schemas.openxmlformats.org/officeDocument/2006/relationships/image" Target="../media/image87.png"/><Relationship Id="rId30" Type="http://schemas.openxmlformats.org/officeDocument/2006/relationships/image" Target="../media/image90.png"/><Relationship Id="rId35" Type="http://schemas.openxmlformats.org/officeDocument/2006/relationships/image" Target="../media/image9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919" y="1"/>
            <a:ext cx="12631084" cy="6858000"/>
          </a:xfrm>
          <a:prstGeom prst="rect">
            <a:avLst/>
          </a:prstGeom>
          <a:solidFill>
            <a:schemeClr val="accent5"/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3530851" y="208229"/>
            <a:ext cx="879606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    </a:t>
            </a:r>
            <a:r>
              <a:rPr lang="ru-RU" sz="2400" b="1" dirty="0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АТЛАС ДОСТУПНЫХ ПРОФЕССИЙ/СПЕЦИАЛЬНОСТЕЙ                                                           СРЕДНЕГО </a:t>
            </a:r>
            <a:r>
              <a:rPr lang="ru-RU" sz="2400" b="1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ПРОФЕССИОНАЛЬНОГО </a:t>
            </a:r>
            <a:r>
              <a:rPr lang="ru-RU" sz="2400" b="1" smtClean="0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ОБРАЗОВАНИЯ</a:t>
            </a:r>
          </a:p>
          <a:p>
            <a:pPr algn="ctr"/>
            <a:r>
              <a:rPr lang="ru-RU" sz="2400" b="1" smtClean="0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ДЛЯ ЛИЦ С ИНВАЛИДНОСТЬЮ И ОВЗ                                                   </a:t>
            </a:r>
            <a:endParaRPr lang="ru-RU" sz="2400" b="1" dirty="0">
              <a:solidFill>
                <a:srgbClr val="002060"/>
              </a:solidFill>
              <a:ea typeface="Yu Gothic UI Light" panose="020B0300000000000000" pitchFamily="34" charset="-128"/>
              <a:cs typeface="Calibri Light" panose="020F0302020204030204" pitchFamily="34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  МОСКОВСКОЙ </a:t>
            </a:r>
            <a:r>
              <a:rPr lang="ru-RU" sz="2400" b="1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ОБЛАСТИ </a:t>
            </a:r>
            <a:endParaRPr lang="ru-RU" sz="2400" b="1" dirty="0">
              <a:solidFill>
                <a:srgbClr val="002060"/>
              </a:solidFill>
              <a:ea typeface="Yu Gothic UI Light" panose="020B0300000000000000" pitchFamily="34" charset="-128"/>
              <a:cs typeface="Calibri Light" panose="020F0302020204030204" pitchFamily="34" charset="0"/>
            </a:endParaRPr>
          </a:p>
        </p:txBody>
      </p:sp>
      <p:pic>
        <p:nvPicPr>
          <p:cNvPr id="5" name="Рисунок 4" descr="Log1_1_2">
            <a:extLst>
              <a:ext uri="{FF2B5EF4-FFF2-40B4-BE49-F238E27FC236}">
                <a16:creationId xmlns="" xmlns:a16="http://schemas.microsoft.com/office/drawing/2014/main" id="{6DE931AC-D067-4914-9980-15C8091D56E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674" y="235717"/>
            <a:ext cx="1301084" cy="1307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66DD66D-6D3C-48B6-89B3-EC5A6D970ED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009" y="362139"/>
            <a:ext cx="1465341" cy="108606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BF994D5-A550-444D-BDB3-A3DEA86182F0}"/>
              </a:ext>
            </a:extLst>
          </p:cNvPr>
          <p:cNvSpPr txBox="1"/>
          <p:nvPr/>
        </p:nvSpPr>
        <p:spPr>
          <a:xfrm>
            <a:off x="354639" y="2629609"/>
            <a:ext cx="57269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КОЛЛЕДЖИ ПОДМОСКОВЬЯ:                                                                                                                       </a:t>
            </a:r>
          </a:p>
          <a:p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МАСТЕРСТВО                                    НАЧИНАЕТСЯ ЗДЕСЬ!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D34857EA-0A01-4978-A3A0-888B9F9E10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056" y="2543437"/>
            <a:ext cx="3965944" cy="389583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5DB7AA47-3486-40DC-BD00-55E172DE55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45" y="235717"/>
            <a:ext cx="933564" cy="125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9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58" y="-1182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5"/>
            <a:ext cx="5152598" cy="1969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 Серпуховский  колледж»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142253, Московская область,  г. о. Серпухов, п. Большевик, ул. Ленина, д. 52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http://serp-koll.ru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https://vk.com/serpkoll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 735-55-98</a:t>
            </a: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mo_serpkolledzh@mosreg.ru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–71,76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71,05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71,26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34132" y="2808999"/>
            <a:ext cx="5152598" cy="186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«Ступинский техникум им.  А. Т. Туманова»</a:t>
            </a:r>
          </a:p>
          <a:p>
            <a:r>
              <a:rPr kumimoji="0" lang="ru-RU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050" dirty="0">
                <a:solidFill>
                  <a:srgbClr val="002060"/>
                </a:solidFill>
              </a:rPr>
              <a:t>142800, Московская область,  г. о. Ступино, ул. Куйбышева, д.55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8"/>
              </a:rPr>
              <a:t>https://xn--80aynec.xn--p1ai</a:t>
            </a:r>
            <a:endParaRPr lang="ru-RU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9"/>
              </a:rPr>
              <a:t>https://vk.com/stuptex</a:t>
            </a:r>
            <a:endParaRPr lang="ru-RU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ru-RU" sz="1100" dirty="0"/>
              <a:t>+7 (916) 632-43-50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:</a:t>
            </a:r>
            <a:r>
              <a:rPr lang="ru-RU" sz="1100" b="1" dirty="0">
                <a:solidFill>
                  <a:srgbClr val="002060"/>
                </a:solidFill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mo_stuptechn@mosreg.ru </a:t>
            </a:r>
            <a:endParaRPr lang="ru-RU" sz="1100" dirty="0">
              <a:solidFill>
                <a:srgbClr val="002060"/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82,35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84,21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86,21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73223" y="716505"/>
            <a:ext cx="5469994" cy="196977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«Чеховский техникум»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142322, Московская область, г. о. Чехов, с. Новый Быт, ул. Новая, д. 4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чеховский-</a:t>
            </a:r>
            <a:r>
              <a:rPr lang="ru-RU" sz="1100" dirty="0" err="1">
                <a:solidFill>
                  <a:schemeClr val="accent5">
                    <a:lumMod val="50000"/>
                  </a:schemeClr>
                </a:solidFill>
                <a:hlinkClick r:id="rId10"/>
              </a:rPr>
              <a:t>техникум.рф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/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https://vk.com/chekhovskii_tekhnikum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 (496) 724-11-41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mo_chehtechn@mosreg.ru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56,47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60,53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60,06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73223" y="2811267"/>
            <a:ext cx="5469994" cy="18543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«Шатурский энергетический техникум»</a:t>
            </a:r>
          </a:p>
          <a:p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140700, Московская область, г. Шатура, проспект Ильича, д. 2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https://</a:t>
            </a:r>
            <a:r>
              <a:rPr lang="ru-RU" sz="1050" dirty="0" err="1">
                <a:solidFill>
                  <a:schemeClr val="accent5">
                    <a:lumMod val="50000"/>
                  </a:schemeClr>
                </a:solidFill>
                <a:hlinkClick r:id="rId13"/>
              </a:rPr>
              <a:t>шэт.рф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/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https://vk.com/gbpou_mo_shet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+7(496) 452-57-13</a:t>
            </a:r>
          </a:p>
          <a:p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5"/>
              </a:rPr>
              <a:t>mo_moshet@mosreg.ru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60,24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65,83		</a:t>
            </a:r>
            <a:r>
              <a:rPr lang="ru-RU" sz="11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67,99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919" y="1938287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19" y="12395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1077456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579454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274778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767746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522" y="1438985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820" y="2037333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975" y="1305394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0515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5157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2203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746482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3845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990" y="3909940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533" y="3185246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05636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52057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22511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708684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237129" y="4859915"/>
            <a:ext cx="6375399" cy="18466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«Щелковский колледж»</a:t>
            </a: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: </a:t>
            </a:r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141143,  Московская область, Щелковский район, д. Долгое  </a:t>
            </a:r>
            <a:r>
              <a:rPr lang="ru-RU" sz="900" dirty="0" err="1">
                <a:solidFill>
                  <a:schemeClr val="accent5">
                    <a:lumMod val="50000"/>
                  </a:schemeClr>
                </a:solidFill>
              </a:rPr>
              <a:t>Ледово</a:t>
            </a:r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, ул. Центральная, стр. 33</a:t>
            </a:r>
            <a:r>
              <a:rPr lang="en-US" sz="9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endParaRPr lang="ru-RU" sz="9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9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https://schelcol.ru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https://vk.com/schelcollege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+7(499) 346-37-14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mo_chelkoll@mosreg.ru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73,78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74,25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76,52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38932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3838193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135724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088" y="5989388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48" y="5378685"/>
            <a:ext cx="367200" cy="3672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62576" y="5093568"/>
            <a:ext cx="158216" cy="158216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47" y="5557773"/>
            <a:ext cx="216000" cy="216000"/>
          </a:xfrm>
          <a:prstGeom prst="rect">
            <a:avLst/>
          </a:prstGeom>
          <a:noFill/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392" y="526231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247" y="5745885"/>
            <a:ext cx="158400" cy="1584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2" y="5426522"/>
            <a:ext cx="158400" cy="158400"/>
          </a:xfrm>
          <a:prstGeom prst="rect">
            <a:avLst/>
          </a:prstGeom>
        </p:spPr>
      </p:pic>
      <p:pic>
        <p:nvPicPr>
          <p:cNvPr id="8194" name="Picture 2" descr="C:\Users\Admin\Downloads\QR-Code (10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865" y="118284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\Downloads\QR-Code (11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057" y="184694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dmin\Downloads\QR-Code (12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62" y="312436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Admin\Downloads\QR-Code (13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33" y="381741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Admin\Downloads\QR-Code (14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420" y="524224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Admin\Downloads\QR-Code (15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420" y="593073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Admin\Downloads\QR-Code (16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187" y="120672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Admin\Downloads\QR-Code (17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187" y="194480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:\Users\Admin\Downloads\QR-Code (18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710" y="309344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C:\Users\Admin\Downloads\QR-Code (19)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187" y="378788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14300"/>
            <a:ext cx="11688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ОБРАЗОВАНИЯ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583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33" y="-1182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19236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 Электростальский колледж»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144008, Московская область г. о. Электросталь ул. Сталеваров д. 19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https://elkollege.ru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https://vk.com/elkollege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+7(498) 660-83-27</a:t>
            </a: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mo_elkolledzh@mosreg.ru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–70,94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72,05	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Общежитие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71,98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34132" y="2808998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«Московский областной медицинский колледж №1»</a:t>
            </a:r>
          </a:p>
          <a:p>
            <a:r>
              <a:rPr kumimoji="0" lang="ru-RU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050" dirty="0">
                <a:solidFill>
                  <a:srgbClr val="002060"/>
                </a:solidFill>
              </a:rPr>
              <a:t>129110, Московская область, город Москва, улица Щепкина, 61/2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9"/>
              </a:rPr>
              <a:t>http://www.momk.ru</a:t>
            </a:r>
            <a:endParaRPr lang="ru-RU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0"/>
              </a:rPr>
              <a:t>https://vk.com/mocomk1</a:t>
            </a:r>
            <a:endParaRPr lang="ru-RU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ru-RU" sz="1100" dirty="0"/>
              <a:t>+7 (495) 631-74-98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:</a:t>
            </a:r>
            <a:r>
              <a:rPr lang="ru-RU" sz="1100" b="1" dirty="0">
                <a:solidFill>
                  <a:srgbClr val="002060"/>
                </a:solidFill>
              </a:rPr>
              <a:t> </a:t>
            </a:r>
            <a:r>
              <a:rPr lang="en-US" sz="1100">
                <a:solidFill>
                  <a:srgbClr val="002060"/>
                </a:solidFill>
              </a:rPr>
              <a:t>mz_momk1_uo@mosreg.ru </a:t>
            </a:r>
            <a:endParaRPr lang="ru-RU" sz="1100" dirty="0">
              <a:solidFill>
                <a:srgbClr val="002060"/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67,06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73,68		</a:t>
            </a:r>
            <a:r>
              <a:rPr lang="ru-RU" sz="11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70,11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73223" y="716505"/>
            <a:ext cx="5469994" cy="192360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«1-й Московский областной музыкальный колледж»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140400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Московская обл., Коломна,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ул. Малышева,24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http://1momk.ru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https://vk.com/club131947947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+7(496)613-23-48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mk_1momk@mosreg.ru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67,06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73,68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70,11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73223" y="2811266"/>
            <a:ext cx="5469994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«Московский областной базовый музыкальный колледж имени А.Н. Скрябина»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  <a:p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900">
                <a:solidFill>
                  <a:schemeClr val="accent5">
                    <a:lumMod val="50000"/>
                  </a:schemeClr>
                </a:solidFill>
              </a:rPr>
              <a:t>144001, Московская область, г. Электросталь,   ул. Октябрьская, д.23</a:t>
            </a:r>
            <a:r>
              <a:rPr lang="en-US" sz="9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endParaRPr lang="ru-RU" sz="900" b="1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900" b="1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  <a:hlinkClick r:id="rId14"/>
              </a:rPr>
              <a:t>http://scryabin-college.ru/</a:t>
            </a:r>
            <a:endParaRPr lang="ru-RU" sz="11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https://vk.com/college_skryabina</a:t>
            </a:r>
            <a:r>
              <a:rPr lang="ru-RU" sz="11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 </a:t>
            </a:r>
            <a:endParaRPr lang="ru-RU" sz="11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>
                <a:solidFill>
                  <a:schemeClr val="accent5">
                    <a:lumMod val="50000"/>
                  </a:schemeClr>
                </a:solidFill>
              </a:rPr>
              <a:t>+7(496)575 48 56</a:t>
            </a:r>
          </a:p>
          <a:p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mk_skryabincol@mosreg.ru  </a:t>
            </a:r>
            <a:endParaRPr lang="ru-RU" sz="110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3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>
                <a:solidFill>
                  <a:schemeClr val="accent5">
                    <a:lumMod val="50000"/>
                  </a:schemeClr>
                </a:solidFill>
              </a:rPr>
              <a:t>– 58,24</a:t>
            </a:r>
          </a:p>
          <a:p>
            <a:pPr marL="171450" indent="-1714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>
                <a:solidFill>
                  <a:schemeClr val="accent5">
                    <a:lumMod val="50000"/>
                  </a:schemeClr>
                </a:solidFill>
              </a:rPr>
              <a:t>– 59,87			</a:t>
            </a:r>
            <a:r>
              <a:rPr lang="ru-RU" sz="1400" b="1" i="1" u="sng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Общежитие</a:t>
            </a:r>
            <a:endParaRPr lang="ru-RU" sz="140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>
                <a:solidFill>
                  <a:schemeClr val="accent5">
                    <a:lumMod val="50000"/>
                  </a:schemeClr>
                </a:solidFill>
              </a:rPr>
              <a:t>– 60,92</a:t>
            </a:r>
            <a:endParaRPr lang="ru-RU" sz="140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19" y="1938287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19" y="12522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1077456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518494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231761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729646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142" y="1378025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517" y="1977382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060" y="1270920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0515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5157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2203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746482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3845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090" y="3909940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633" y="3185246"/>
            <a:ext cx="367200" cy="3672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249314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713519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418061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901631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582268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060" y="3838193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517" y="3160830"/>
            <a:ext cx="367200" cy="367200"/>
          </a:xfrm>
          <a:prstGeom prst="rect">
            <a:avLst/>
          </a:prstGeom>
        </p:spPr>
      </p:pic>
      <p:pic>
        <p:nvPicPr>
          <p:cNvPr id="9218" name="Picture 2" descr="C:\Users\Admin\Downloads\QR-Code (20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233" y="1218021"/>
            <a:ext cx="554400" cy="5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\Downloads\QR-Code (21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33" y="186919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dmin\Downloads\QR-Code (22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33" y="316083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Admin\Downloads\QR-Code (23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33" y="387480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Admin\Downloads\QR-Code (24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725" y="310334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Admin\Downloads\QR-Code (25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248" y="377730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:\Users\Admin\Downloads\QR-Code (26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725" y="123176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C:\Users\Admin\Downloads\QR-Code (27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725" y="188485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799654" y="4775468"/>
            <a:ext cx="5256755" cy="20436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ФГАОУ ВО «Московский государственный институт международных отношений (университет) Министерства иностранных дел Российской Федерации «Одинцовский филиал»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143007, Московская область, Одинцово, ул. </a:t>
            </a:r>
            <a:r>
              <a:rPr lang="ru-RU" sz="1000" dirty="0" err="1">
                <a:solidFill>
                  <a:schemeClr val="accent5">
                    <a:lumMod val="50000"/>
                  </a:schemeClr>
                </a:solidFill>
              </a:rPr>
              <a:t>Новоcпортивная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, д.3</a:t>
            </a:r>
          </a:p>
          <a:p>
            <a:r>
              <a:rPr lang="ru-RU" sz="10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u="sng" dirty="0">
                <a:hlinkClick r:id="rId33"/>
              </a:rPr>
              <a:t>college.mgimo.ru</a:t>
            </a:r>
            <a:r>
              <a:rPr lang="ru-RU" sz="1200" u="sng" dirty="0"/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u="sng" dirty="0">
                <a:hlinkClick r:id="rId34"/>
              </a:rPr>
              <a:t> +7 495 661-71-83</a:t>
            </a:r>
            <a:endParaRPr lang="ru-RU" sz="1200" u="sng" dirty="0"/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u="sng" dirty="0">
                <a:hlinkClick r:id="rId35"/>
              </a:rPr>
              <a:t>spo.mgimo@odin.mgimo.ru</a:t>
            </a:r>
            <a:endParaRPr lang="ru-RU" sz="1200" u="sng" dirty="0"/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– 61,18</a:t>
            </a:r>
          </a:p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63,16</a:t>
            </a:r>
          </a:p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56,52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851962" y="5413228"/>
            <a:ext cx="158216" cy="158216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833" y="5745743"/>
            <a:ext cx="216000" cy="216000"/>
          </a:xfrm>
          <a:prstGeom prst="rect">
            <a:avLst/>
          </a:prstGeom>
          <a:noFill/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976" y="5601246"/>
            <a:ext cx="158400" cy="158400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766" y="5968038"/>
            <a:ext cx="158400" cy="158400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861" y="5861305"/>
            <a:ext cx="367200" cy="367200"/>
          </a:xfrm>
          <a:prstGeom prst="rect">
            <a:avLst/>
          </a:prstGeom>
        </p:spPr>
      </p:pic>
      <p:pic>
        <p:nvPicPr>
          <p:cNvPr id="78" name="Picture 5" descr="C:\Users\1\Downloads\qrcode (12)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288" y="576006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ОБРАЗОВАНИЯ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878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58" y="-1182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18774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«Училище (техникум) олимпийского резерва №1»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105484, Москва ул. 16-я Парковая д.17, стр.2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https://uor-1.ru/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https://vk.com/uor1mo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+7(498) 676-05-72</a:t>
            </a: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mfks_uor_1@mosreg.ru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–35,94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30,26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32,18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666944"/>
            <a:ext cx="5152598" cy="212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ФГБУ ПОО «Государственное училище (техникум) олимпийского резерва </a:t>
            </a:r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Бронницы Московской области»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140170, Московская обл., г. Бронницы, ул. Красная, д. 5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3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</a:t>
            </a:r>
            <a:r>
              <a:rPr lang="ru-RU" sz="1200" dirty="0" err="1">
                <a:solidFill>
                  <a:schemeClr val="accent5">
                    <a:lumMod val="50000"/>
                  </a:schemeClr>
                </a:solidFill>
                <a:hlinkClick r:id="rId8"/>
              </a:rPr>
              <a:t>гуор.рф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https://vk.com/guorbron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(906) 162-29-29 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  : info@</a:t>
            </a:r>
            <a:r>
              <a:rPr lang="ru-RU" sz="1200" dirty="0" err="1">
                <a:solidFill>
                  <a:schemeClr val="accent5">
                    <a:lumMod val="50000"/>
                  </a:schemeClr>
                </a:solidFill>
              </a:rPr>
              <a:t>гуор.рф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–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47,92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49,18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	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50,09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55192" y="2667688"/>
            <a:ext cx="5469994" cy="21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ФГБПОУ « Электростальский медицинский колледж </a:t>
            </a:r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Федерального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медико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биологического агентства»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>
                <a:solidFill>
                  <a:schemeClr val="accent5">
                    <a:lumMod val="50000"/>
                  </a:schemeClr>
                </a:solidFill>
              </a:rPr>
              <a:t>144000,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Московская область,  г . Электросталь,  ул. Советская, д.32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http://1momk.ru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https://vk.com/club131947947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+7(496)613-23-48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mk_1momk@mosreg.ru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49,41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50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54,02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55192" y="712505"/>
            <a:ext cx="5469994" cy="18543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«Московский Губернский колледж искусств»</a:t>
            </a:r>
          </a:p>
          <a:p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141411, Московская область , г. Химки ул. Библиотечная,д.10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http://moki.ru/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https://vk.com/id712018902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 (495)570-22-44, Доб. 160,150 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endParaRPr lang="ru-RU" sz="105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mk_director_moki@mosreg.ru 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70,59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68,42	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70,11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319" y="1874787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919" y="12395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26961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40609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04126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60201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142" y="126563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786624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1088824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4823" y="31277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4" y="35919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9" y="32965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822682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4607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318" y="3938751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919" y="3205370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7390" y="315161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261" y="361582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06" y="332036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061" y="3803934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237129" y="4936115"/>
            <a:ext cx="6375399" cy="18466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«Московский областной базовый музыкальный колледж имени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С.С.Прокофьева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1100" b="1" dirty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  <a:p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: </a:t>
            </a:r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 141207, Московская область, г. Пушкино, ул. Писаревская, дом 12</a:t>
            </a:r>
          </a:p>
          <a:p>
            <a:r>
              <a:rPr lang="ru-RU" sz="9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https://prokofievcollege.ru/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https://vk.com/prokofievcollege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+ 7 (495) 993- 41 -60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mk_prokofievcollege@mosreg.ru  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–81,18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78,95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82,76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16" y="348457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3838193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135724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17" y="5989388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60" y="5258344"/>
            <a:ext cx="367200" cy="3672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77816" y="5200248"/>
            <a:ext cx="158216" cy="158216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87" y="5664453"/>
            <a:ext cx="216000" cy="216000"/>
          </a:xfrm>
          <a:prstGeom prst="rect">
            <a:avLst/>
          </a:prstGeom>
          <a:noFill/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32" y="536899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87" y="5852565"/>
            <a:ext cx="158400" cy="1584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42" y="5533202"/>
            <a:ext cx="158400" cy="158400"/>
          </a:xfrm>
          <a:prstGeom prst="rect">
            <a:avLst/>
          </a:prstGeom>
        </p:spPr>
      </p:pic>
      <p:pic>
        <p:nvPicPr>
          <p:cNvPr id="10242" name="Picture 2" descr="C:\Users\Admin\Downloads\QR-Code (30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011" y="118062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dmin\Downloads\QR-Code (31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011" y="178662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dmin\Downloads\QR-Code (32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62" y="312091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Admin\Downloads\QR-Code (33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011" y="382268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Admin\Downloads\QR-Code (34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516654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Admin\Downloads\QR-Code (35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593729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ОБРАЗОВАНИЯ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248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33" y="-1182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18774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АНОПО «Бизнес — академия экономики  и сервиса»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143604, Московская область, г. Волоколамск, ул. Заводская, д. 23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http://www.baesk.ru/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https://vk.com/club52166664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 362-41-48</a:t>
            </a: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bizacademy@mail.ru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–47,06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47,37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47,13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752669"/>
            <a:ext cx="5152598" cy="207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АНОПО «Московский областной колледж информации и технологий»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142103, Московская область,  г. Подольск,  ул. Рощинская, д.22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https://www.anomokit.ru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https://vk.com/anopomokit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 (496) 755-59- 41 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  : anomokit@mail.ru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–99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99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55192" y="2747063"/>
            <a:ext cx="5469994" cy="207749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ФГБУ ПОО «Государственное училище (техникум) олимпийского резерва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г. Щелково Московской области»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141109,  Московская область г. Щёлково, ул. Молодежная, д 98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https://guor-shelkovo.mo.sportsng.ru/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https://vk.com/olymprezerv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 (496) 567-17-23 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sport-net@mail.ru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–29,41</a:t>
            </a:r>
            <a:endParaRPr lang="en-US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26,32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34,48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55192" y="712504"/>
            <a:ext cx="5469994" cy="1879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АНОПО « Гуманитарно — технический колледж «Знание»</a:t>
            </a:r>
          </a:p>
          <a:p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142100,Московская область, г. Подольск, ул. Комсомольская, 1, пом. 1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http://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колледж-</a:t>
            </a:r>
            <a:r>
              <a:rPr lang="ru-RU" sz="1050" dirty="0" err="1">
                <a:solidFill>
                  <a:schemeClr val="accent5">
                    <a:lumMod val="50000"/>
                  </a:schemeClr>
                </a:solidFill>
                <a:hlinkClick r:id="rId12"/>
              </a:rPr>
              <a:t>знание.рф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https://vk.com/gtk.znanie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 (926) 396-45-50</a:t>
            </a:r>
            <a:endParaRPr lang="ru-RU" sz="105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Ir-znanie@mail.ru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48,24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50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54,02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819" y="1863082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819" y="12395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26961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40609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04126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60201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142" y="126563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786624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1088824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4823" y="3023018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4" y="3487223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9" y="319176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717907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55972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62" y="3913351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62" y="3185246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22781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69202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39656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880134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237129" y="4936115"/>
            <a:ext cx="6375399" cy="18466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АНОПО «Сергиево — Посадский гуманитарный колледж»</a:t>
            </a:r>
          </a:p>
          <a:p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141304,  Московская область, г. Сергиев Посад, Московское ш., д. 12а </a:t>
            </a:r>
          </a:p>
          <a:p>
            <a:r>
              <a:rPr lang="ru-RU" sz="9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http://spgkmo.ru/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https://vk.com/public212669691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 547-29-22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spgk@spgkmo.ru   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–60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60,53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64,37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56077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4094197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503" y="3391728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17" y="5989388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60" y="5258344"/>
            <a:ext cx="367200" cy="3672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77816" y="5200248"/>
            <a:ext cx="158216" cy="158216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87" y="5664453"/>
            <a:ext cx="216000" cy="216000"/>
          </a:xfrm>
          <a:prstGeom prst="rect">
            <a:avLst/>
          </a:prstGeom>
          <a:noFill/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32" y="536899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87" y="5852565"/>
            <a:ext cx="158400" cy="1584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42" y="5533202"/>
            <a:ext cx="158400" cy="158400"/>
          </a:xfrm>
          <a:prstGeom prst="rect">
            <a:avLst/>
          </a:prstGeom>
        </p:spPr>
      </p:pic>
      <p:pic>
        <p:nvPicPr>
          <p:cNvPr id="11266" name="Picture 2" descr="C:\Users\Admin\Downloads\QR-Code (36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11" y="118062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dmin\Downloads\QR-Code (37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11" y="185590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Admin\Downloads\QR-Code (38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11" y="311063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Admin\Downloads\QR-Code (39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11" y="387630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Admin\Downloads\QR-Code (40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60" y="522153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Admin\Downloads\QR-Code (41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88" y="589685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:\Users\Admin\Downloads\QR-Code (42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546" y="104953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C:\Users\Admin\Downloads\QR-Code (43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546" y="178662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C:\Users\Admin\Downloads\QR-Code (44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546" y="325715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5" name="Picture 11" descr="C:\Users\Admin\Downloads\QR-Code (46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546" y="403853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ОБРАЗОВАНИЯ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111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33" y="-1182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18774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НОУ «Подольский колледж «Парус»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142100,  Московская обл., г. Подольск, ул. Февральская, 65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https://parus-college.ru/o-kolledzhe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https://vk.com/lcparus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+7(963) 787-55-07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:parus_podolsk@rambler.ru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–56,47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56,58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60,92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752669"/>
            <a:ext cx="5152598" cy="19697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НОУ СПО «Колледж экономики и права»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141102,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Московская обл.,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г. Щелково, ул. Пионерская, д.19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https://newkep.ru/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https://vk.com/newkep1993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 (496) 567-07-61</a:t>
            </a:r>
          </a:p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 err="1">
                <a:solidFill>
                  <a:schemeClr val="accent5">
                    <a:lumMod val="50000"/>
                  </a:schemeClr>
                </a:solidFill>
                <a:hlinkClick r:id="rId10"/>
              </a:rPr>
              <a:t>к.е.р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@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mail.ru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– 23,53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23,68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25,29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55192" y="2745569"/>
            <a:ext cx="5469994" cy="1969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«Училище (техникум) олимпийского резерва №4»</a:t>
            </a:r>
          </a:p>
          <a:p>
            <a:r>
              <a:rPr lang="ru-RU" sz="1400" b="1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>
                <a:solidFill>
                  <a:schemeClr val="accent5">
                    <a:lumMod val="50000"/>
                  </a:schemeClr>
                </a:solidFill>
              </a:rPr>
              <a:t>142300, Московская обл., г.Чехов, ул. Мира, д.9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  <a:p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https://www.chehuor.ru/</a:t>
            </a:r>
            <a:endParaRPr lang="ru-RU" sz="11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https://vk.com/club4261199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>
                <a:solidFill>
                  <a:schemeClr val="accent5">
                    <a:lumMod val="50000"/>
                  </a:schemeClr>
                </a:solidFill>
              </a:rPr>
              <a:t>+7 (496) 726-46-82 </a:t>
            </a:r>
          </a:p>
          <a:p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  <a:hlinkClick r:id="rId13"/>
              </a:rPr>
              <a:t>mfks_uor_4@mosreg.ru</a:t>
            </a:r>
            <a:r>
              <a:rPr lang="ru-RU" sz="11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–76,47</a:t>
            </a:r>
            <a:endParaRPr lang="en-US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76,32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81,61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55192" y="712503"/>
            <a:ext cx="5469994" cy="1879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АНПОО «Московский областной колледж финансов и управления»</a:t>
            </a:r>
          </a:p>
          <a:p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143040, Московская обл., Одинцовский р-н,  г. Голицыно, Петровское шоссе дом 52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http://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МОКФУ.РФ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https://vk.com/mokfu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 (495) 720-01-45</a:t>
            </a:r>
          </a:p>
          <a:p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mokfu2015@yandex.ru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83,75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79,68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90,68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908" y="1879152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451" y="1222499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26961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40609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04126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60201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142" y="126563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005" y="1804932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548" y="1241538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4823" y="3023018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4" y="3487223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9" y="319176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717907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55972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451" y="3946634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908" y="3200264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9662" y="3030559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533" y="3494764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478" y="3199306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333" y="3682876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237129" y="4936115"/>
            <a:ext cx="6375399" cy="186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НОУ «Классический колледж художественно — эстетического образования и дизайна»</a:t>
            </a:r>
          </a:p>
          <a:p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142611, Московская обл., г. Орехово-Зуево, ул. Пролетарская, д. 5</a:t>
            </a:r>
          </a:p>
          <a:p>
            <a:r>
              <a:rPr lang="ru-RU" sz="9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http://designcollege.narod.ru/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https://vk.com/club4261199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 425-66-77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  <a:hlinkClick r:id="rId27"/>
              </a:rPr>
              <a:t>designcollege@yandex.ru</a:t>
            </a:r>
            <a:r>
              <a:rPr lang="ru-RU" sz="11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   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–76,47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76,32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81,61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688" y="3363513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3838193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135724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17" y="5989388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60" y="5258344"/>
            <a:ext cx="367200" cy="3672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77816" y="5200248"/>
            <a:ext cx="158216" cy="158216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87" y="5664453"/>
            <a:ext cx="216000" cy="216000"/>
          </a:xfrm>
          <a:prstGeom prst="rect">
            <a:avLst/>
          </a:prstGeom>
          <a:noFill/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32" y="536899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87" y="5852565"/>
            <a:ext cx="158400" cy="1584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42" y="5533202"/>
            <a:ext cx="158400" cy="158400"/>
          </a:xfrm>
          <a:prstGeom prst="rect">
            <a:avLst/>
          </a:prstGeom>
        </p:spPr>
      </p:pic>
      <p:pic>
        <p:nvPicPr>
          <p:cNvPr id="1026" name="Picture 2" descr="C:\Users\Admin\Downloads\QR-Code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166" y="116475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ownloads\QR-Code (1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358" y="178662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ownloads\QR-Code (2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358" y="315242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ownloads\QR-Code (3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358" y="381831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ownloads\QR-Code (4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349" y="522165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ownloads\QR-Code (5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349" y="583210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ownloads\QR-Code (6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111708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ownloads\QR-Code (7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18049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ownloads\QR-Code (8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310846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ownloads\QR-Code (9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374764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ОБРАЗОВАНИЯ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885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33" y="-1182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18774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ПОУ «Красногорский  экономико — правовой техникум»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143402, Московская область, г. Красногорск, ул. Почтовая, д.3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http://pravo-econom.ru/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https://vk.com/public130174708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+7(495) 781-93-08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krept@mail.ru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14,12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14,47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18,39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752669"/>
            <a:ext cx="5152598" cy="19697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ЧОУ ПО «Московский областной гуманитарный открытый колледж»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142970, Московская область, г. о. Серебряные Пруды, пл. Советская д. 2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https://www.mogok.ru/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https://vk.com/mogokru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+7(496) 673-84-64</a:t>
            </a:r>
          </a:p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  : serebrianyeprudy.mgi@yandex.ru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– 72,94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65,79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68,97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55192" y="2745568"/>
            <a:ext cx="5469994" cy="1969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ПОЧУ «Техникум экономики и права Московского регионального союза потребительской кооперации»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140015 Московская область, г.,  Люберцы, Комсомольский проспект, д.6.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https://tep-mspk.ru/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+7(495) 503-22-10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tep-mspk@yandex.ru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–67,06</a:t>
            </a:r>
            <a:endParaRPr lang="en-US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65,79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71,26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55192" y="712502"/>
            <a:ext cx="5469994" cy="1879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ПООЧУ «Московский кооперативный техникум им. Г.Н.  Альтшуля»</a:t>
            </a:r>
          </a:p>
          <a:p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141014, Московская область, г. Мытищи, 3-я Крестьянская ул.,17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https://mktex.ru/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https://vk.com/public208911005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+7(495) 582-05-71</a:t>
            </a:r>
          </a:p>
          <a:p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mktex@yandex.ru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49,41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52,63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55,17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849387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2776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26961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40609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04126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60201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142" y="126563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786624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218954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4823" y="3023018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4" y="3487223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9" y="319176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717907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55972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490" y="3948040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33" y="3223346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21511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67" y="3515798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38386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984" y="3712748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237129" y="4936115"/>
            <a:ext cx="6375399" cy="186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ЧОУ СПО «Современный бизнес колледж»</a:t>
            </a:r>
          </a:p>
          <a:p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142970, Московская область, г. о. Серебряные Пруды, пл. Советская д. 2</a:t>
            </a:r>
          </a:p>
          <a:p>
            <a:r>
              <a:rPr lang="ru-RU" sz="9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https://www.sbk-nf.com/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https://vk.com/sbk_nf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 343-28-35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sbk.nf@mail.ru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–50,94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43,62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74,89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772857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17" y="5989388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60" y="5371820"/>
            <a:ext cx="367200" cy="3672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77816" y="5200248"/>
            <a:ext cx="158216" cy="158216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87" y="5664453"/>
            <a:ext cx="216000" cy="216000"/>
          </a:xfrm>
          <a:prstGeom prst="rect">
            <a:avLst/>
          </a:prstGeom>
          <a:noFill/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32" y="536899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87" y="5852565"/>
            <a:ext cx="158400" cy="1584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42" y="5533202"/>
            <a:ext cx="158400" cy="158400"/>
          </a:xfrm>
          <a:prstGeom prst="rect">
            <a:avLst/>
          </a:prstGeom>
        </p:spPr>
      </p:pic>
      <p:pic>
        <p:nvPicPr>
          <p:cNvPr id="2050" name="Picture 2" descr="C:\Users\Admin\Downloads\QR-Code (10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19" y="118062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ownloads\QR-Code (11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19" y="178662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ownloads\QR-Code (12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19" y="317613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ownloads\QR-Code (13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19" y="380419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ownloads\QR-Code (14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90" y="525676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ownloads\QR-Code (15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60" y="5931765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dmin\Downloads\QR-Code (16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110412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dmin\Downloads\QR-Code (17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617" y="178662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Admin\Downloads\QR-Code (18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3704125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ОБРАЗОВАНИЯ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335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723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18774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ЧПОУ «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Серпуховский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городской открытый колледж»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142211, Московская обл., г. Серпухов, ул. 1-я Московская, д. 44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http://sgoc.ru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https://vk.com/serpcollege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+7(496) 776-02-92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info@sgoc.ru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71,76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71,05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71,26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752669"/>
            <a:ext cx="5152598" cy="19697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ЧПОУ «Педагогический колледж «Мир знаний»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143421</a:t>
            </a:r>
            <a:r>
              <a:rPr lang="ru-RU" sz="900">
                <a:solidFill>
                  <a:schemeClr val="accent5">
                    <a:lumMod val="50000"/>
                  </a:schemeClr>
                </a:solidFill>
              </a:rPr>
              <a:t>, Московская обл.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Красногорский  район, с.Петрово-Дальнее,ул.Суворовская д.3</a:t>
            </a:r>
            <a:r>
              <a:rPr lang="en-US" sz="9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900" b="1" dirty="0">
                <a:solidFill>
                  <a:schemeClr val="accent5">
                    <a:lumMod val="50000"/>
                  </a:schemeClr>
                </a:solidFill>
              </a:rPr>
              <a:t>                               </a:t>
            </a:r>
            <a:endParaRPr lang="ru-RU" sz="10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0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http://college.nou-mirznaniy.ru/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https://vk.com/college_mirznaniy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 (916) 332-17-27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 pedkolledzh.mz@mail.ru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– 28,24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27,63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27,59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55192" y="2745568"/>
            <a:ext cx="5469994" cy="1969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АНОПО «Технико- экономический колледж»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142116, Московская область г., Подольск, ул. Рабочая,  д. 13а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https://tecspo.ru/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https://vk.com/tekspo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 (496) 763-96-60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tec@tecspo.ru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34,12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36,84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42,53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55192" y="712501"/>
            <a:ext cx="5469994" cy="1879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ЧУПО «Краснознаменский городской колледж»</a:t>
            </a:r>
          </a:p>
          <a:p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143090 Московская обл., </a:t>
            </a:r>
            <a:r>
              <a:rPr lang="ru-RU" sz="1050" dirty="0" err="1">
                <a:solidFill>
                  <a:schemeClr val="accent5">
                    <a:lumMod val="50000"/>
                  </a:schemeClr>
                </a:solidFill>
              </a:rPr>
              <a:t>г.Краснознаменск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, ул. Генерала </a:t>
            </a:r>
            <a:r>
              <a:rPr lang="ru-RU" sz="1050" dirty="0" err="1">
                <a:solidFill>
                  <a:schemeClr val="accent5">
                    <a:lumMod val="50000"/>
                  </a:schemeClr>
                </a:solidFill>
              </a:rPr>
              <a:t>Шлыкова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, 3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http://kgk.college/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https://vk.com/kgkcollege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 (968) 818-96-63</a:t>
            </a:r>
          </a:p>
          <a:p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kgk.college@yandex.ru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40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43,42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48,28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546" y="1964992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547" y="1286572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26961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40609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04126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60201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142" y="126563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786624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1088824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4823" y="3023018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4" y="3487223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37" y="3200113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717907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55972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618" y="3956974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161" y="3232280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24168" y="3023018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67" y="3515798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168" y="3213821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984" y="3712748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237129" y="4772834"/>
            <a:ext cx="6375399" cy="18466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АНПОО «Колледж инновационных технологий, бизнеса и права «ЛИДЕР»</a:t>
            </a:r>
          </a:p>
          <a:p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141102, Московская область, Щёлково, Первомайская улица, 31</a:t>
            </a:r>
          </a:p>
          <a:p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https://vk.com/lidercollege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http://lidercollege.ru/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+7(903) 790-29-10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lidershc@mail.ru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–57,65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60,53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63,22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989248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345548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17" y="5826108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60" y="5095064"/>
            <a:ext cx="367200" cy="3672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77816" y="5036968"/>
            <a:ext cx="158216" cy="158216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87" y="5501173"/>
            <a:ext cx="216000" cy="216000"/>
          </a:xfrm>
          <a:prstGeom prst="rect">
            <a:avLst/>
          </a:prstGeom>
          <a:noFill/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32" y="520571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87" y="5689285"/>
            <a:ext cx="158400" cy="1584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42" y="5369922"/>
            <a:ext cx="158400" cy="15840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167" y="3408023"/>
            <a:ext cx="158400" cy="158400"/>
          </a:xfrm>
          <a:prstGeom prst="rect">
            <a:avLst/>
          </a:prstGeom>
        </p:spPr>
      </p:pic>
      <p:pic>
        <p:nvPicPr>
          <p:cNvPr id="3074" name="Picture 2" descr="C:\Users\Admin\Downloads\QR-Code (19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589" y="1180095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ownloads\QR-Code (20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589" y="185832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ownloads\QR-Code (21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589" y="318352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ownloads\QR-Code (22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589" y="387114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dmin\Downloads\QR-Code (23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60" y="503069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Admin\Downloads\QR-Code (24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60" y="572867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ownloads\QR-Code (25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703" y="108882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ownloads\QR-Code (26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703" y="173780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ownloads\QR-Code (27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3270725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Admin\Downloads\QR-Code (28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703" y="395697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ОБРАЗОВАНИЯ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310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89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48140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5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АНПОО «Подольский социально — спортивный колледж»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142116, Московская область, г. Подольск, ул. Халатова,д.3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https://www.podolsk-ssc.ru/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https://vk.com/pssi_club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+7(496) 763-43-79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pssk18@mail.ru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47,06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47,37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52,87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687357"/>
            <a:ext cx="5152598" cy="20928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ЧПОУ  «Международный открытый колледж»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143007, Московская обл., Одинцовский район, г. Одинцово, ул. Молодежная, д. 46,</a:t>
            </a:r>
          </a:p>
          <a:p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 3 этаж, пом. 23, комн. 1 </a:t>
            </a:r>
            <a:endParaRPr lang="ru-RU" sz="10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0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https://college-mok.ru/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https://vk.com/collegemok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 (495) 411- 28- 41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:college.mok@yandex.ru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– 61,18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63,16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56,52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55192" y="2680256"/>
            <a:ext cx="5469994" cy="2091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АНОПОО «Колледж интегрированных технологий»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143002, Московская область, Одинцово, Садовая улица, 3Б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https://kolledzh-odintsovo.ru/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https://vk.com/kitcollegeodi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+7(925) 426-32-40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kitcollege@mail.ru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54,12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53,95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59,77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55192" y="712502"/>
            <a:ext cx="5469994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АНОПО «Московский областной финансово —  юридический    институт» (МФЮИ)</a:t>
            </a:r>
            <a:r>
              <a:rPr lang="en-US" sz="1000">
                <a:solidFill>
                  <a:schemeClr val="accent5">
                    <a:lumMod val="50000"/>
                  </a:schemeClr>
                </a:solidFill>
              </a:rPr>
              <a:t>  </a:t>
            </a:r>
            <a:endParaRPr lang="ru-RU" sz="1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000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142803, Московская область, городской округ Ступино, г. Ступино, ул. Калинина, д.42а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https://www.mfui.ru/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 (968) 818-96-63</a:t>
            </a:r>
          </a:p>
          <a:p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info@mfui.ru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55,76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50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55,17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969495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2395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26961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21559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04126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430561"/>
            <a:ext cx="158400" cy="1584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763" y="1725732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4823" y="2957706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4" y="3583836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37" y="3296726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814520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452585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490" y="3844628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33" y="3119934"/>
            <a:ext cx="367200" cy="3672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24168" y="2957706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67" y="3450486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168" y="3148509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984" y="3647436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860" y="4038236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860" y="3394536"/>
            <a:ext cx="367200" cy="36720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167" y="3342711"/>
            <a:ext cx="158400" cy="158400"/>
          </a:xfrm>
          <a:prstGeom prst="rect">
            <a:avLst/>
          </a:prstGeom>
        </p:spPr>
      </p:pic>
      <p:pic>
        <p:nvPicPr>
          <p:cNvPr id="4098" name="Picture 2" descr="C:\Users\Admin\Downloads\QR-Code (29)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62" y="129084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ownloads\QR-Code (30)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62" y="196626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ownloads\QR-Code (31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233" y="309987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\Downloads\QR-Code (33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233" y="375209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dmin\Downloads\QR-Code (34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408" y="16339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Admin\Downloads\QR-Code (35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408" y="328308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Admin\Downloads\QR-Code (37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408" y="402749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237129" y="4911622"/>
            <a:ext cx="6375399" cy="18466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«Физико-технический колледж»</a:t>
            </a:r>
          </a:p>
          <a:p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141701, Московская область, г. Долгопрудный, пл. </a:t>
            </a:r>
            <a:r>
              <a:rPr lang="ru-RU" sz="1100" dirty="0" err="1">
                <a:solidFill>
                  <a:schemeClr val="accent5">
                    <a:lumMod val="50000"/>
                  </a:schemeClr>
                </a:solidFill>
              </a:rPr>
              <a:t>Собина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, д. 1</a:t>
            </a:r>
          </a:p>
          <a:p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00" u="sng" dirty="0">
                <a:hlinkClick r:id="rId29"/>
              </a:rPr>
              <a:t>https://phystech.pro/?ysclid=m3skg0vflq726370842</a:t>
            </a:r>
            <a:endParaRPr lang="ru-RU" sz="1100" dirty="0"/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u="sng" dirty="0">
                <a:hlinkClick r:id="rId30"/>
              </a:rPr>
              <a:t>https://t.me/phystech_pro</a:t>
            </a:r>
            <a:endParaRPr lang="ru-RU" sz="1100" u="sng" dirty="0"/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+7 (495) 369-45-93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  <a:hlinkClick r:id="rId31"/>
              </a:rPr>
              <a:t>mo_fiztechkoll@mosreg.ru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–80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78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73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17" y="5964896"/>
            <a:ext cx="365743" cy="36574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60" y="5233852"/>
            <a:ext cx="367200" cy="3672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77816" y="5175756"/>
            <a:ext cx="158216" cy="15821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87" y="5639961"/>
            <a:ext cx="216000" cy="216000"/>
          </a:xfrm>
          <a:prstGeom prst="rect">
            <a:avLst/>
          </a:prstGeom>
          <a:noFill/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32" y="5344503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87" y="5828073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42" y="5508710"/>
            <a:ext cx="158400" cy="158400"/>
          </a:xfrm>
          <a:prstGeom prst="rect">
            <a:avLst/>
          </a:prstGeom>
        </p:spPr>
      </p:pic>
      <p:pic>
        <p:nvPicPr>
          <p:cNvPr id="1026" name="Picture 2" descr="C:\Users\1\Downloads\qrcode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402" y="514830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qrcode (1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402" y="590727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ОБРАЗОВАНИЯ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728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944" y="-40507"/>
            <a:ext cx="12757395" cy="692658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48140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5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«Государственный гуманитарно-технологический университет»</a:t>
            </a:r>
            <a:r>
              <a:rPr lang="ru-RU" sz="10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142611, Московская область, г. Орехово-Зуево, ул. Зелёная, д. 22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ru-RU" sz="1100" u="sng" dirty="0">
                <a:hlinkClick r:id="rId6"/>
              </a:rPr>
              <a:t>https://www.ggtu.ru/?ysclid=m3skt8bqiy405677862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u="sng" dirty="0">
                <a:hlinkClick r:id="rId7"/>
              </a:rPr>
              <a:t>https://vk.com/ggtu_official</a:t>
            </a:r>
            <a:endParaRPr lang="ru-RU" sz="1100" dirty="0"/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sz="1100" u="sng" dirty="0">
                <a:hlinkClick r:id="rId8"/>
              </a:rPr>
              <a:t>+7 (496) 425-78-75</a:t>
            </a:r>
            <a:endParaRPr lang="ru-RU" sz="1100" u="sng" dirty="0"/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u="sng" dirty="0">
                <a:hlinkClick r:id="rId9"/>
              </a:rPr>
              <a:t>mo_ggtu@mosreg.ru</a:t>
            </a:r>
            <a:endParaRPr lang="ru-RU" sz="1100" u="sng" dirty="0"/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47,06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47,37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52,87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687357"/>
            <a:ext cx="5152598" cy="205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«Московский областной гуманитарно-социальный колледж»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140050, Московская область, Люберецкий район, поселок Красково, улица Карла Маркса, дом 117</a:t>
            </a:r>
          </a:p>
          <a:p>
            <a:r>
              <a:rPr lang="ru-RU" sz="10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u="sng" dirty="0">
                <a:hlinkClick r:id="rId10"/>
              </a:rPr>
              <a:t>https://college-gsc.ru/kontakty/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u="sng" dirty="0">
                <a:hlinkClick r:id="rId10"/>
              </a:rPr>
              <a:t>https://college-gsc.ru/kontakty/</a:t>
            </a:r>
            <a:endParaRPr lang="ru-RU" sz="1200" dirty="0"/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/>
              <a:t>+7 (495) 501-44-55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u="sng" dirty="0">
                <a:hlinkClick r:id="rId11"/>
              </a:rPr>
              <a:t>info@college-gsc.ru</a:t>
            </a:r>
            <a:endParaRPr lang="ru-RU" sz="1200" dirty="0"/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– 61,18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63,16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56,52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55192" y="2680256"/>
            <a:ext cx="5469994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 СПО «Колледж информационных технологий и права»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141100, Московская обл., </a:t>
            </a:r>
            <a:r>
              <a:rPr lang="ru-RU" sz="1100" dirty="0" err="1">
                <a:solidFill>
                  <a:schemeClr val="accent5">
                    <a:lumMod val="50000"/>
                  </a:schemeClr>
                </a:solidFill>
              </a:rPr>
              <a:t>г.о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. Щелково, </a:t>
            </a:r>
            <a:r>
              <a:rPr lang="ru-RU" sz="1100" dirty="0" err="1">
                <a:solidFill>
                  <a:schemeClr val="accent5">
                    <a:lumMod val="50000"/>
                  </a:schemeClr>
                </a:solidFill>
              </a:rPr>
              <a:t>ул.Свирская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, д.14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00" u="sng" dirty="0">
                <a:hlinkClick r:id="rId12"/>
              </a:rPr>
              <a:t>https://kit-p.ru/</a:t>
            </a:r>
            <a:endParaRPr lang="ru-RU" sz="1100" dirty="0"/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 -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/>
              <a:t>8(925)220-76-02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54,12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53,95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59,77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55192" y="712502"/>
            <a:ext cx="5469994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«Государственный социально-гуманитарный университет»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140411, Московская область, г. Коломна, ул. Зеленая, д. 30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ru-RU" sz="1100" u="sng" dirty="0">
                <a:hlinkClick r:id="rId13"/>
              </a:rPr>
              <a:t>https://gukolomna.ru/sveden/common/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sz="1100" u="sng" dirty="0">
                <a:hlinkClick r:id="rId14"/>
              </a:rPr>
              <a:t>+7 (496) 615-13-30</a:t>
            </a:r>
            <a:endParaRPr lang="ru-RU" sz="1100" u="sng" dirty="0"/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u="sng" dirty="0"/>
              <a:t>mo_gsgu@mosreg.ru</a:t>
            </a:r>
          </a:p>
          <a:p>
            <a:pPr algn="ctr"/>
            <a:r>
              <a:rPr lang="ru-RU" sz="12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2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88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79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80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969495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2395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26961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240091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04126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300" y="1493433"/>
            <a:ext cx="158400" cy="1584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763" y="1725732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4823" y="2957706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4" y="3583836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37" y="3296726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814520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452585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490" y="3844628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33" y="3119934"/>
            <a:ext cx="367200" cy="3672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24168" y="2957706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67" y="3450486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168" y="3148509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984" y="3647436"/>
            <a:ext cx="158400" cy="158400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860" y="3647436"/>
            <a:ext cx="367200" cy="36720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167" y="3342711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237129" y="4911621"/>
            <a:ext cx="6375399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«Училище олимпийского резерва №2» </a:t>
            </a:r>
          </a:p>
          <a:p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:</a:t>
            </a:r>
            <a:r>
              <a:rPr kumimoji="0" lang="ru-RU" sz="1100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143180</a:t>
            </a:r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, </a:t>
            </a:r>
            <a:r>
              <a:rPr kumimoji="0" lang="ru-RU" sz="1100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Московская область,  г. Звенигород</a:t>
            </a:r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,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ул. Чайковского, 59/32</a:t>
            </a:r>
          </a:p>
          <a:p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00" dirty="0">
                <a:hlinkClick r:id="rId24"/>
              </a:rPr>
              <a:t>https://uor-zvenigorod.ru/</a:t>
            </a:r>
            <a:r>
              <a:rPr lang="ru-RU" sz="1100" dirty="0"/>
              <a:t> 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u="sng" dirty="0">
                <a:hlinkClick r:id="rId25"/>
              </a:rPr>
              <a:t>https://vk.com/uor_zvenigorod</a:t>
            </a:r>
            <a:endParaRPr lang="ru-RU" sz="1100" dirty="0"/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/>
              <a:t>+7 (495) 597-74-44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>
                <a:hlinkClick r:id="rId26"/>
              </a:rPr>
              <a:t>mfks_uor_2@mosreg.ru</a:t>
            </a:r>
            <a:endParaRPr lang="en-US" sz="1100"/>
          </a:p>
          <a:p>
            <a:pPr algn="ctr"/>
            <a:r>
              <a:rPr kumimoji="0" lang="ru-RU" sz="1400" b="1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</a:t>
            </a: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–75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79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17" y="5964896"/>
            <a:ext cx="365743" cy="36574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60" y="5233852"/>
            <a:ext cx="367200" cy="3672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77816" y="5175756"/>
            <a:ext cx="158216" cy="15821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87" y="5639961"/>
            <a:ext cx="216000" cy="216000"/>
          </a:xfrm>
          <a:prstGeom prst="rect">
            <a:avLst/>
          </a:prstGeom>
          <a:noFill/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32" y="5344503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87" y="5828073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42" y="5508710"/>
            <a:ext cx="158400" cy="158400"/>
          </a:xfrm>
          <a:prstGeom prst="rect">
            <a:avLst/>
          </a:prstGeom>
        </p:spPr>
      </p:pic>
      <p:pic>
        <p:nvPicPr>
          <p:cNvPr id="2050" name="Picture 2" descr="C:\Users\1\Downloads\qrcode (2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19" y="114773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ownloads\qrcode (3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591" y="187696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ownloads\qrcode (4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808" y="1632132"/>
            <a:ext cx="554400" cy="5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\Downloads\qrcode (5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591" y="313260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 descr="C:\Users\1\Downloads\qrcode (5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591" y="389633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1\Downloads\qrcode (6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808" y="358383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1\Downloads\qrcode (7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873" y="514830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1\Downloads\qrcode (8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873" y="590727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ОБРАЗОВАНИЯ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56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944" y="-40507"/>
            <a:ext cx="12757395" cy="692658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48140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5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«Спортивное училище (техникум) №5»</a:t>
            </a:r>
            <a:r>
              <a:rPr lang="ru-RU" sz="1000" b="1">
                <a:solidFill>
                  <a:schemeClr val="accent5">
                    <a:lumMod val="50000"/>
                  </a:schemeClr>
                </a:solidFill>
              </a:rPr>
              <a:t>   </a:t>
            </a:r>
          </a:p>
          <a:p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900">
                <a:solidFill>
                  <a:schemeClr val="accent5">
                    <a:lumMod val="50000"/>
                  </a:schemeClr>
                </a:solidFill>
              </a:rPr>
              <a:t>140300, Московская область, г. Егорьевск, ул. Южная, д. 2.</a:t>
            </a:r>
          </a:p>
          <a:p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ru-RU" sz="1100" u="sng">
                <a:hlinkClick r:id="rId6"/>
              </a:rPr>
              <a:t>https://www.ggtu.ru/?ysclid=m3skt8bqiy405677862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u="sng">
                <a:hlinkClick r:id="rId7"/>
              </a:rPr>
              <a:t>https://vk.com/uor5football</a:t>
            </a:r>
            <a:endParaRPr lang="ru-RU" sz="1100"/>
          </a:p>
          <a:p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sz="1100"/>
              <a:t>+7 (49640) 4-79-14</a:t>
            </a:r>
          </a:p>
          <a:p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u="sng">
                <a:hlinkClick r:id="rId8"/>
              </a:rPr>
              <a:t>mfks_uor_5@mosreg.ru</a:t>
            </a:r>
            <a:endParaRPr lang="ru-RU" sz="1100" u="sng"/>
          </a:p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ПОО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47,06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47,37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52,87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55192" y="712502"/>
            <a:ext cx="5469994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«Училище олимпийского резерва №3»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141400, Московская область, </a:t>
            </a:r>
            <a:r>
              <a:rPr lang="ru-RU" sz="900" dirty="0" err="1">
                <a:solidFill>
                  <a:schemeClr val="accent5">
                    <a:lumMod val="50000"/>
                  </a:schemeClr>
                </a:solidFill>
              </a:rPr>
              <a:t>г.о</a:t>
            </a:r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. Химки, мкр. «Планерная», владение 1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ru-RU" sz="1100" u="sng" dirty="0">
                <a:hlinkClick r:id="rId9"/>
              </a:rPr>
              <a:t>https://basketuor.ru/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sz="1100" dirty="0"/>
              <a:t>+7 (495) 793-14-88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hlinkClick r:id="rId10"/>
              </a:rPr>
              <a:t>mfks_uor_3@mosreg.ru</a:t>
            </a:r>
            <a:endParaRPr lang="ru-RU" sz="1100" dirty="0"/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56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69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47,65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969495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2395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26961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240091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04126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078" y="1468266"/>
            <a:ext cx="158400" cy="1584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763" y="1725732"/>
            <a:ext cx="367200" cy="367200"/>
          </a:xfrm>
          <a:prstGeom prst="rect">
            <a:avLst/>
          </a:prstGeom>
        </p:spPr>
      </p:pic>
      <p:pic>
        <p:nvPicPr>
          <p:cNvPr id="3074" name="Picture 2" descr="C:\Users\1\Downloads\qrcode (9)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19" y="114773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ownloads\qrcode (10)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62" y="187696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Downloads\qrcode (11)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336" y="16339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ОБРАЗОВАНИЯ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33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2366" cy="7097029"/>
          </a:xfrm>
          <a:prstGeom prst="rect">
            <a:avLst/>
          </a:prstGeom>
          <a:solidFill>
            <a:schemeClr val="accent5"/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237797" y="140793"/>
            <a:ext cx="78212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 АТЛАС ДОСТУПНЫХ ПРОФЕССИЙ/СПЕЦИАЛЬНОСТЕЙ                                                           СРЕДНЕГО ПРОФЕССИОНАЛЬНОГО ОБРАЗОВАНИЯ</a:t>
            </a:r>
          </a:p>
          <a:p>
            <a:pPr algn="ctr"/>
            <a:r>
              <a:rPr lang="ru-RU" sz="2000" b="1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ДЛЯ ЛИЦ С ИНВАЛИДНОСТЬЮ И ОВЗ                                                   </a:t>
            </a:r>
          </a:p>
          <a:p>
            <a:pPr algn="ctr"/>
            <a:r>
              <a:rPr lang="ru-RU" sz="2000" b="1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  МОСКОВСКОЙ ОБЛАСТИ </a:t>
            </a:r>
            <a:endParaRPr lang="ru-RU" sz="2000" b="1" dirty="0">
              <a:solidFill>
                <a:srgbClr val="002060"/>
              </a:solidFill>
              <a:ea typeface="Yu Gothic UI Light" panose="020B0300000000000000" pitchFamily="34" charset="-128"/>
              <a:cs typeface="Calibri Light" panose="020F03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2D2A5CA-2B0F-4CF1-9C7C-E2373D33FAD2}"/>
              </a:ext>
            </a:extLst>
          </p:cNvPr>
          <p:cNvSpPr txBox="1"/>
          <p:nvPr/>
        </p:nvSpPr>
        <p:spPr>
          <a:xfrm>
            <a:off x="291298" y="3765044"/>
            <a:ext cx="1205106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КАК ПОЛЬЗОВАТЬСЯ АТЛАСОМ</a:t>
            </a:r>
          </a:p>
          <a:p>
            <a:r>
              <a:rPr lang="ru-RU" sz="1100" b="1" dirty="0">
                <a:solidFill>
                  <a:srgbClr val="002060"/>
                </a:solidFill>
                <a:latin typeface="Arial Black" panose="020B0A04020102020204" pitchFamily="34" charset="0"/>
              </a:rPr>
              <a:t>Значки и их расшифровка: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100" b="1" dirty="0">
                <a:solidFill>
                  <a:srgbClr val="002060"/>
                </a:solidFill>
                <a:latin typeface="Arial Black" panose="020B0A04020102020204" pitchFamily="34" charset="0"/>
              </a:rPr>
              <a:t>Профессии</a:t>
            </a:r>
          </a:p>
          <a:p>
            <a:r>
              <a:rPr lang="ru-RU" sz="1100" dirty="0"/>
              <a:t>Атлас содержит актуальные региональные перечни востребованных профессий и специальностей</a:t>
            </a:r>
          </a:p>
          <a:p>
            <a:r>
              <a:rPr lang="ru-RU" sz="1100" dirty="0"/>
              <a:t>среднего профессионального образования с акцентом на подробное описание профессионально</a:t>
            </a:r>
          </a:p>
          <a:p>
            <a:r>
              <a:rPr lang="ru-RU" sz="1100" dirty="0"/>
              <a:t>важных навыков и качеств. Каждая профессия и специальность имеет свой узнаваемый графический значок, упрощающий навигацию по Атласу</a:t>
            </a:r>
          </a:p>
          <a:p>
            <a:endParaRPr lang="ru-RU" sz="1100" b="1" dirty="0"/>
          </a:p>
          <a:p>
            <a:endParaRPr lang="ru-RU" sz="1100" b="1" dirty="0"/>
          </a:p>
          <a:p>
            <a:endParaRPr lang="ru-RU" sz="1200" b="1" dirty="0"/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100" dirty="0">
                <a:solidFill>
                  <a:srgbClr val="002060"/>
                </a:solidFill>
                <a:latin typeface="Arial Black" panose="020B0A04020102020204" pitchFamily="34" charset="0"/>
              </a:rPr>
              <a:t>Доступная среда</a:t>
            </a:r>
          </a:p>
          <a:p>
            <a:r>
              <a:rPr lang="ru-RU" sz="1100" dirty="0"/>
              <a:t>Пиктограммы, размещенные на странице профессиональной образовательной организации, указывают на обеспечение условий доступности для инвалидов и лиц                                                                                                          с ограниченными возможностями здоровья объектов и предоставляемых услуг в сфере образования для конкретной нозологической группы.</a:t>
            </a:r>
          </a:p>
          <a:p>
            <a:endParaRPr lang="ru-RU" sz="1200" dirty="0"/>
          </a:p>
          <a:p>
            <a:r>
              <a:rPr lang="ru-RU" sz="1200"/>
              <a:t>                                                                                                         </a:t>
            </a:r>
            <a:r>
              <a:rPr lang="ru-RU" sz="800" b="1"/>
              <a:t>интеллектуальные</a:t>
            </a:r>
          </a:p>
          <a:p>
            <a:r>
              <a:rPr lang="ru-RU" sz="800" b="1"/>
              <a:t>                                                                                                                                                                       нарушения</a:t>
            </a:r>
            <a:endParaRPr lang="ru-RU" sz="800" b="1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</p:txBody>
      </p:sp>
      <p:grpSp>
        <p:nvGrpSpPr>
          <p:cNvPr id="23" name="Группа 22">
            <a:extLst>
              <a:ext uri="{FF2B5EF4-FFF2-40B4-BE49-F238E27FC236}">
                <a16:creationId xmlns="" xmlns:a16="http://schemas.microsoft.com/office/drawing/2014/main" id="{CF0685B1-4770-4F85-B88B-02C2904EE44D}"/>
              </a:ext>
            </a:extLst>
          </p:cNvPr>
          <p:cNvGrpSpPr/>
          <p:nvPr/>
        </p:nvGrpSpPr>
        <p:grpSpPr>
          <a:xfrm>
            <a:off x="9358917" y="3761056"/>
            <a:ext cx="2862580" cy="3143250"/>
            <a:chOff x="0" y="0"/>
            <a:chExt cx="2862581" cy="3143250"/>
          </a:xfrm>
        </p:grpSpPr>
        <p:sp>
          <p:nvSpPr>
            <p:cNvPr id="24" name="Прямоугольный треугольник 23">
              <a:extLst>
                <a:ext uri="{FF2B5EF4-FFF2-40B4-BE49-F238E27FC236}">
                  <a16:creationId xmlns="" xmlns:a16="http://schemas.microsoft.com/office/drawing/2014/main" id="{3D07EA70-F5CA-485A-868A-38F06D44BCA0}"/>
                </a:ext>
              </a:extLst>
            </p:cNvPr>
            <p:cNvSpPr/>
            <p:nvPr/>
          </p:nvSpPr>
          <p:spPr>
            <a:xfrm rot="16200000">
              <a:off x="-153987" y="153987"/>
              <a:ext cx="3143250" cy="2835275"/>
            </a:xfrm>
            <a:prstGeom prst="rtTriangle">
              <a:avLst/>
            </a:prstGeom>
            <a:solidFill>
              <a:srgbClr val="4472C4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="" xmlns:a16="http://schemas.microsoft.com/office/drawing/2014/main" id="{9BC50D6E-0B8D-4E43-B8F8-E45B97B38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8906" y="1487804"/>
              <a:ext cx="853440" cy="1146175"/>
            </a:xfrm>
            <a:prstGeom prst="rect">
              <a:avLst/>
            </a:prstGeom>
            <a:noFill/>
          </p:spPr>
        </p:pic>
        <p:pic>
          <p:nvPicPr>
            <p:cNvPr id="26" name="Рисунок 25">
              <a:extLst>
                <a:ext uri="{FF2B5EF4-FFF2-40B4-BE49-F238E27FC236}">
                  <a16:creationId xmlns="" xmlns:a16="http://schemas.microsoft.com/office/drawing/2014/main" id="{F3B052D9-8C0B-4ABA-AD3B-01141E8AD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031" y="2630804"/>
              <a:ext cx="1987550" cy="377825"/>
            </a:xfrm>
            <a:prstGeom prst="rect">
              <a:avLst/>
            </a:prstGeom>
            <a:noFill/>
          </p:spPr>
        </p:pic>
      </p:grpSp>
      <p:sp>
        <p:nvSpPr>
          <p:cNvPr id="33" name="Прямоугольник: скругленные углы 32">
            <a:extLst>
              <a:ext uri="{FF2B5EF4-FFF2-40B4-BE49-F238E27FC236}">
                <a16:creationId xmlns="" xmlns:a16="http://schemas.microsoft.com/office/drawing/2014/main" id="{45D616C2-D63A-43B1-A4EE-AAA884D2115D}"/>
              </a:ext>
            </a:extLst>
          </p:cNvPr>
          <p:cNvSpPr/>
          <p:nvPr/>
        </p:nvSpPr>
        <p:spPr>
          <a:xfrm>
            <a:off x="272109" y="2258758"/>
            <a:ext cx="1620483" cy="13475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Ориентир в выборе профессии и направлении учебы</a:t>
            </a: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="" xmlns:a16="http://schemas.microsoft.com/office/drawing/2014/main" id="{D23280E6-C2D2-4232-875E-C28FA4CA9B57}"/>
              </a:ext>
            </a:extLst>
          </p:cNvPr>
          <p:cNvSpPr/>
          <p:nvPr/>
        </p:nvSpPr>
        <p:spPr>
          <a:xfrm>
            <a:off x="334532" y="1439770"/>
            <a:ext cx="1233315" cy="7422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Для учащихся старших классов</a:t>
            </a:r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="" xmlns:a16="http://schemas.microsoft.com/office/drawing/2014/main" id="{C4B47AED-CB74-4147-AFC0-4CF69B809162}"/>
              </a:ext>
            </a:extLst>
          </p:cNvPr>
          <p:cNvSpPr/>
          <p:nvPr/>
        </p:nvSpPr>
        <p:spPr>
          <a:xfrm>
            <a:off x="2167110" y="1432118"/>
            <a:ext cx="1395323" cy="7184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Для родителей будущего абитуриента</a:t>
            </a: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="" xmlns:a16="http://schemas.microsoft.com/office/drawing/2014/main" id="{6DD4A906-2307-4FC6-B26F-E4D0E65C04BB}"/>
              </a:ext>
            </a:extLst>
          </p:cNvPr>
          <p:cNvSpPr/>
          <p:nvPr/>
        </p:nvSpPr>
        <p:spPr>
          <a:xfrm>
            <a:off x="1990297" y="2249882"/>
            <a:ext cx="2315003" cy="13638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Инструмент планирования обучения и карьеры. Понимание структуры</a:t>
            </a:r>
          </a:p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рынка труда и региональной системы профессионального образования</a:t>
            </a: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="" xmlns:a16="http://schemas.microsoft.com/office/drawing/2014/main" id="{055910BF-5DFA-44D5-9F33-929EDFBF72C8}"/>
              </a:ext>
            </a:extLst>
          </p:cNvPr>
          <p:cNvSpPr/>
          <p:nvPr/>
        </p:nvSpPr>
        <p:spPr>
          <a:xfrm>
            <a:off x="4442620" y="1439770"/>
            <a:ext cx="1425247" cy="7112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Для исполнительных                               органов власти</a:t>
            </a: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="" xmlns:a16="http://schemas.microsoft.com/office/drawing/2014/main" id="{4756C9D1-3B92-4B51-B3D6-17BFE6335629}"/>
              </a:ext>
            </a:extLst>
          </p:cNvPr>
          <p:cNvSpPr/>
          <p:nvPr/>
        </p:nvSpPr>
        <p:spPr>
          <a:xfrm>
            <a:off x="4359976" y="2280151"/>
            <a:ext cx="2286713" cy="13557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Стратегический инструмент регулирования экономики через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прогнозирование потребности региона в компетенциях</a:t>
            </a: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="" xmlns:a16="http://schemas.microsoft.com/office/drawing/2014/main" id="{9D5ADDC8-176E-4B89-AEE0-EB22A81A9F92}"/>
              </a:ext>
            </a:extLst>
          </p:cNvPr>
          <p:cNvSpPr/>
          <p:nvPr/>
        </p:nvSpPr>
        <p:spPr>
          <a:xfrm>
            <a:off x="9251182" y="1440172"/>
            <a:ext cx="1616748" cy="7322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Для работодателей (компаний, предпринимателей)</a:t>
            </a: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="" xmlns:a16="http://schemas.microsoft.com/office/drawing/2014/main" id="{4CE34234-55A9-4D7E-B9AD-ECD6B30A99C6}"/>
              </a:ext>
            </a:extLst>
          </p:cNvPr>
          <p:cNvSpPr/>
          <p:nvPr/>
        </p:nvSpPr>
        <p:spPr>
          <a:xfrm>
            <a:off x="9142794" y="2289782"/>
            <a:ext cx="2777097" cy="13125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Инструмент повышения производительности труда и эффективности</a:t>
            </a:r>
          </a:p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использования человеческого капитала в бизнес-процессах</a:t>
            </a:r>
          </a:p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за счет привлечения высокопрофессиональных работников</a:t>
            </a: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="" xmlns:a16="http://schemas.microsoft.com/office/drawing/2014/main" id="{0B24C25B-EF70-4D0A-B030-2E6831A2CD33}"/>
              </a:ext>
            </a:extLst>
          </p:cNvPr>
          <p:cNvSpPr/>
          <p:nvPr/>
        </p:nvSpPr>
        <p:spPr>
          <a:xfrm>
            <a:off x="6754247" y="1432118"/>
            <a:ext cx="1616748" cy="7112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Для выпускников профессиональных образовательных организаций</a:t>
            </a: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="" xmlns:a16="http://schemas.microsoft.com/office/drawing/2014/main" id="{9FEA71FE-C75B-4869-B272-F98834B3D995}"/>
              </a:ext>
            </a:extLst>
          </p:cNvPr>
          <p:cNvSpPr/>
          <p:nvPr/>
        </p:nvSpPr>
        <p:spPr>
          <a:xfrm>
            <a:off x="6754247" y="2258040"/>
            <a:ext cx="2286713" cy="13475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Путеводитель в мир перспективных вакансий и знакомство с потенциальными работодателями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14CB7789-4924-44A8-A0B9-D1DAF1B405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81" y="4969682"/>
            <a:ext cx="5015159" cy="419471"/>
          </a:xfrm>
          <a:prstGeom prst="rect">
            <a:avLst/>
          </a:prstGeom>
        </p:spPr>
      </p:pic>
      <p:sp>
        <p:nvSpPr>
          <p:cNvPr id="58" name="Стрелка: вниз 57">
            <a:extLst>
              <a:ext uri="{FF2B5EF4-FFF2-40B4-BE49-F238E27FC236}">
                <a16:creationId xmlns="" xmlns:a16="http://schemas.microsoft.com/office/drawing/2014/main" id="{234088F3-F57B-4E13-A8D3-6B669BD9C838}"/>
              </a:ext>
            </a:extLst>
          </p:cNvPr>
          <p:cNvSpPr/>
          <p:nvPr/>
        </p:nvSpPr>
        <p:spPr>
          <a:xfrm>
            <a:off x="414144" y="2155246"/>
            <a:ext cx="117800" cy="123826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0DDE1202-E51F-4D16-A35A-0CDAB0B14B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6143" y="2144000"/>
            <a:ext cx="152413" cy="146317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ABFB8F27-4017-4EE5-95FA-95C742C400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78457" y="2140500"/>
            <a:ext cx="161932" cy="15545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A54EA7F0-7924-4702-A11F-E0FF56DC42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38921" y="2150581"/>
            <a:ext cx="158510" cy="15851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876FE269-F8F5-4CB6-8CCF-EEE166A2EB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73221" y="2150581"/>
            <a:ext cx="158510" cy="15851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07A8C91B-9C46-4B6A-AB5C-593D45CFF4E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06"/>
          <a:stretch/>
        </p:blipFill>
        <p:spPr>
          <a:xfrm>
            <a:off x="230081" y="6007136"/>
            <a:ext cx="3209405" cy="63387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07A8C91B-9C46-4B6A-AB5C-593D45CFF4E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92" r="23293"/>
          <a:stretch/>
        </p:blipFill>
        <p:spPr>
          <a:xfrm>
            <a:off x="3648207" y="6132971"/>
            <a:ext cx="361883" cy="63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8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" y="4138"/>
            <a:ext cx="12587451" cy="6853862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ИНФОРМАЦИОННАЯ ДОСКА</a:t>
            </a:r>
            <a:endParaRPr lang="ru-RU" sz="3600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481406"/>
            <a:ext cx="3045583" cy="329402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503262" y="1323975"/>
            <a:ext cx="11688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ПЕРЕЧЕНЬ ПРОФЕССИЙ, СПЕЦИАЛЬНОСТЕЙ И НАПРАВЛЕНИЙ ПОДГОТОВКИ, ПО КОТОРЫМ МОГУТ ОБУЧАТЬСЯ ЛИЦА С ИНВАЛИДНОСТЬЮ И ОВЗ В ОБРАЗОВАТЕЛЬНЫХ ОРГАНИЗАЦИЯХ ПРОФЕССИОНАЛЬНОГО ОБРАЗОВАНИЯ, </a:t>
            </a:r>
          </a:p>
          <a:p>
            <a:pPr algn="just"/>
            <a:r>
              <a:rPr lang="ru-RU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ПОДВЕДОМСТВЕННЫХ МИНИСТЕРСТВУ ОБРАЗОВАНИЯ МОСКОВСКОЙ ОБЛАСТИ ДЛЯ РАЗЛИЧНЫХ НОЗОЛОГИЙ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026" name="Picture 2" descr="C:\Users\1\Downloads\icons8-звездочка-50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" y="1534854"/>
            <a:ext cx="634921" cy="63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50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3308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 smtClean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01410" y="138504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09.02.06 Сетевое и системное администрирование</a:t>
            </a:r>
          </a:p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"Авиационный техникум имени В.А. Казакова"</a:t>
            </a:r>
          </a:p>
          <a:p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</a:t>
            </a:r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МО ""Государственный гуманитарно-технологический университет"</a:t>
            </a:r>
          </a:p>
          <a:p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  "Автомобильно-дорожный колледж"</a:t>
            </a:r>
          </a:p>
          <a:p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"Раменский колледж"</a:t>
            </a:r>
          </a:p>
          <a:p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Дмитровский </a:t>
            </a:r>
          </a:p>
          <a:p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техникум "</a:t>
            </a:r>
            <a:endParaRPr lang="ru-RU" sz="1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"Орехово-Зуевский железнодорожный техникум имени В.И</a:t>
            </a:r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Бондаренко "</a:t>
            </a:r>
            <a:endParaRPr lang="ru-RU" sz="1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"Чеховский техникум"</a:t>
            </a:r>
          </a:p>
          <a:p>
            <a:pPr algn="ctr"/>
            <a:endParaRPr lang="ru-RU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381625" y="502682"/>
            <a:ext cx="4369905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7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7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7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43.01.09 </a:t>
            </a:r>
            <a:r>
              <a:rPr lang="ru-RU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Повар, кондитер</a:t>
            </a:r>
          </a:p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"Егорьевский техникум"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"Колледж "Коломна"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"Колледж "Подмосковье</a:t>
            </a:r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Н.Т. Козлова"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"Люберецкий техникум имени Героя Советского Союза, лётчика-космонавта Ю.А. Гагарина"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Наро-Фоминский техникум "                         </a:t>
            </a:r>
            <a:endParaRPr lang="ru-RU" sz="1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Ногинский колледж "</a:t>
            </a:r>
            <a:endParaRPr lang="ru-RU" sz="1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"Подольский колледж имени А.В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Никулина“</a:t>
            </a:r>
            <a:endParaRPr lang="en-US" sz="16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 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Admin\Downloads\free-icon-baker-467055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491" y="561624"/>
            <a:ext cx="750816" cy="75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ownloads\free-icon-system-administration-1411453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236" y="1676400"/>
            <a:ext cx="895495" cy="89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361" y="5216265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1\Downloads\icons8-звездочка-50.pn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439" y="6428305"/>
            <a:ext cx="421240" cy="42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75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78830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11.02.01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Радиоаппаратостроение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"Авиационный техникум имени В.А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Казакова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12.02.01 Авиационные приборы и комплексы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"Авиационный техникум имени В.А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Казакова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09.02.07 Информационные системы и программирование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"Авиационный техникум имени В.А. Казакова"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Егорьевский техникум"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 "Коломна"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 "Подмосковье"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165" y="2271225"/>
            <a:ext cx="768823" cy="733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00848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25.02.06. Производство и          обслуживание авиационной техники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"Авиационный техникум имени В.А. Казакова"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23.02.01 Организация перевозок и управления на транспорте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 "Автомобильно-дорожный колледж"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38.02.04 Коммерция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"Авиационный техникум имени В.А. Казакова"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"Люберецкий техникум имени Героя Советского Союза, лётчика-космонавта Ю.А. Гагарина"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"Мытищинский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"Государственный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гуманитарно-технологический университет"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C:\Users\Admin\Downloads\free-icon-system-administrator-532203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534" y="3625492"/>
            <a:ext cx="566524" cy="56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ownloads\free-icon-radio-406729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236" y="1318912"/>
            <a:ext cx="563764" cy="56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259" y="505686"/>
            <a:ext cx="585233" cy="558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Admin\Downloads\free-icon-remote-control-3900049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73105" y="1635178"/>
            <a:ext cx="596964" cy="59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ownloads\free-icon-cash-on-delivery-476692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245" y="2725625"/>
            <a:ext cx="558495" cy="55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911" y="52003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1\Downloads\icons8-звездочка-50.png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439" y="6428305"/>
            <a:ext cx="421240" cy="42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 smtClean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3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43.02.12 Технология эстетических услуг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Волоколамский аграрный техникум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"Холмогорка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"Подмосковье"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36.02.01 Ветеринария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Волоколамский аграрный техникум "</a:t>
            </a:r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Холмогорка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Коломенский аграрный колледж имени Н.Т. Козлова"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36.02.02 Зоотехния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"Волоколамский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аграрный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техникум "</a:t>
            </a:r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Холмогорка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Коломенский аграрный колледж имени Н.Т. Козлова"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68084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38.02.03 Операционная деятельность в логистике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Егорьевский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техникум",            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 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Автомобильно-дорожный колледж"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40.02.04 Юриспруденция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Воскресенский колледж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"Раменский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"Сергиево-Посадский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43.02.14 Гостиничное дело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Волоколамский аграрный техникум "</a:t>
            </a:r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Холмогорка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"Колледж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"Подмосковье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Admin\Downloads\free-icon-electrician-283761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1" y="1555595"/>
            <a:ext cx="621995" cy="62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ownloads\free-icon-veterinarian-362135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953" y="2790472"/>
            <a:ext cx="609294" cy="60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ownloads\free-icon-cow-736361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4707732"/>
            <a:ext cx="510060" cy="42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ownloads\free-icon-avatar-1340615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967" y="745060"/>
            <a:ext cx="503806" cy="50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dmin\Downloads\free-icon-lawyer-327096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967" y="1542895"/>
            <a:ext cx="567331" cy="56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Admin\Downloads\free-icon-manager-3376503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510" y="3914829"/>
            <a:ext cx="550188" cy="55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711" y="51749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1\Downloads\icons8-звездочка-50.png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439" y="6428305"/>
            <a:ext cx="421240" cy="42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 smtClean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99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19664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33683" y="138504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38.02.01 Экономика и бухгалтерский учет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"Егорьевский техникум"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"Колледж "Коломна"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Н.Т. Козлова"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5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Серпуховский</a:t>
            </a: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колледж"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21.02.19 Землеустройство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"Подмосковный </a:t>
            </a: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 "Энергия"</a:t>
            </a:r>
          </a:p>
          <a:p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54.02.01 Дизайн (по отраслям)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"Межрегиональный </a:t>
            </a: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компетенций – Техникум имени С.П. Королева"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41188" y="493157"/>
            <a:ext cx="4455287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15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15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43.02.15 Поварское и кондитерское дело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колледж",                        </a:t>
            </a:r>
          </a:p>
          <a:p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Дмитровский </a:t>
            </a:r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техникум",                   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"Красногорский колледж"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"Луховицкий </a:t>
            </a:r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аграрно-промышленный </a:t>
            </a:r>
            <a:r>
              <a:rPr lang="ru-RU" sz="15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техникум“</a:t>
            </a:r>
            <a:endParaRPr lang="en-US" sz="15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 "</a:t>
            </a:r>
          </a:p>
          <a:p>
            <a:pPr algn="ctr"/>
            <a:r>
              <a:rPr lang="ru-RU" sz="15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38.02.08 </a:t>
            </a:r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Торговое дело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 "</a:t>
            </a: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Щелковский колледж"</a:t>
            </a:r>
          </a:p>
          <a:p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38.02.05 Товароведение и экспертиза качества потребительских товаров</a:t>
            </a:r>
          </a:p>
          <a:p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"Егорьевский техникум"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"Ногинский колледж"</a:t>
            </a:r>
          </a:p>
          <a:p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</a:t>
            </a: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</a:t>
            </a:r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"Государственный </a:t>
            </a: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гуманитарно-технологический университет"</a:t>
            </a:r>
          </a:p>
          <a:p>
            <a:pPr algn="ctr"/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Admin\Downloads\free-icon-accountant-155254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633" y="1587548"/>
            <a:ext cx="552494" cy="55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ownloads\free-icon-environment-1542163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889" y="3390744"/>
            <a:ext cx="609604" cy="60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ownloads\free-icon-web-design-752211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789" y="4589576"/>
            <a:ext cx="482600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Admin\Downloads\free-icon-baker-467055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522347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\Downloads\free-icon-clerk-120016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801" y="2644367"/>
            <a:ext cx="608424" cy="60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dmin\Downloads\free-icon-experts-430188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801" y="3607941"/>
            <a:ext cx="784814" cy="78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911" y="51368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1\Downloads\icons8-звездочка-50.png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439" y="6428305"/>
            <a:ext cx="421240" cy="42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 smtClean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078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07576" y="1378830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27.02.07 Управление качеством продукции, процессов и услуг (по отраслям)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"Волоколамский аграрный техникум "</a:t>
            </a:r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Холмогорка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"Межрегиональный центр компетенций – Техникум имени С.П. Королева"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"Ступинский техникум им. А.Т. Туманова" 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09.01.05 Оператор технической поддержки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35.02.12 Садово-парковое и ландшафтное строительство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68081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38.02.07 Банковское дело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"Егорьевский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"Одинцовский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Серпуховский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 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09.01.03 Оператор станков с программным управлением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"Егорьевский техникум"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15.01.35 Мастер слесарных работ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"Колледж "Коломна"</a:t>
            </a:r>
          </a:p>
        </p:txBody>
      </p:sp>
      <p:pic>
        <p:nvPicPr>
          <p:cNvPr id="5122" name="Picture 2" descr="C:\Users\Admin\Downloads\free-icon-content-management-system-334354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088" y="1530061"/>
            <a:ext cx="738632" cy="73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ownloads\free-icon-call-center-agent-1556003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596" y="4153406"/>
            <a:ext cx="698840" cy="69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ownloads\free-icon-pond-fountain-1446239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6" y="5078696"/>
            <a:ext cx="622640" cy="62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min\Downloads\free-icon-banking-504507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938" y="983626"/>
            <a:ext cx="714207" cy="71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Admin\Downloads\free-icon-operator-1779930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846" y="3229632"/>
            <a:ext cx="725599" cy="72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Admin\Downloads\free-icon-locksmith-922398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251" y="4089906"/>
            <a:ext cx="559140" cy="55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111" y="51876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1\Downloads\icons8-звездочка-50.png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439" y="6428305"/>
            <a:ext cx="421240" cy="42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 smtClean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600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8504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23.01.17 Мастер по ремонту и обслуживанию автомобилей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Дмитровский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"Колледж ""Коломна"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""Подмосковье"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Н.Т. Козлова"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"Межрегиональный центр компетенций – Техникум имени С.П. Королева"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</a:t>
            </a:r>
            <a:r>
              <a:rPr lang="ru-RU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Орехово-Зуевский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“Профессиональный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 " Московия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15.01.05 Сварщик (ручной и частично механизированной сварки (наплавки)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 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54635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09.01.03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 по обработке цифровой информации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"Егорьевский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"Колледж "Коломна"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"Луховицкий аграрно-промышленный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"Ногинский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 Профессиональный колледж "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"Шатурский энергетический техникум"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15.01.32 Оператор информационных систем и ресурсов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Егорьевский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""Межрегиональный центр компетенций – Техникум имени С.П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Королева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"Подмосковье"</a:t>
            </a:r>
          </a:p>
          <a:p>
            <a:pPr algn="ctr"/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Admin\Downloads\free-icon-mechanic-199547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236" y="1359647"/>
            <a:ext cx="643266" cy="64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ownloads\free-icon-welder-431080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5500621"/>
            <a:ext cx="682757" cy="68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\Downloads\free-icon-digital-1532039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028" y="694754"/>
            <a:ext cx="529993" cy="52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ownloads\free-icon-system-administrator-532203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248" y="4121523"/>
            <a:ext cx="468202" cy="46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011" y="51876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1\Downloads\icons8-звездочка-50.pn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439" y="6428305"/>
            <a:ext cx="421240" cy="42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 smtClean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0724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54.02.06 Изобразительное искусство и черчение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Государственный социально-гуманитарный университет"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15.01.38 Оператор-наладчик металлообрабатывающих станков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 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43.02.13 Технология парикмахерского искусства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"ГАПОУ МО "Межрегиональный центр компетенций – Техникум имени С.П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Королева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Можайский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42.02.01 Реклама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54.01.20 Графический дизайнер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Дмитровский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Подмосковье"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"Люберецкий техникум имени Героя Советского Союза, лётчика-космонавта Ю.А. Гагарина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"Электростальский колледж"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54.02.02 Декоративно-прикладное искусство и народные промыслы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</a:t>
            </a:r>
          </a:p>
          <a:p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43.02.17 </a:t>
            </a:r>
            <a:r>
              <a:rPr lang="ru-RU" sz="1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индустрии красоты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техникум"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 </a:t>
            </a:r>
            <a:r>
              <a:rPr lang="ru-RU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Подмосковье"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БПОУ МО "Раменский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Сергиево-Посадский колледж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Users\Admin\Downloads\free-icon-art-104894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936" y="1498599"/>
            <a:ext cx="581885" cy="58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dmin\Downloads\free-icon-operator-1779930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236" y="2866833"/>
            <a:ext cx="725599" cy="72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Downloads\free-icon-hairdresser-6008958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835" y="3975099"/>
            <a:ext cx="672795" cy="67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dmin\Downloads\free-icon-social-media-864442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" y="5768718"/>
            <a:ext cx="566345" cy="56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Admin\Downloads\free-icon-design-88188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529" y="493157"/>
            <a:ext cx="505685" cy="50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\Downloads\free-icon-art-104894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428" y="2938689"/>
            <a:ext cx="581885" cy="58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Admin\Downloads\free-icon-makeover-1005735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428" y="3799577"/>
            <a:ext cx="670785" cy="67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711" y="51749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1\Downloads\icons8-звездочка-50.png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439" y="6428305"/>
            <a:ext cx="421240" cy="42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 smtClean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4719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08.01.08 Электромонтажник электрических сетей и электрооборудования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44.02.02 Преподавание в начальных классах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44.02.01 Дошкольное образование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35.01.23 Хозяйка усадьбы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15.01.31 Мастер контрольно-измерительных приборов и автоматики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"Подмосковье "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"Красногорский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"Люберецкий техникум имени Героя Советского Союза, лётчика-космонавта Ю.А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Гагарина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"Серпуховский колледж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</a:t>
            </a:r>
          </a:p>
          <a:p>
            <a:pPr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23.02.07 Техническое обслуживание и ремонт двигателей, систем и агрегатов автомобилей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"Коломенский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аграрный колледж имени Н.Т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Козлова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"Сергиево-Посадский колледж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Admin\Downloads\free-icon-electrician-978130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128" y="1471482"/>
            <a:ext cx="718304" cy="71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\Downloads\free-icon-lecturer-1466112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71" y="2842300"/>
            <a:ext cx="589127" cy="58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dmin\Downloads\free-icon-game-1385675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94" y="4087182"/>
            <a:ext cx="715634" cy="71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Admin\Downloads\free-icon-hostess-512119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71" y="5408571"/>
            <a:ext cx="532139" cy="53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Admin\Downloads\1679443993620_bulletin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529" y="650782"/>
            <a:ext cx="790968" cy="747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Admin\Downloads\free-icon-mechanic-13544624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913" y="3709708"/>
            <a:ext cx="704149" cy="70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711" y="51876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1\Downloads\icons8-звездочка-50.png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439" y="6428305"/>
            <a:ext cx="421240" cy="42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 smtClean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909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35.02.12. Садово-парковое и ландшафтное строительство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Губернский колледж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"Дмитровский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19.01.04 Пекарь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"Егорьевский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"Колледж "Подмосковье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19.02.12 Технология продуктов животного происхождения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29.01.07 Портной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 "Коломна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42.02.01 Реклама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"Подмосковье"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09.01.04  Наладчик аппаратных и программных средств инфокоммуникационных систем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43.02.14 Гостиничное дело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"Волоколамский аграрный техникум "</a:t>
            </a:r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Холмогорка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"Подмосковье",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Н.Т. Козлова"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"Луховицкий аграрно-промышленный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Наро-Фоминский техникум "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гуманитарно-технологический университет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38.02.06 Финансы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""Красногорский колледж"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C:\Users\Admin\Downloads\free-icon-pond-fountain-1446239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1810"/>
            <a:ext cx="622640" cy="62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Admin\Downloads\free-icon-baker-242201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" y="2507175"/>
            <a:ext cx="616318" cy="61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\Downloads\free-icon-milk-can-1264072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920" y="3668984"/>
            <a:ext cx="728772" cy="72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dmin\Downloads\free-icon-tailor-6036809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" y="4423459"/>
            <a:ext cx="647395" cy="64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Admin\Downloads\free-icon-social-media-864442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5" y="5159754"/>
            <a:ext cx="566345" cy="56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Admin\Downloads\free-icon-programmer-2409387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929" y="672691"/>
            <a:ext cx="616318" cy="61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:\Users\Admin\Downloads\free-icon-manager-3376503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510" y="1478036"/>
            <a:ext cx="550188" cy="55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Admin\Downloads\free-icon-finance-3574927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378" y="4925607"/>
            <a:ext cx="521738" cy="52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711" y="51749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1\Downloads\icons8-звездочка-50.png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439" y="6428305"/>
            <a:ext cx="421240" cy="42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 smtClean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165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9"/>
            <a:ext cx="12686296" cy="6991401"/>
          </a:xfrm>
          <a:prstGeom prst="rect">
            <a:avLst/>
          </a:prstGeom>
          <a:solidFill>
            <a:schemeClr val="accent5"/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E25D0B89-FAC2-4D11-B5AB-2CFE5FEB98D9}"/>
              </a:ext>
            </a:extLst>
          </p:cNvPr>
          <p:cNvSpPr txBox="1"/>
          <p:nvPr/>
        </p:nvSpPr>
        <p:spPr>
          <a:xfrm>
            <a:off x="7754764" y="1198185"/>
            <a:ext cx="288466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u="sng" smtClean="0">
              <a:solidFill>
                <a:srgbClr val="0070C0"/>
              </a:solidFill>
            </a:endParaRPr>
          </a:p>
          <a:p>
            <a:endParaRPr lang="ru-RU" sz="1200" b="1" u="sng" smtClean="0">
              <a:solidFill>
                <a:srgbClr val="0070C0"/>
              </a:solidFill>
            </a:endParaRPr>
          </a:p>
          <a:p>
            <a:endParaRPr lang="ru-RU" sz="1200" b="1" u="sng" smtClean="0">
              <a:solidFill>
                <a:srgbClr val="0070C0"/>
              </a:solidFill>
            </a:endParaRPr>
          </a:p>
          <a:p>
            <a:endParaRPr lang="ru-RU" sz="1200" b="1" u="sng" smtClean="0">
              <a:solidFill>
                <a:srgbClr val="0070C0"/>
              </a:solidFill>
            </a:endParaRPr>
          </a:p>
          <a:p>
            <a:endParaRPr lang="ru-RU" sz="1200" b="1" u="sng" smtClean="0">
              <a:solidFill>
                <a:srgbClr val="0070C0"/>
              </a:solidFill>
            </a:endParaRPr>
          </a:p>
          <a:p>
            <a:endParaRPr lang="ru-RU" sz="1200" b="1" u="sng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200" b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РУМЦ СПО и ВО </a:t>
            </a:r>
            <a:r>
              <a:rPr lang="ru-RU" sz="1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200" b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87,50%</a:t>
            </a:r>
            <a:r>
              <a:rPr lang="en-US" sz="1200" b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endParaRPr lang="ru-RU" sz="1200" b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200" b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smtClean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ru-RU" sz="1200" b="1" smtClean="0">
                <a:solidFill>
                  <a:schemeClr val="accent1">
                    <a:lumMod val="75000"/>
                  </a:schemeClr>
                </a:solidFill>
              </a:rPr>
              <a:t>75,73 %</a:t>
            </a:r>
          </a:p>
          <a:p>
            <a:endParaRPr lang="ru-RU" sz="1200" b="1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 smtClean="0">
                <a:solidFill>
                  <a:schemeClr val="accent1">
                    <a:lumMod val="75000"/>
                  </a:schemeClr>
                </a:solidFill>
              </a:rPr>
              <a:t>       95,63 %</a:t>
            </a:r>
          </a:p>
          <a:p>
            <a:endParaRPr lang="ru-RU" sz="1200" b="1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 smtClean="0">
                <a:solidFill>
                  <a:schemeClr val="accent1">
                    <a:lumMod val="75000"/>
                  </a:schemeClr>
                </a:solidFill>
              </a:rPr>
              <a:t>       75,69 %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b="1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 smtClean="0">
                <a:solidFill>
                  <a:schemeClr val="accent1">
                    <a:lumMod val="75000"/>
                  </a:schemeClr>
                </a:solidFill>
              </a:rPr>
              <a:t>       66,50%</a:t>
            </a:r>
          </a:p>
          <a:p>
            <a:endParaRPr lang="ru-RU" sz="1200" b="1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 smtClean="0">
                <a:solidFill>
                  <a:schemeClr val="accent1">
                    <a:lumMod val="75000"/>
                  </a:schemeClr>
                </a:solidFill>
              </a:rPr>
              <a:t>       85,11 %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25D0B89-FAC2-4D11-B5AB-2CFE5FEB98D9}"/>
              </a:ext>
            </a:extLst>
          </p:cNvPr>
          <p:cNvSpPr txBox="1"/>
          <p:nvPr/>
        </p:nvSpPr>
        <p:spPr>
          <a:xfrm>
            <a:off x="129305" y="1237007"/>
            <a:ext cx="24645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u="sng" smtClean="0">
              <a:solidFill>
                <a:srgbClr val="0070C0"/>
              </a:solidFill>
            </a:endParaRPr>
          </a:p>
          <a:p>
            <a:endParaRPr lang="ru-RU" sz="1200" b="1" u="sng" smtClean="0">
              <a:solidFill>
                <a:srgbClr val="0070C0"/>
              </a:solidFill>
            </a:endParaRPr>
          </a:p>
          <a:p>
            <a:endParaRPr lang="ru-RU" sz="1200" b="1" u="sng" smtClean="0">
              <a:solidFill>
                <a:srgbClr val="0070C0"/>
              </a:solidFill>
            </a:endParaRPr>
          </a:p>
          <a:p>
            <a:endParaRPr lang="ru-RU" sz="1200" b="1" u="sng" smtClean="0">
              <a:solidFill>
                <a:srgbClr val="0070C0"/>
              </a:solidFill>
            </a:endParaRPr>
          </a:p>
          <a:p>
            <a:endParaRPr lang="ru-RU" sz="1200" b="1" u="sng" smtClean="0">
              <a:solidFill>
                <a:srgbClr val="0070C0"/>
              </a:solidFill>
            </a:endParaRPr>
          </a:p>
          <a:p>
            <a:endParaRPr lang="ru-RU" sz="1200" b="1" u="sng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200" b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БПОО </a:t>
            </a:r>
            <a:r>
              <a:rPr lang="ru-RU" sz="1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200" b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89,30%</a:t>
            </a:r>
            <a:r>
              <a:rPr lang="en-US" sz="1200" b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endParaRPr lang="ru-RU" sz="1200" b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200" b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smtClean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ru-RU" sz="1200" b="1" smtClean="0">
                <a:solidFill>
                  <a:schemeClr val="accent1">
                    <a:lumMod val="75000"/>
                  </a:schemeClr>
                </a:solidFill>
              </a:rPr>
              <a:t>87,53 %</a:t>
            </a:r>
          </a:p>
          <a:p>
            <a:endParaRPr lang="ru-RU" sz="1200" b="1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 smtClean="0">
                <a:solidFill>
                  <a:schemeClr val="accent1">
                    <a:lumMod val="75000"/>
                  </a:schemeClr>
                </a:solidFill>
              </a:rPr>
              <a:t>       90,53 %</a:t>
            </a:r>
          </a:p>
          <a:p>
            <a:endParaRPr lang="ru-RU" sz="1200" b="1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 smtClean="0">
                <a:solidFill>
                  <a:schemeClr val="accent1">
                    <a:lumMod val="75000"/>
                  </a:schemeClr>
                </a:solidFill>
              </a:rPr>
              <a:t>       89,66 %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b="1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 smtClean="0">
                <a:solidFill>
                  <a:schemeClr val="accent1">
                    <a:lumMod val="75000"/>
                  </a:schemeClr>
                </a:solidFill>
              </a:rPr>
              <a:t>       89,61%</a:t>
            </a:r>
          </a:p>
          <a:p>
            <a:endParaRPr lang="ru-RU" sz="1200" b="1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 smtClean="0">
                <a:solidFill>
                  <a:schemeClr val="accent1">
                    <a:lumMod val="75000"/>
                  </a:schemeClr>
                </a:solidFill>
              </a:rPr>
              <a:t>       89,16 %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FC2A18A7-54BB-4D3B-B1A0-D62716B23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44" y="1424890"/>
            <a:ext cx="1174568" cy="80929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7E1C5A9-C250-4814-8A8C-F06E3FCA38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6764" y="3705830"/>
            <a:ext cx="3015662" cy="319265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D9C43CA-F3D7-47D0-80BA-B6CF593D5244}"/>
              </a:ext>
            </a:extLst>
          </p:cNvPr>
          <p:cNvSpPr txBox="1"/>
          <p:nvPr/>
        </p:nvSpPr>
        <p:spPr>
          <a:xfrm>
            <a:off x="739409" y="700559"/>
            <a:ext cx="101329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АТЛАС-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sz="1600" b="1" i="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утеводитель познакомит с перечнем профессий/специальностей СПО в Московской  области для лиц с инвалидностью и ОВЗ и поможет найти свое место в профессиональном сообществе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40E8255-7B8E-4EF8-967C-AE190E76ACC3}"/>
              </a:ext>
            </a:extLst>
          </p:cNvPr>
          <p:cNvSpPr txBox="1"/>
          <p:nvPr/>
        </p:nvSpPr>
        <p:spPr>
          <a:xfrm>
            <a:off x="-348630" y="117722"/>
            <a:ext cx="126862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СОДЕРЖАНИЕ РЕГИОНАЛЬНОГО  АТЛАСА ДОСТУПНЫХ </a:t>
            </a:r>
            <a:r>
              <a:rPr lang="ru-RU" sz="2000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ПРОФЕССИЙ/СПЕЦИАЛЬНОСТЕЙ </a:t>
            </a:r>
            <a:r>
              <a:rPr lang="ru-RU" sz="2000" b="1" i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СПО ДЛЯ ЛИЦ С ИНВАЛИДНОСТЬЮ И ОВЗ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05748" y="2569934"/>
            <a:ext cx="316432" cy="31643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85" y="2936477"/>
            <a:ext cx="408517" cy="408517"/>
          </a:xfrm>
          <a:prstGeom prst="rect">
            <a:avLst/>
          </a:prstGeom>
          <a:noFill/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55" y="3350680"/>
            <a:ext cx="317050" cy="31705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00" y="3718839"/>
            <a:ext cx="316432" cy="31643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28" y="4077359"/>
            <a:ext cx="365172" cy="365172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6558CE55-49A5-424E-8354-2E51E95A984D}"/>
              </a:ext>
            </a:extLst>
          </p:cNvPr>
          <p:cNvSpPr txBox="1"/>
          <p:nvPr/>
        </p:nvSpPr>
        <p:spPr>
          <a:xfrm>
            <a:off x="3361200" y="2583867"/>
            <a:ext cx="6633326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0" i="0" u="sng" strike="noStrike" kern="1200" cap="none" spc="0" normalizeH="0" baseline="0" noProof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u="sng">
              <a:solidFill>
                <a:srgbClr val="0070C0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0" i="0" u="sng" strike="noStrike" kern="1200" cap="none" spc="0" normalizeH="0" baseline="0" noProof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u="sng">
              <a:solidFill>
                <a:srgbClr val="0070C0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0" i="0" u="sng" strike="noStrike" kern="1200" cap="none" spc="0" normalizeH="0" baseline="0" noProof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u="sng">
              <a:solidFill>
                <a:srgbClr val="0070C0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0" i="0" u="sng" strike="noStrike" kern="1200" cap="none" spc="0" normalizeH="0" baseline="0" noProof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u="sng">
              <a:solidFill>
                <a:srgbClr val="0070C0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0" i="0" u="sng" strike="noStrike" kern="1200" cap="none" spc="0" normalizeH="0" baseline="0" noProof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u="sng">
              <a:solidFill>
                <a:srgbClr val="0070C0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РУМЦ СПО – 82,46%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lang="ru-RU" sz="12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    </a:t>
            </a: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72,94 %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1" i="0" u="sng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lang="ru-RU" sz="12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76,32  %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1" i="0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–   74,71 %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1" i="0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    74,03 %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1" i="0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    73,49 %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ru-RU" dirty="0"/>
          </a:p>
        </p:txBody>
      </p:sp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94BE7ABC-54C9-402A-BB9B-44B205AAB29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78819" y="2692827"/>
            <a:ext cx="317019" cy="317019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EBC66F70-2F11-4E66-9E04-A32561B40E1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36969" y="3182458"/>
            <a:ext cx="408517" cy="408467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DA2C776D-AE39-4071-A342-26A1CE2F87D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59837" y="3562350"/>
            <a:ext cx="342146" cy="34706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F7C84996-A2F0-4168-8C33-9C52143012B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80652" y="3956731"/>
            <a:ext cx="317019" cy="317019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0B2AEF3A-F600-43DA-B63B-501C98FD817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54433" y="4270621"/>
            <a:ext cx="365792" cy="365792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250BCD54-C733-4B9F-BF06-708A5F7C4DE2}"/>
              </a:ext>
            </a:extLst>
          </p:cNvPr>
          <p:cNvSpPr txBox="1"/>
          <p:nvPr/>
        </p:nvSpPr>
        <p:spPr>
          <a:xfrm flipH="1">
            <a:off x="8921972" y="719234"/>
            <a:ext cx="33652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i="0" dirty="0">
              <a:solidFill>
                <a:schemeClr val="tx2"/>
              </a:solidFill>
            </a:endParaRPr>
          </a:p>
          <a:p>
            <a:endParaRPr lang="ru-RU" sz="1200" b="1" i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i="0" smtClean="0">
                <a:solidFill>
                  <a:schemeClr val="accent5">
                    <a:lumMod val="50000"/>
                  </a:schemeClr>
                </a:solidFill>
              </a:rPr>
              <a:t>Ресурсный </a:t>
            </a:r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</a:rPr>
              <a:t>учебно-методический центр  </a:t>
            </a:r>
            <a:r>
              <a:rPr lang="ru-RU" sz="1200" i="0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</a:t>
            </a:r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  <a:effectLst/>
              </a:rPr>
              <a:t>Государственного автономного профессионального</a:t>
            </a:r>
          </a:p>
          <a:p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  <a:effectLst/>
              </a:rPr>
              <a:t>образовательного учреждения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  <a:effectLst/>
              </a:rPr>
              <a:t>Калужской области «Калужский колледж сервиса и </a:t>
            </a:r>
            <a:r>
              <a:rPr lang="ru-RU" sz="1200" b="1" i="0">
                <a:solidFill>
                  <a:schemeClr val="accent5">
                    <a:lumMod val="50000"/>
                  </a:schemeClr>
                </a:solidFill>
                <a:effectLst/>
              </a:rPr>
              <a:t>дизайна</a:t>
            </a:r>
            <a:r>
              <a:rPr lang="ru-RU" sz="1200" b="1" i="0" smtClean="0">
                <a:solidFill>
                  <a:schemeClr val="accent5">
                    <a:lumMod val="50000"/>
                  </a:schemeClr>
                </a:solidFill>
                <a:effectLst/>
              </a:rPr>
              <a:t>» (присоединён к Московской области)</a:t>
            </a:r>
            <a:endParaRPr lang="ru-RU" sz="1200" b="1" i="0" dirty="0"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r>
              <a:rPr lang="ru-RU" sz="1200" b="1" i="0" dirty="0">
                <a:solidFill>
                  <a:schemeClr val="tx2"/>
                </a:solidFill>
              </a:rPr>
              <a:t> </a:t>
            </a:r>
            <a:endParaRPr lang="ru-RU" sz="1200" dirty="0">
              <a:solidFill>
                <a:schemeClr val="tx2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B7656A7-3CFD-43D0-BF3A-BC01A889863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52" y="5064370"/>
            <a:ext cx="338037" cy="286922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EF985A14-B6D6-4662-B433-C04F7CB034D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52" y="5421599"/>
            <a:ext cx="341637" cy="250091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568E8734-0DB8-4C77-B982-501A9C1E574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004087"/>
              </a:clrFrom>
              <a:clrTo>
                <a:srgbClr val="00408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50" y="5772359"/>
            <a:ext cx="338037" cy="306894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1AD0806B-11B4-4F6B-927C-87E7476EE78A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71" y="6520225"/>
            <a:ext cx="338037" cy="310993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1A60C23A-1FF2-49A1-BADB-05F40EC996C8}"/>
              </a:ext>
            </a:extLst>
          </p:cNvPr>
          <p:cNvPicPr>
            <a:picLocks noChangeAspect="1"/>
          </p:cNvPicPr>
          <p:nvPr/>
        </p:nvPicPr>
        <p:blipFill>
          <a:blip r:embed="rId24">
            <a:duotone>
              <a:prstClr val="black"/>
              <a:schemeClr val="bg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01444" y="5496376"/>
            <a:ext cx="370331" cy="263193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0A41EF59-E264-45FC-814B-70C7C60B9FD1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596299" y="5857359"/>
            <a:ext cx="370334" cy="312904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1D5EEE6A-BBBB-4C06-8FAC-E66E3F070C5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01444" y="6247347"/>
            <a:ext cx="363634" cy="263193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B026D5B1-CFBD-4920-8DCE-D44D6D70CAE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609658" y="6603128"/>
            <a:ext cx="355420" cy="272683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4120766D-2CF8-495C-8742-953D761965B6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299" y="5134708"/>
            <a:ext cx="370334" cy="286891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57747675-B588-46BA-B802-F36AAD8C978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8350" y="6157441"/>
            <a:ext cx="341637" cy="266214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C878827-F4D3-4A1C-8714-82134A300AB7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757372" y="1328394"/>
            <a:ext cx="1239697" cy="826465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A43F5A2C-EBBB-4B37-8464-338124BE5485}"/>
              </a:ext>
            </a:extLst>
          </p:cNvPr>
          <p:cNvSpPr/>
          <p:nvPr/>
        </p:nvSpPr>
        <p:spPr>
          <a:xfrm>
            <a:off x="4861085" y="5297149"/>
            <a:ext cx="2893679" cy="12977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i="0" dirty="0">
              <a:solidFill>
                <a:srgbClr val="0F253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dirty="0">
              <a:solidFill>
                <a:srgbClr val="0F253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i="0" dirty="0">
              <a:solidFill>
                <a:srgbClr val="0F253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i="0" dirty="0">
              <a:solidFill>
                <a:srgbClr val="0F253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dirty="0">
              <a:solidFill>
                <a:srgbClr val="0F253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i="0" dirty="0">
              <a:solidFill>
                <a:srgbClr val="0F253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i="0" dirty="0">
              <a:solidFill>
                <a:srgbClr val="0F253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000" b="1" i="0" dirty="0">
                <a:solidFill>
                  <a:srgbClr val="002060"/>
                </a:solidFill>
                <a:effectLst/>
                <a:cs typeface="Calibri" panose="020F0502020204030204" pitchFamily="34" charset="0"/>
              </a:rPr>
              <a:t>ПРИНЦИПЫ И ПОДХОДЫ, ИСПОЛЬЗУЕМЫЕ В АТЛАСЕ</a:t>
            </a:r>
            <a:r>
              <a:rPr lang="en-US" sz="1000" b="1" i="0" dirty="0">
                <a:solidFill>
                  <a:srgbClr val="002060"/>
                </a:solidFill>
                <a:effectLst/>
                <a:cs typeface="Calibri" panose="020F0502020204030204" pitchFamily="34" charset="0"/>
              </a:rPr>
              <a:t>   </a:t>
            </a:r>
            <a:endParaRPr lang="en-US" sz="1000" dirty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02060"/>
                </a:solidFill>
                <a:effectLst/>
              </a:rPr>
              <a:t>Целенаправленность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02060"/>
                </a:solidFill>
                <a:effectLst/>
              </a:rPr>
              <a:t>Позиционирование субъекта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02060"/>
                </a:solidFill>
                <a:effectLst/>
              </a:rPr>
              <a:t>Стратегические цели развития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02060"/>
                </a:solidFill>
                <a:effectLst/>
              </a:rPr>
              <a:t>Коммуникационная функция Атласа</a:t>
            </a:r>
          </a:p>
          <a:p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pPr algn="ctr"/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pPr algn="ctr"/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pPr algn="ctr"/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pPr algn="ctr"/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pPr algn="ctr"/>
            <a:endParaRPr lang="ru-RU" sz="10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248417" y="1163067"/>
            <a:ext cx="261873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Московская область</a:t>
            </a:r>
          </a:p>
          <a:p>
            <a:r>
              <a:rPr lang="ru-RU" sz="1100" b="1" smtClean="0">
                <a:solidFill>
                  <a:schemeClr val="accent1">
                    <a:lumMod val="50000"/>
                  </a:schemeClr>
                </a:solidFill>
              </a:rPr>
              <a:t>Базовая </a:t>
            </a:r>
            <a:r>
              <a:rPr lang="ru-RU" sz="1100" b="1">
                <a:solidFill>
                  <a:schemeClr val="accent1">
                    <a:lumMod val="50000"/>
                  </a:schemeClr>
                </a:solidFill>
              </a:rPr>
              <a:t>профессиональная образовательная организация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100" b="1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100" b="1">
                <a:solidFill>
                  <a:schemeClr val="accent1">
                    <a:lumMod val="50000"/>
                  </a:schemeClr>
                </a:solidFill>
              </a:rPr>
              <a:t>инклюзивного профессионального образования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100" b="1" smtClean="0">
                <a:solidFill>
                  <a:schemeClr val="accent1">
                    <a:lumMod val="50000"/>
                  </a:schemeClr>
                </a:solidFill>
              </a:rPr>
              <a:t>Московской </a:t>
            </a:r>
            <a:r>
              <a:rPr lang="ru-RU" sz="1100" b="1">
                <a:solidFill>
                  <a:schemeClr val="accent1">
                    <a:lumMod val="50000"/>
                  </a:schemeClr>
                </a:solidFill>
              </a:rPr>
              <a:t>области </a:t>
            </a:r>
            <a:r>
              <a:rPr lang="ru-RU" sz="1100" b="1">
                <a:solidFill>
                  <a:srgbClr val="4472C4">
                    <a:lumMod val="50000"/>
                  </a:srgbClr>
                </a:solidFill>
              </a:rPr>
              <a:t>ГАПОУ МО «Подмосковный колледж «Энергия»</a:t>
            </a:r>
            <a:r>
              <a:rPr lang="ru-RU" sz="1100" b="1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</p:txBody>
      </p:sp>
      <p:pic>
        <p:nvPicPr>
          <p:cNvPr id="1026" name="Picture 2" descr="https://rumc.ggtu.ru/images/logo_rumc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778" y="1387703"/>
            <a:ext cx="1472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250BCD54-C733-4B9F-BF06-708A5F7C4DE2}"/>
              </a:ext>
            </a:extLst>
          </p:cNvPr>
          <p:cNvSpPr txBox="1"/>
          <p:nvPr/>
        </p:nvSpPr>
        <p:spPr>
          <a:xfrm flipH="1">
            <a:off x="4971444" y="1191672"/>
            <a:ext cx="2965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i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Московская </a:t>
            </a:r>
            <a:r>
              <a:rPr lang="ru-RU" sz="12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область</a:t>
            </a:r>
            <a:endParaRPr lang="ru-RU" sz="1200" b="1" i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</a:rPr>
              <a:t>Ресурсный </a:t>
            </a:r>
            <a:r>
              <a:rPr lang="ru-RU" sz="1200" b="1" i="0">
                <a:solidFill>
                  <a:schemeClr val="accent5">
                    <a:lumMod val="50000"/>
                  </a:schemeClr>
                </a:solidFill>
              </a:rPr>
              <a:t>учебно-методический </a:t>
            </a:r>
            <a:r>
              <a:rPr lang="ru-RU" sz="1200" b="1" i="0" smtClean="0">
                <a:solidFill>
                  <a:schemeClr val="accent5">
                    <a:lumMod val="50000"/>
                  </a:schemeClr>
                </a:solidFill>
              </a:rPr>
              <a:t>центр</a:t>
            </a:r>
          </a:p>
          <a:p>
            <a:r>
              <a:rPr lang="ru-RU" sz="1200" b="1" smtClean="0">
                <a:solidFill>
                  <a:schemeClr val="accent5">
                    <a:lumMod val="50000"/>
                  </a:schemeClr>
                </a:solidFill>
              </a:rPr>
              <a:t>Московской области СПО и ВО (ГОУ ВО МО «ГГТУ»)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8650" y="2493734"/>
            <a:ext cx="29527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u="sng">
                <a:solidFill>
                  <a:srgbClr val="0070C0"/>
                </a:solidFill>
              </a:rPr>
              <a:t>143963, Московская область, г.о. Реутов,                                                                                                                                                                                                                                                       Юбилейный пр-т, д.58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u="sng">
              <a:solidFill>
                <a:srgbClr val="0070C0"/>
              </a:solidFill>
            </a:endParaRPr>
          </a:p>
          <a:p>
            <a:r>
              <a:rPr lang="ru-RU" sz="1200" b="1" u="sng">
                <a:solidFill>
                  <a:srgbClr val="0070C0"/>
                </a:solidFill>
              </a:rPr>
              <a:t>+7(495) 521-63-77    </a:t>
            </a:r>
          </a:p>
          <a:p>
            <a:r>
              <a:rPr lang="ru-RU" sz="1200" b="1">
                <a:solidFill>
                  <a:schemeClr val="accent1">
                    <a:lumMod val="75000"/>
                  </a:schemeClr>
                </a:solidFill>
              </a:rPr>
              <a:t>        </a:t>
            </a:r>
          </a:p>
          <a:p>
            <a:r>
              <a:rPr lang="ru-RU" sz="1200" b="1">
                <a:solidFill>
                  <a:schemeClr val="accent1">
                    <a:lumMod val="75000"/>
                  </a:schemeClr>
                </a:solidFill>
                <a:hlinkClick r:id="rId33"/>
              </a:rPr>
              <a:t>https://bpoo.energypk.ru/</a:t>
            </a:r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200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b="1">
                <a:solidFill>
                  <a:schemeClr val="accent1">
                    <a:lumMod val="75000"/>
                  </a:schemeClr>
                </a:solidFill>
                <a:hlinkClick r:id="rId34"/>
              </a:rPr>
              <a:t>bpoo_mo@mail.ru</a:t>
            </a:r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200" b="1">
                <a:solidFill>
                  <a:schemeClr val="accent1">
                    <a:lumMod val="75000"/>
                  </a:schemeClr>
                </a:solidFill>
                <a:hlinkClick r:id="rId3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1200" b="1">
                <a:solidFill>
                  <a:srgbClr val="0070C0"/>
                </a:solidFill>
                <a:hlinkClick r:id="rId3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https://vk.com/bpoo_energypk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60855" y="2529096"/>
            <a:ext cx="34101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200" b="1" u="sng" smtClean="0">
                <a:solidFill>
                  <a:srgbClr val="0070C0"/>
                </a:solidFill>
              </a:rPr>
              <a:t>248012</a:t>
            </a:r>
            <a:r>
              <a:rPr lang="ru-RU" sz="1200" b="1" u="sng">
                <a:solidFill>
                  <a:srgbClr val="0070C0"/>
                </a:solidFill>
              </a:rPr>
              <a:t>, Российская Федерация, </a:t>
            </a:r>
            <a:endParaRPr lang="ru-RU" sz="1200" b="1" u="sng" smtClean="0">
              <a:solidFill>
                <a:srgbClr val="0070C0"/>
              </a:solidFill>
            </a:endParaRPr>
          </a:p>
          <a:p>
            <a:pPr lvl="0">
              <a:defRPr/>
            </a:pPr>
            <a:r>
              <a:rPr lang="ru-RU" sz="1200" b="1" u="sng" smtClean="0">
                <a:solidFill>
                  <a:srgbClr val="0070C0"/>
                </a:solidFill>
              </a:rPr>
              <a:t>Центральный </a:t>
            </a:r>
            <a:r>
              <a:rPr lang="ru-RU" sz="1200" b="1" u="sng">
                <a:solidFill>
                  <a:srgbClr val="0070C0"/>
                </a:solidFill>
              </a:rPr>
              <a:t>федеральный округ, </a:t>
            </a:r>
            <a:endParaRPr lang="ru-RU" sz="1200" b="1" u="sng" smtClean="0">
              <a:solidFill>
                <a:srgbClr val="0070C0"/>
              </a:solidFill>
            </a:endParaRPr>
          </a:p>
          <a:p>
            <a:pPr lvl="0">
              <a:defRPr/>
            </a:pPr>
            <a:r>
              <a:rPr lang="ru-RU" sz="1200" b="1" u="sng" smtClean="0">
                <a:solidFill>
                  <a:srgbClr val="0070C0"/>
                </a:solidFill>
              </a:rPr>
              <a:t>Калужская область. г. Калуга, ул. Кубяка, 1</a:t>
            </a:r>
          </a:p>
          <a:p>
            <a:pPr lvl="0">
              <a:defRPr/>
            </a:pPr>
            <a:endParaRPr lang="ru-RU" sz="1200" b="1">
              <a:solidFill>
                <a:srgbClr val="0070C0"/>
              </a:solidFill>
            </a:endParaRPr>
          </a:p>
          <a:p>
            <a:pPr lvl="0">
              <a:defRPr/>
            </a:pPr>
            <a:r>
              <a:rPr lang="ru-RU" sz="1200" b="1">
                <a:solidFill>
                  <a:srgbClr val="0070C0"/>
                </a:solidFill>
                <a:hlinkClick r:id="rId36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+7 (961) 122-21-91</a:t>
            </a:r>
            <a:endParaRPr lang="ru-RU" sz="1200" b="1">
              <a:solidFill>
                <a:srgbClr val="0070C0"/>
              </a:solidFill>
            </a:endParaRPr>
          </a:p>
          <a:p>
            <a:pPr lvl="0">
              <a:defRPr/>
            </a:pPr>
            <a:endParaRPr lang="ru-RU" sz="1200" b="1">
              <a:solidFill>
                <a:srgbClr val="0070C0"/>
              </a:solidFill>
            </a:endParaRPr>
          </a:p>
          <a:p>
            <a:pPr lvl="0">
              <a:defRPr/>
            </a:pPr>
            <a:r>
              <a:rPr lang="ru-RU" sz="1200" b="1" u="sng">
                <a:solidFill>
                  <a:srgbClr val="0070C0"/>
                </a:solidFill>
                <a:hlinkClick r:id="rId3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http://kksd.edusite.ru/</a:t>
            </a:r>
            <a:endParaRPr lang="ru-RU" sz="1200" b="1" u="sng">
              <a:solidFill>
                <a:srgbClr val="0070C0"/>
              </a:solidFill>
            </a:endParaRPr>
          </a:p>
          <a:p>
            <a:pPr lvl="0">
              <a:defRPr/>
            </a:pPr>
            <a:endParaRPr lang="ru-RU" sz="1200" b="1">
              <a:solidFill>
                <a:srgbClr val="0070C0"/>
              </a:solidFill>
            </a:endParaRPr>
          </a:p>
          <a:p>
            <a:pPr lvl="0">
              <a:defRPr/>
            </a:pPr>
            <a:r>
              <a:rPr lang="ru-RU" sz="1200" b="1" u="sng">
                <a:solidFill>
                  <a:srgbClr val="0070C0"/>
                </a:solidFill>
                <a:hlinkClick r:id="rId38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college_service@adm.kaluga.ru</a:t>
            </a:r>
            <a:endParaRPr lang="ru-RU" sz="1200" b="1" u="sng">
              <a:solidFill>
                <a:srgbClr val="0070C0"/>
              </a:solidFill>
            </a:endParaRPr>
          </a:p>
          <a:p>
            <a:pPr lvl="0">
              <a:defRPr/>
            </a:pPr>
            <a:endParaRPr lang="ru-RU" sz="1200" b="1">
              <a:solidFill>
                <a:srgbClr val="0070C0"/>
              </a:solidFill>
            </a:endParaRPr>
          </a:p>
          <a:p>
            <a:pPr lvl="0">
              <a:defRPr/>
            </a:pPr>
            <a:r>
              <a:rPr lang="ru-RU" sz="1200" b="1" u="sng">
                <a:solidFill>
                  <a:srgbClr val="0070C0"/>
                </a:solidFill>
                <a:hlinkClick r:id="rId39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https://vk.com/public209229541</a:t>
            </a:r>
            <a:endParaRPr lang="ru-RU" sz="1200" b="1" u="sng">
              <a:solidFill>
                <a:srgbClr val="0070C0"/>
              </a:solidFill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820273" y="2640545"/>
            <a:ext cx="316432" cy="31643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685" y="3092813"/>
            <a:ext cx="408517" cy="408517"/>
          </a:xfrm>
          <a:prstGeom prst="rect">
            <a:avLst/>
          </a:prstGeom>
          <a:noFill/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380" y="3487966"/>
            <a:ext cx="317050" cy="31705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725" y="3856125"/>
            <a:ext cx="316432" cy="31643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053" y="4205120"/>
            <a:ext cx="365172" cy="36517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250BCD54-C733-4B9F-BF06-708A5F7C4DE2}"/>
              </a:ext>
            </a:extLst>
          </p:cNvPr>
          <p:cNvSpPr txBox="1"/>
          <p:nvPr/>
        </p:nvSpPr>
        <p:spPr>
          <a:xfrm flipH="1">
            <a:off x="17293739" y="1213462"/>
            <a:ext cx="2965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i="0" dirty="0">
              <a:solidFill>
                <a:schemeClr val="tx2"/>
              </a:solidFill>
            </a:endParaRPr>
          </a:p>
          <a:p>
            <a:endParaRPr lang="ru-RU" sz="1200" b="1" i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Московская </a:t>
            </a:r>
            <a:r>
              <a:rPr lang="ru-RU" sz="12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область</a:t>
            </a:r>
            <a:endParaRPr lang="ru-RU" sz="1200" b="1" i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</a:rPr>
              <a:t>Ресурсный </a:t>
            </a:r>
            <a:r>
              <a:rPr lang="ru-RU" sz="1200" b="1" i="0">
                <a:solidFill>
                  <a:schemeClr val="accent5">
                    <a:lumMod val="50000"/>
                  </a:schemeClr>
                </a:solidFill>
              </a:rPr>
              <a:t>учебно-методический </a:t>
            </a:r>
            <a:r>
              <a:rPr lang="ru-RU" sz="1200" b="1" i="0" smtClean="0">
                <a:solidFill>
                  <a:schemeClr val="accent5">
                    <a:lumMod val="50000"/>
                  </a:schemeClr>
                </a:solidFill>
              </a:rPr>
              <a:t>центр</a:t>
            </a:r>
          </a:p>
          <a:p>
            <a:r>
              <a:rPr lang="ru-RU" sz="1200" b="1" smtClean="0">
                <a:solidFill>
                  <a:schemeClr val="accent5">
                    <a:lumMod val="50000"/>
                  </a:schemeClr>
                </a:solidFill>
              </a:rPr>
              <a:t>Московской области 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965078" y="2605901"/>
            <a:ext cx="295275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u="sng">
                <a:solidFill>
                  <a:srgbClr val="0070C0"/>
                </a:solidFill>
              </a:rPr>
              <a:t>142611, Московская область, г.о. Орехово-Зуевский, г. Орехово-Зуево, ул. Зелёная, д. 22, корпус </a:t>
            </a:r>
            <a:r>
              <a:rPr lang="ru-RU" sz="1200" b="1" u="sng" smtClean="0">
                <a:solidFill>
                  <a:srgbClr val="0070C0"/>
                </a:solidFill>
              </a:rPr>
              <a:t>2</a:t>
            </a:r>
          </a:p>
          <a:p>
            <a:endParaRPr lang="ru-RU" sz="1200" u="sng">
              <a:solidFill>
                <a:srgbClr val="0070C0"/>
              </a:solidFill>
            </a:endParaRPr>
          </a:p>
          <a:p>
            <a:r>
              <a:rPr lang="ru-RU" sz="1200" b="1" u="sng" smtClean="0">
                <a:solidFill>
                  <a:srgbClr val="0070C0"/>
                </a:solidFill>
              </a:rPr>
              <a:t>8-499-955-25-20</a:t>
            </a:r>
            <a:r>
              <a:rPr lang="ru-RU" sz="1200" b="1" u="sng">
                <a:solidFill>
                  <a:srgbClr val="0070C0"/>
                </a:solidFill>
              </a:rPr>
              <a:t>, доб. 226</a:t>
            </a:r>
            <a:r>
              <a:rPr lang="ru-RU" sz="1200" b="1" smtClean="0">
                <a:solidFill>
                  <a:schemeClr val="accent1">
                    <a:lumMod val="75000"/>
                  </a:schemeClr>
                </a:solidFill>
              </a:rPr>
              <a:t>        </a:t>
            </a:r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b="1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200" b="1" smtClean="0">
                <a:solidFill>
                  <a:schemeClr val="accent1">
                    <a:lumMod val="75000"/>
                  </a:schemeClr>
                </a:solidFill>
              </a:rPr>
              <a:t>https</a:t>
            </a:r>
            <a:r>
              <a:rPr lang="en-US" sz="1200" b="1">
                <a:solidFill>
                  <a:schemeClr val="accent1">
                    <a:lumMod val="75000"/>
                  </a:schemeClr>
                </a:solidFill>
              </a:rPr>
              <a:t>://rumc.ggtu.ru/</a:t>
            </a:r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b="1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200" b="1" smtClean="0">
                <a:solidFill>
                  <a:schemeClr val="accent1">
                    <a:lumMod val="75000"/>
                  </a:schemeClr>
                </a:solidFill>
              </a:rPr>
              <a:t>mo_ggtu_rumc@mosreg.ru</a:t>
            </a:r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b="1" smtClean="0">
              <a:solidFill>
                <a:schemeClr val="accent1">
                  <a:lumMod val="75000"/>
                </a:schemeClr>
              </a:solidFill>
              <a:hlinkClick r:id="rId35">
                <a:extLst>
                  <a:ext uri="{A12FA001-AC4F-418D-AE19-62706E023703}">
                    <ahyp:hlinkClr xmlns:lc="http://schemas.openxmlformats.org/drawingml/2006/lockedCanvas" xmlns:ahyp="http://schemas.microsoft.com/office/drawing/2018/hyperlinkcolor" xmlns="" val="tx"/>
                  </a:ext>
                </a:extLst>
              </a:hlinkClick>
            </a:endParaRPr>
          </a:p>
          <a:p>
            <a:r>
              <a:rPr lang="ru-RU" sz="1200" b="1" smtClean="0">
                <a:solidFill>
                  <a:schemeClr val="accent1">
                    <a:lumMod val="75000"/>
                  </a:schemeClr>
                </a:solidFill>
                <a:hlinkClick r:id="rId3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200" b="1">
                <a:solidFill>
                  <a:srgbClr val="0070C0"/>
                </a:solidFill>
              </a:rPr>
              <a:t>https://vk.com/id780084912</a:t>
            </a:r>
            <a:endParaRPr lang="ru-RU" sz="1200" b="1" dirty="0">
              <a:solidFill>
                <a:srgbClr val="0070C0"/>
              </a:solidFill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9B7656A7-3CFD-43D0-BF3A-BC01A889863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239" y="5064369"/>
            <a:ext cx="338037" cy="286922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EF985A14-B6D6-4662-B433-C04F7CB034D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39" y="5421598"/>
            <a:ext cx="341637" cy="250091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568E8734-0DB8-4C77-B982-501A9C1E574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004087"/>
              </a:clrFrom>
              <a:clrTo>
                <a:srgbClr val="00408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37" y="5772358"/>
            <a:ext cx="338037" cy="306894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1AD0806B-11B4-4F6B-927C-87E7476EE78A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58" y="6520224"/>
            <a:ext cx="338037" cy="310993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57747675-B588-46BA-B802-F36AAD8C978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90037" y="6157440"/>
            <a:ext cx="341637" cy="266214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7892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40.02.01 Право и организация социального обеспечения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 "Подмосковье"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"Красногорский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"Люберецкий техникум имени Героя Советского Союза, лётчика-космонавта Ю.А. Гагарина"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университет»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46.02.01 Документационное обеспечение управления и архивоведения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"Колледж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Подмосковье"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05.02.02 Гидрология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"Подмосковный колледж "Энергия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34.02.01 Сестринское дело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гуманитарно-технологический университет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13.02.02 Теплоснабжение и теплотехническое оборудование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"Павлово-Посадский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"Государственный гуманитарно-технологический университет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35.01.27 Мастер сельскохозяйственного производства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Коломенский аграрный колледж имени Н.Т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Козлова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C:\Users\Admin\Downloads\free-icon-isolation-1737304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1896"/>
            <a:ext cx="787570" cy="78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dmin\Downloads\free-icon-folders-282173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7" y="4362612"/>
            <a:ext cx="763876" cy="76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dmin\Downloads\free-icon-power-1498244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3" y="5305693"/>
            <a:ext cx="571517" cy="57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Admin\Downloads\free-icon-nursing-technician-1591266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970" y="476483"/>
            <a:ext cx="687258" cy="68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ообщение об осуществлении разработки и актуализации схем теплоснабжения, водоснабжения и водоотведения сельских поселений Ровеньского района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28" y="2057400"/>
            <a:ext cx="784742" cy="784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C:\Users\Admin\Downloads\free-icon-tractor-2905089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172" y="4057810"/>
            <a:ext cx="609604" cy="60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411" y="51876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1\Downloads\icons8-звездочка-50.png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439" y="6428305"/>
            <a:ext cx="421240" cy="42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 smtClean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6036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15.02.16 Технология машиностроения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"Раменский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Государственный гуманитарно-технологический университет"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08.02.01 Строительство и эксплуатация зданий и сооружений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"Подольский колледж имени А.В. Никулина"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"Сергиево-Посадский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Электростальский колледж"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40.02.03 Право и судебное администрирование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Красногорский колледж"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29.01.04 Художник по костюму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"Сергиево-Посадский колледж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Государственный гуманитарно-технологический университет"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36.02.01 Ветеринария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Волоколамский аграрный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техникум "Холмогорка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"Коломенский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аграрный колледж имени Н.Т. Козлова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техникум"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08.01.28 Мастер отделочных строительных и декоративных работ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"Красногорский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C:\Users\Admin\Downloads\free-icon-mechanical-engineering-1518926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596" y="1641576"/>
            <a:ext cx="485848" cy="48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dmin\Downloads\free-icon-blueprint-105864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56" y="3370513"/>
            <a:ext cx="616001" cy="61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Admin\Downloads\free-icon-lawyer-286255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0309"/>
            <a:ext cx="651602" cy="65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Admin\Downloads\free-icon-costume-designer-910492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396" y="712354"/>
            <a:ext cx="686140" cy="68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Admin\Downloads\free-icon-veterinarian-1131251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866" y="2260232"/>
            <a:ext cx="797360" cy="7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Admin\Downloads\free-icon-builder-1085409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724" y="4237052"/>
            <a:ext cx="547168" cy="54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011" y="51622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1\Downloads\icons8-звездочка-50.png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439" y="6428305"/>
            <a:ext cx="421240" cy="42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 smtClean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7099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10.02.05 Обеспечение информационной безопасности автоматизированных систем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"Красногорский колледж"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12.02.09 Производство и эксплуатация оптических и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оптико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электронных приборов и систем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Красногорский колледж"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35.02.16  Эксплуатация и ремонт сельскохозяйственной техники и оборудования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"Луховицкий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аграрно-промышленный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08.01.24 Мастер столярно-плотничных, стекольных и паркетных работ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"Межрегиональный центр компетенций – Техникум имени С.П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Королева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13.02.07 Электроснабжение (по отраслям)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Межрегиональный центр компетенций – Техникум имени С.П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Королева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29.02.04 Конструирование, моделирование и технология швейных изделий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"Межрегиональный центр компетенций – Техникум имени С.П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Королева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29.02.09 Печатное дело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35.01.13 Тракторист-машинист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сельскохозяйственного производства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техникум"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C:\Users\Admin\Downloads\free-icon-security-200206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57" y="1600200"/>
            <a:ext cx="596594" cy="59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Admin\Downloads\free-icon-optics-161022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4739"/>
            <a:ext cx="469929" cy="46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Admin\Downloads\free-icon-tractor-290508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593" y="3830168"/>
            <a:ext cx="609604" cy="60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Admin\Downloads\free-icon-carpenter-30796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6" y="4975837"/>
            <a:ext cx="701310" cy="70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Admin\Downloads\free-icon-smart-grid-1451009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997" y="813110"/>
            <a:ext cx="662006" cy="66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Admin\Downloads\free-icon-edit-11536124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702" y="2385064"/>
            <a:ext cx="609604" cy="60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Users\Admin\Downloads\free-icon-circuit-board-764251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270" y="3903736"/>
            <a:ext cx="462468" cy="46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Admin\Downloads\free-icon-tractor-290508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131" y="4528672"/>
            <a:ext cx="609604" cy="60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711" y="51749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1\Downloads\icons8-звездочка-50.png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439" y="6428305"/>
            <a:ext cx="421240" cy="42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 smtClean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4684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35.01.15 Электромонтер по ремонту и обслуживанию электрооборудования в с/х производстве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Можайский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43.02.16 Туризм и гостеприимство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"Наро-Фоминский техникум"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08.01.07 Мастер общестроительных работ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Луховицкий аграрно-промышленный техникум»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35.01.01 Мастер по лесному хозяйству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Луховицкий аграрно-промышленный техникум"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35.01.10 Овощевод защищённого грунта</a:t>
            </a:r>
          </a:p>
          <a:p>
            <a:pPr algn="ctr"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"Луховицкий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аграрно-промышленный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15.02.09 Аддитивные технологии</a:t>
            </a:r>
          </a:p>
          <a:p>
            <a:pPr>
              <a:lnSpc>
                <a:spcPct val="80000"/>
              </a:lnSpc>
            </a:pP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МО"Луховицкий аграрно-промышленный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Подмосковный колледж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"Энергия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08.02.14 Эксплуатация и обслуживание многоквартирного дома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"Павлово-Посадский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техникум"                                 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Сергиево-Посадский колледж"</a:t>
            </a:r>
          </a:p>
          <a:p>
            <a:pPr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08.02.04 Водоснабжение и водоотведение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Одинцовский техникум" </a:t>
            </a:r>
          </a:p>
          <a:p>
            <a:pPr>
              <a:lnSpc>
                <a:spcPct val="80000"/>
              </a:lnSpc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05.02.03 Метеорология</a:t>
            </a:r>
          </a:p>
          <a:p>
            <a:pPr algn="ctr">
              <a:lnSpc>
                <a:spcPct val="80000"/>
              </a:lnSpc>
            </a:pP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Подмосковный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Энергия"</a:t>
            </a:r>
          </a:p>
          <a:p>
            <a:pPr algn="ctr"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C:\Users\Admin\Downloads\free-icon-electrician-978130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036" y="1620120"/>
            <a:ext cx="718304" cy="71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Admin\Downloads\free-icon-hospitality-164501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797" y="2905693"/>
            <a:ext cx="647879" cy="64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Admin\Downloads\free-icon-builder-108540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468" y="3963468"/>
            <a:ext cx="547168" cy="54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Admin\Downloads\free-icon-forest-687326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" y="5046776"/>
            <a:ext cx="635341" cy="63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Admin\Downloads\free-icon-greengrocer-1094452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530" y="599406"/>
            <a:ext cx="684902" cy="6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Admin\Downloads\free-icon-additive-manufacturing-1814701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31" y="1333710"/>
            <a:ext cx="515259" cy="51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C:\Users\Admin\Downloads\logo_fkr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621" y="2528726"/>
            <a:ext cx="778554" cy="57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C:\Users\Admin\Downloads\free-icon-water-supply-974685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757" y="4132614"/>
            <a:ext cx="564549" cy="56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 descr="C:\Users\Admin\Downloads\free-icon-meteorology-3407464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911" y="4826304"/>
            <a:ext cx="507695" cy="5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111" y="52003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1\Downloads\icons8-звездочка-50.png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439" y="6428305"/>
            <a:ext cx="421240" cy="42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 smtClean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3035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39.02.01 Социальная работа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ГКПОУ МО "Сергиево-Посадский социально-экономический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Государственный гуманитарно-технологический университет"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44.02.04 Специальное дошкольное образование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гуманитарно-технологический университет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44.02.01 Дошкольное образование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"Государственный социально-гуманитарный 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университет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08.01.26 Мастер по ремонту и обслуживанию инженерных систем ЖКХ</a:t>
            </a:r>
          </a:p>
          <a:p>
            <a:pPr>
              <a:lnSpc>
                <a:spcPct val="80000"/>
              </a:lnSpc>
            </a:pP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"Одинцовский техникум</a:t>
            </a:r>
            <a:r>
              <a:rPr lang="ru-RU" sz="1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08.02.08 Монтаж и эксплуатация оборудования и систем газоснабжения</a:t>
            </a:r>
          </a:p>
          <a:p>
            <a:pPr>
              <a:lnSpc>
                <a:spcPct val="80000"/>
              </a:lnSpc>
            </a:pP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"Павлово-Посадский техникум</a:t>
            </a:r>
            <a:r>
              <a:rPr lang="ru-RU" sz="1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"Ступинский техникум им. А.Т. Туманова"</a:t>
            </a:r>
          </a:p>
          <a:p>
            <a:pPr>
              <a:lnSpc>
                <a:spcPct val="80000"/>
              </a:lnSpc>
            </a:pP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 "Щелковский </a:t>
            </a: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колледж"</a:t>
            </a:r>
          </a:p>
          <a:p>
            <a:pPr>
              <a:lnSpc>
                <a:spcPct val="80000"/>
              </a:lnSpc>
            </a:pP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11.02.08 Средства связи с  подвижными объектами</a:t>
            </a:r>
          </a:p>
          <a:p>
            <a:pPr algn="ctr">
              <a:lnSpc>
                <a:spcPct val="80000"/>
              </a:lnSpc>
            </a:pP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 "Щелковский колледж</a:t>
            </a:r>
            <a:r>
              <a:rPr lang="ru-RU" sz="1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11.02.15 Инфокоммуникационные сети и системы связи</a:t>
            </a:r>
          </a:p>
          <a:p>
            <a:pPr>
              <a:lnSpc>
                <a:spcPct val="80000"/>
              </a:lnSpc>
            </a:pPr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</a:t>
            </a: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Подмосковный колледж </a:t>
            </a:r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"Энергия</a:t>
            </a:r>
            <a:r>
              <a:rPr lang="ru-RU" sz="1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 "Щелковский колледж</a:t>
            </a:r>
            <a:r>
              <a:rPr lang="ru-RU" sz="1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15.02.10 </a:t>
            </a:r>
            <a:r>
              <a:rPr lang="ru-RU" sz="1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Мехатроника</a:t>
            </a:r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мобильная робототехника</a:t>
            </a:r>
          </a:p>
          <a:p>
            <a:pPr algn="ctr"/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</a:t>
            </a: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Подмосковный </a:t>
            </a:r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 "Энергия"               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C:\Users\Admin\Downloads\free-icon-social-care-261854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012" y="1426189"/>
            <a:ext cx="553904" cy="55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Admin\Downloads\free-icon-play-1644818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012" y="3237309"/>
            <a:ext cx="632621" cy="63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Admin\Downloads\free-icon-play-1644818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013" y="4414155"/>
            <a:ext cx="632621" cy="63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Admin\Downloads\free-icon-worker-271688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461" y="493157"/>
            <a:ext cx="754845" cy="75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Admin\Downloads\free-icon-builder-236506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438" y="1393899"/>
            <a:ext cx="546185" cy="54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Users\Admin\Downloads\free-icon-cell-tower-600865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082" y="2942717"/>
            <a:ext cx="710895" cy="71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C:\Users\Admin\Downloads\free-icon-cell-tower-378114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83828" y="3811056"/>
            <a:ext cx="545795" cy="54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C:\Users\Admin\Downloads\free-icon-mobile-658486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290" y="4754740"/>
            <a:ext cx="535037" cy="53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711" y="51876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1\Downloads\icons8-звездочка-50.png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439" y="6428305"/>
            <a:ext cx="421240" cy="42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 smtClean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7622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15.01.33 Токарь на станках с числовым программным управлением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"ГАПОУ МО "Подмосковный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 " Энергия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21.02.05 Земельно-имущественные отношения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"Колледж "Подмосковье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"Мытищинский колледж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"ГАПОУ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"Подмосковный колледж " Энергия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18.02.13 Технология производства изделий из полимерных композитов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15.02.10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Мехатроника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мобильная робототехника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Подмосковный колледж                      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"Энергия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18.01.34 Лаборант по контролю качества сырья, реактивов, промежуточных продуктов, готовой продукции, отходов производства (по отраслям)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Подмосковный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Энергия"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19.02.10 Технология продукции общественного питания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"Подмосковный колледж "Энергия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11.02.16 Монтаж, техническое обслуживание и ремонт электронных приборов и устройств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Подмосковный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 "Энергия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"Раменский колледж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C:\Users\Admin\Downloads\free-icon-operator-1779930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6732"/>
            <a:ext cx="725599" cy="72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Admin\Downloads\free-icon-cartography-923636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754" y="3024991"/>
            <a:ext cx="546351" cy="54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Admin\Downloads\free-icon-manufacture-407308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236" y="4751293"/>
            <a:ext cx="500563" cy="5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Admin\Downloads\free-icon-mobile-658486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8591"/>
            <a:ext cx="535037" cy="53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Admin\Downloads\free-icon-scientist-142516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026" y="631198"/>
            <a:ext cx="671399" cy="67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C:\Users\Admin\Downloads\clipart3092907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485" y="2580491"/>
            <a:ext cx="758821" cy="77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C:\Users\Admin\Downloads\free-icon-pc-tower-4275113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5002" y="3710212"/>
            <a:ext cx="560289" cy="56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111" y="52003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1\Downloads\icons8-звездочка-50.png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439" y="6428305"/>
            <a:ext cx="421240" cy="42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 smtClean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2683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15.02.06 Монтаж, техническая эксплуатация и ремонт холодильно-компрессорных и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теплонасосных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машин и установок (по отраслям)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Раменский колледж "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11.01.11 Наладчик технологического оборудования (электронная техника)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Раменский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09.01.04 Наладчик аппаратных и программных средств инфокоммуникационных систем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ГКПОУ МО "Сергиево-Посадский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социально-экономический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13.02.03 Электрические станции, сети и системы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 Павлово-Посадский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54.02.02 Декоративно -прикладное искусство и народные промыслы (по видам)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Сергиево-Посадский колледж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09.01.04 Наладчик программных и аппаратных средств инфокоммуникационных систем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"Физико-технический колледж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13.01.10 Электромонтер по ремонту и обслуживанию электрооборудования (по отраслям)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"Подмосковье"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 Павлово-Посадский техникум "</a:t>
            </a:r>
          </a:p>
          <a:p>
            <a:pPr>
              <a:lnSpc>
                <a:spcPct val="80000"/>
              </a:lnSpc>
            </a:pPr>
            <a:endParaRPr lang="ru-RU" sz="16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15.02.14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Оснащение средствами автоматизации технологических процессов и производств (по отраслям)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Павлово-Посадский техникум</a:t>
            </a:r>
            <a:r>
              <a:rPr lang="ru-RU" sz="1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C:\Users\Admin\Downloads\free-icon-refrigerator-1135537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743" y="1415347"/>
            <a:ext cx="495640" cy="49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dmin\Downloads\free-icon-operator-1779930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846" y="2972937"/>
            <a:ext cx="449846" cy="44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Admin\Downloads\free-icon-programmer-240938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358" y="4134970"/>
            <a:ext cx="616318" cy="61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Admin\Downloads\free-icon-power-plant-354008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378" y="5369515"/>
            <a:ext cx="596595" cy="59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Admin\Downloads\free-icon-decorative-column-65173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231" y="744595"/>
            <a:ext cx="621995" cy="62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Admin\Downloads\free-icon-programmer-2409387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446" y="1835486"/>
            <a:ext cx="560289" cy="56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ownloads\free-icon-electrician-9781304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548" y="3087863"/>
            <a:ext cx="593640" cy="59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Admin\Downloads\free-icon-systems-4429889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709" y="4421902"/>
            <a:ext cx="633263" cy="63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711" y="51876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1\Downloads\icons8-звездочка-50.png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439" y="6428305"/>
            <a:ext cx="421240" cy="42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 smtClean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9290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15.02.10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Мехатроника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мобильная робототехника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Подмосковный колледж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 Энергия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10.02.04 Обеспечение информационной безопасности телекоммуникационных сетей.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"Подольский колледж имени А.В. Никулина"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23.02.06 Техническая эксплуатация подвижного состава железных дорог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 Профессиональный колледж " Московия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09.02.08 Интеллектуальные интегрированные  системы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 Профессиональный колледж " Московия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449871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38.01.02 Продавец, контролер-кассир</a:t>
            </a:r>
          </a:p>
          <a:p>
            <a:pPr>
              <a:lnSpc>
                <a:spcPct val="80000"/>
              </a:lnSpc>
            </a:pPr>
            <a:r>
              <a:rPr lang="ru-RU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 "</a:t>
            </a: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53.02.01 Музыкальное образование</a:t>
            </a:r>
          </a:p>
          <a:p>
            <a:pPr>
              <a:lnSpc>
                <a:spcPct val="80000"/>
              </a:lnSpc>
            </a:pP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социально-гуманитарный университет"</a:t>
            </a:r>
          </a:p>
          <a:p>
            <a:pPr algn="ctr">
              <a:lnSpc>
                <a:spcPct val="80000"/>
              </a:lnSpc>
            </a:pPr>
            <a:endParaRPr lang="ru-RU" sz="16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44.02.03 Педагогика дополнительного образования</a:t>
            </a:r>
          </a:p>
          <a:p>
            <a:pPr>
              <a:lnSpc>
                <a:spcPct val="80000"/>
              </a:lnSpc>
            </a:pP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""Государственный социально-гуманитарный университет»</a:t>
            </a:r>
          </a:p>
          <a:p>
            <a:pPr algn="ctr"/>
            <a:endParaRPr lang="ru-RU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35.02.15 Кинология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"Щелковский колледж"</a:t>
            </a: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8" descr="C:\Users\Admin\Downloads\free-icon-mobile-658486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982" y="1685391"/>
            <a:ext cx="535037" cy="53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dmin\Downloads\free-icon-cell-tower-600865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71" y="2874185"/>
            <a:ext cx="710895" cy="71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Admin\Downloads\free-icon-train-102335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982" y="4195580"/>
            <a:ext cx="518385" cy="51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Admin\Downloads\free-icon-software-1460105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" y="5435600"/>
            <a:ext cx="698840" cy="69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:\Users\Admin\Downloads\free-icon-cashier-322505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57695" y="852735"/>
            <a:ext cx="545759" cy="54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111" y="51749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Admin\Downloads\free-icon-guitar-347143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902" y="2217189"/>
            <a:ext cx="329895" cy="32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Admin\Downloads\free-icon-hospitality-1645017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815" y="3137732"/>
            <a:ext cx="524068" cy="52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Admin\Downloads\free-icon-person-12907789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815" y="4108696"/>
            <a:ext cx="592178" cy="59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1\Downloads\icons8-звездочка-50.png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439" y="6428305"/>
            <a:ext cx="421240" cy="42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 smtClean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7639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pic>
        <p:nvPicPr>
          <p:cNvPr id="17" name="Picture 2" descr="C:\Users\Admin\Downloads\free-icon-system-administrator-532203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804" y="663546"/>
            <a:ext cx="566524" cy="56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6445" y="711084"/>
            <a:ext cx="34488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- 09.02.07 Информационные системы и программирование</a:t>
            </a:r>
          </a:p>
        </p:txBody>
      </p:sp>
      <p:pic>
        <p:nvPicPr>
          <p:cNvPr id="19" name="Picture 3" descr="C:\Users\Admin\Downloads\free-icon-baker-467055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066" y="1422400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40750" y="1541634"/>
            <a:ext cx="3302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- 43.02.15 Поварское и кондитерское дело</a:t>
            </a:r>
          </a:p>
        </p:txBody>
      </p:sp>
      <p:pic>
        <p:nvPicPr>
          <p:cNvPr id="21" name="Picture 5" descr="C:\Users\Admin\Downloads\free-icon-nursing-technician-1591266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868" y="2190983"/>
            <a:ext cx="687258" cy="68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82125" y="2349946"/>
            <a:ext cx="2973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- 34.02.01 Сестринское дело</a:t>
            </a:r>
          </a:p>
        </p:txBody>
      </p:sp>
      <p:pic>
        <p:nvPicPr>
          <p:cNvPr id="23" name="Picture 6" descr="C:\Users\Admin\Downloads\free-icon-edit-1153612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962" y="2947404"/>
            <a:ext cx="609604" cy="60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61345" y="2954441"/>
            <a:ext cx="36520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- 29.02.04 Конструирование, моделирование и технология швейных изделий</a:t>
            </a:r>
          </a:p>
        </p:txBody>
      </p:sp>
      <p:pic>
        <p:nvPicPr>
          <p:cNvPr id="26" name="Picture 4" descr="C:\Users\Admin\Downloads\free-icon-system-administration-1411453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90" y="3776171"/>
            <a:ext cx="895495" cy="89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291745" y="4069831"/>
            <a:ext cx="3245455" cy="54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09.02.06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Сетевое и системное администрирование</a:t>
            </a:r>
          </a:p>
        </p:txBody>
      </p:sp>
      <p:pic>
        <p:nvPicPr>
          <p:cNvPr id="28" name="Picture 3" descr="C:\Users\Admin\Downloads\free-icon-folders-2821739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368" y="564870"/>
            <a:ext cx="763876" cy="76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577244" y="669715"/>
            <a:ext cx="4573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- 46.02.01 Документационное обеспечение управления и архивоведения</a:t>
            </a:r>
          </a:p>
        </p:txBody>
      </p:sp>
      <p:pic>
        <p:nvPicPr>
          <p:cNvPr id="30" name="Picture 2" descr="C:\Users\Admin\Downloads\free-icon-mechanic-199547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976" y="1452385"/>
            <a:ext cx="643266" cy="64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6525776" y="1541633"/>
            <a:ext cx="4916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- 23.01.17 Мастер по ремонту и обслуживанию автомобилей</a:t>
            </a:r>
          </a:p>
        </p:txBody>
      </p:sp>
      <p:pic>
        <p:nvPicPr>
          <p:cNvPr id="32" name="Picture 2" descr="C:\Users\Admin\Downloads\free-icon-accountant-1552545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052" y="2264048"/>
            <a:ext cx="673192" cy="67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6577244" y="2366094"/>
            <a:ext cx="4469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- 38.02.01 Экономика и бухгалтерский учет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" name="Picture 7" descr="C:\Users\Admin\Downloads\logo_fkr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371" y="3120576"/>
            <a:ext cx="778554" cy="57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6425809" y="3199277"/>
            <a:ext cx="463589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- 08.02.14 Эксплуатация и обслуживание многоквартирного дома</a:t>
            </a:r>
          </a:p>
        </p:txBody>
      </p:sp>
      <p:pic>
        <p:nvPicPr>
          <p:cNvPr id="36" name="Picture 4" descr="C:\Users\Admin\Downloads\free-icon-greengrocer-10944523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452" y="3777225"/>
            <a:ext cx="684902" cy="6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6425809" y="4021110"/>
            <a:ext cx="412496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- 35.01.10 Овощевод защищённого грунта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350692" y="3802290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smtClean="0"/>
              <a:t>Заработная плата: 80000 т.р.</a:t>
            </a:r>
            <a:endParaRPr lang="ru-RU" sz="1400"/>
          </a:p>
        </p:txBody>
      </p:sp>
      <p:sp>
        <p:nvSpPr>
          <p:cNvPr id="31" name="Прямоугольник 30"/>
          <p:cNvSpPr/>
          <p:nvPr/>
        </p:nvSpPr>
        <p:spPr>
          <a:xfrm>
            <a:off x="-118117" y="5548942"/>
            <a:ext cx="100610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Программист — это специалист, который создает компьютерные программы с помощью специальных языков. Профессия подходит тем, кого интересуют точные науки и современные технологии.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594494" y="4760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САМАЯ ПОПУЛЯРНАЯ В МОСКОВСКОЙ ОБЛАСТИ ПРОФЕССИЯ/СПЕЦИАЛЬНОСТЬ – ПРОГРАММИСТ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9458" name="Picture 2" descr="C:\Users\Admin\Downloads\free-icon-programmer-1995515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640" y="4970409"/>
            <a:ext cx="1006392" cy="100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48895" y="1316409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smtClean="0"/>
              <a:t>Заработная плата: 85000 т.р.</a:t>
            </a:r>
            <a:endParaRPr lang="ru-RU" sz="1400"/>
          </a:p>
        </p:txBody>
      </p:sp>
      <p:sp>
        <p:nvSpPr>
          <p:cNvPr id="29" name="TextBox 28"/>
          <p:cNvSpPr txBox="1"/>
          <p:nvPr/>
        </p:nvSpPr>
        <p:spPr>
          <a:xfrm>
            <a:off x="2347534" y="2112102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smtClean="0"/>
              <a:t>Заработная плата: 70000 т.р.</a:t>
            </a:r>
            <a:endParaRPr lang="ru-RU" sz="1400"/>
          </a:p>
        </p:txBody>
      </p:sp>
      <p:sp>
        <p:nvSpPr>
          <p:cNvPr id="33" name="TextBox 32"/>
          <p:cNvSpPr txBox="1"/>
          <p:nvPr/>
        </p:nvSpPr>
        <p:spPr>
          <a:xfrm>
            <a:off x="2326328" y="2693815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smtClean="0"/>
              <a:t>Заработная плата: 74000 т.р.</a:t>
            </a:r>
            <a:endParaRPr lang="ru-RU" sz="1400"/>
          </a:p>
        </p:txBody>
      </p:sp>
      <p:sp>
        <p:nvSpPr>
          <p:cNvPr id="37" name="TextBox 36"/>
          <p:cNvSpPr txBox="1"/>
          <p:nvPr/>
        </p:nvSpPr>
        <p:spPr>
          <a:xfrm>
            <a:off x="7603610" y="1285305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smtClean="0"/>
              <a:t>Заработная плата: 65000 т.р.</a:t>
            </a:r>
            <a:endParaRPr lang="ru-RU" sz="1400"/>
          </a:p>
        </p:txBody>
      </p:sp>
      <p:sp>
        <p:nvSpPr>
          <p:cNvPr id="38" name="TextBox 37"/>
          <p:cNvSpPr txBox="1"/>
          <p:nvPr/>
        </p:nvSpPr>
        <p:spPr>
          <a:xfrm>
            <a:off x="7603610" y="2147864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smtClean="0"/>
              <a:t>Заработная плата: 95000 т.р.</a:t>
            </a:r>
            <a:endParaRPr lang="ru-RU" sz="1400"/>
          </a:p>
        </p:txBody>
      </p:sp>
      <p:sp>
        <p:nvSpPr>
          <p:cNvPr id="39" name="TextBox 38"/>
          <p:cNvSpPr txBox="1"/>
          <p:nvPr/>
        </p:nvSpPr>
        <p:spPr>
          <a:xfrm>
            <a:off x="7603610" y="2722389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smtClean="0"/>
              <a:t>Заработная плата: 74000 т.р.</a:t>
            </a:r>
            <a:endParaRPr lang="ru-RU" sz="1400"/>
          </a:p>
        </p:txBody>
      </p:sp>
      <p:sp>
        <p:nvSpPr>
          <p:cNvPr id="41" name="TextBox 40"/>
          <p:cNvSpPr txBox="1"/>
          <p:nvPr/>
        </p:nvSpPr>
        <p:spPr>
          <a:xfrm>
            <a:off x="7577951" y="3735615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smtClean="0"/>
              <a:t>Заработная плата: 76000 т.р.</a:t>
            </a:r>
            <a:endParaRPr lang="ru-RU" sz="1400"/>
          </a:p>
        </p:txBody>
      </p:sp>
      <p:sp>
        <p:nvSpPr>
          <p:cNvPr id="42" name="TextBox 41"/>
          <p:cNvSpPr txBox="1"/>
          <p:nvPr/>
        </p:nvSpPr>
        <p:spPr>
          <a:xfrm>
            <a:off x="2321218" y="4508828"/>
            <a:ext cx="3091257" cy="2797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smtClean="0"/>
              <a:t>Заработная плата: 87000 т.р.</a:t>
            </a:r>
            <a:endParaRPr lang="ru-RU" sz="1400"/>
          </a:p>
        </p:txBody>
      </p:sp>
      <p:sp>
        <p:nvSpPr>
          <p:cNvPr id="43" name="TextBox 42"/>
          <p:cNvSpPr txBox="1"/>
          <p:nvPr/>
        </p:nvSpPr>
        <p:spPr>
          <a:xfrm>
            <a:off x="7577950" y="4508684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smtClean="0"/>
              <a:t>Заработная плата: 65000 т.р.</a:t>
            </a:r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24139315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19664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09.02.07 Информационные системы и программирование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6" name="Picture 2" descr="C:\Users\Admin\Downloads\free-icon-system-administrator-532203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64" y="829160"/>
            <a:ext cx="745640" cy="74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9701" y="1724069"/>
            <a:ext cx="121618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Информационные системы и программирование 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специальность охватывает достаточно широкий спектр сфер профессиональной деятельности, что позволяет получить знания о безопасности информационных систем, техническом обслуживании и ремонте компьютеров, администрировании сетей, прикладном и системном программировании, WEB-дизайне и графическом моделировании объектов. Позволяет получить опыт в разработке и интеграции модулей программного обеспечения, администрировании баз данных, сопровождении программного обеспечения. 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18666" y="3064040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0" y="3587260"/>
            <a:ext cx="51348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Знание языков программирования (например, </a:t>
            </a:r>
            <a:r>
              <a:rPr lang="ru-RU" b="1" dirty="0" err="1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Python</a:t>
            </a: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, </a:t>
            </a:r>
            <a:r>
              <a:rPr lang="ru-RU" b="1" dirty="0" err="1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Java</a:t>
            </a: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, C++, </a:t>
            </a:r>
            <a:r>
              <a:rPr lang="ru-RU" b="1" dirty="0" err="1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Ruby</a:t>
            </a: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 и др.) и умение применять их для написания кода.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Навыки работы с операционными системами, такими как </a:t>
            </a:r>
            <a:r>
              <a:rPr lang="ru-RU" b="1" dirty="0" err="1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Linux</a:t>
            </a: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, </a:t>
            </a:r>
            <a:r>
              <a:rPr lang="ru-RU" b="1" dirty="0" err="1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Windows</a:t>
            </a: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, </a:t>
            </a:r>
            <a:r>
              <a:rPr lang="ru-RU" b="1" dirty="0" err="1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MacOS</a:t>
            </a: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 и другими.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Умение работать с базами данных, например, </a:t>
            </a:r>
            <a:r>
              <a:rPr lang="ru-RU" b="1" dirty="0" err="1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MySQL</a:t>
            </a: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, </a:t>
            </a:r>
            <a:r>
              <a:rPr lang="ru-RU" b="1" dirty="0" err="1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Oracle</a:t>
            </a: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, SQL </a:t>
            </a:r>
            <a:r>
              <a:rPr lang="ru-RU" b="1" dirty="0" err="1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Server</a:t>
            </a: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 и другими.            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95306" y="3600606"/>
            <a:ext cx="54095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Навыки разработки программного обеспечения и опыт в разработке приложений для мобильных устройств и веб-приложений.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 Знание основных протоколов сетевой связи, таких как TCP/IP, HTTP, FTP и других.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</a:t>
            </a:r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4586" y="5662535"/>
            <a:ext cx="4580015" cy="11849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b="1" dirty="0"/>
              <a:t>1. ГБПОУ МО «Воскресенский колледж»</a:t>
            </a:r>
          </a:p>
          <a:p>
            <a:r>
              <a:rPr lang="ru-RU" sz="1000" b="1" dirty="0"/>
              <a:t>2. ГБПОУ МО «Волоколамский аграрный техникум «</a:t>
            </a:r>
            <a:r>
              <a:rPr lang="ru-RU" sz="1000" b="1" dirty="0" err="1"/>
              <a:t>Холмогорка</a:t>
            </a:r>
            <a:r>
              <a:rPr lang="ru-RU" sz="1000" b="1" dirty="0"/>
              <a:t>»</a:t>
            </a:r>
          </a:p>
          <a:p>
            <a:r>
              <a:rPr lang="ru-RU" sz="1000" b="1" dirty="0"/>
              <a:t>3. ГБПОУ МО «Дмитровский техникум» </a:t>
            </a:r>
          </a:p>
          <a:p>
            <a:r>
              <a:rPr lang="ru-RU" sz="1000" b="1" dirty="0"/>
              <a:t>4. ГБПОУ МО «Физико — технический колледж»</a:t>
            </a:r>
          </a:p>
          <a:p>
            <a:r>
              <a:rPr lang="ru-RU" sz="1000" b="1" dirty="0"/>
              <a:t>5. ГАПОУ МО «Егорьевский техникум» </a:t>
            </a:r>
          </a:p>
          <a:p>
            <a:r>
              <a:rPr lang="ru-RU" sz="1000" b="1" dirty="0"/>
              <a:t>6. ГБПОУ МО «Колледж «Коломна» </a:t>
            </a:r>
          </a:p>
          <a:p>
            <a:endParaRPr lang="ru-RU" sz="11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906278" y="5600407"/>
            <a:ext cx="4735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7. ГБПОУ МО «Колледж «Подмосковье» </a:t>
            </a:r>
          </a:p>
          <a:p>
            <a:r>
              <a:rPr lang="ru-RU" sz="1000" b="1" dirty="0"/>
              <a:t>8. ГБПОУ МО «Красногорский колледж»</a:t>
            </a:r>
          </a:p>
          <a:p>
            <a:r>
              <a:rPr lang="ru-RU" sz="1000" b="1" dirty="0"/>
              <a:t>9. ГБПОУ МО «Луховицкий авиационный техникум»</a:t>
            </a:r>
          </a:p>
          <a:p>
            <a:r>
              <a:rPr lang="ru-RU" sz="1000" b="1" dirty="0"/>
              <a:t>10. ГБПОУ МО «Люберецкий техникум имени Героя Советского Союза, лётчика-космонавта Ю.А. Гагарина»</a:t>
            </a:r>
          </a:p>
          <a:p>
            <a:r>
              <a:rPr lang="ru-RU" sz="1000" b="1" dirty="0"/>
              <a:t>11. ГАПОУ МО «Межрегиональный центр компетенций Техникум имени С. П. Королева»</a:t>
            </a:r>
          </a:p>
          <a:p>
            <a:r>
              <a:rPr lang="ru-RU" sz="1000" b="1" dirty="0"/>
              <a:t>12. ГБПОУ МО «</a:t>
            </a:r>
            <a:r>
              <a:rPr lang="ru-RU" sz="1000" b="1" dirty="0" err="1"/>
              <a:t>Мытищинский</a:t>
            </a:r>
            <a:r>
              <a:rPr lang="ru-RU" sz="1000" b="1" dirty="0"/>
              <a:t> колледж»</a:t>
            </a:r>
          </a:p>
        </p:txBody>
      </p:sp>
      <p:pic>
        <p:nvPicPr>
          <p:cNvPr id="1026" name="Picture 2" descr="C:\Users\Admin\Downloads\free-icon-professional-1464139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278" y="3409336"/>
            <a:ext cx="1329325" cy="132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626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477" y="-19664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ОБРАЗОВАНИЯ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355155" y="769690"/>
            <a:ext cx="5152598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 </a:t>
            </a: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ГБПОУ МО «Авиационный техникум имени В. А. Казакова»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140185, Московская область, г. Жуковский, ул. Кирова, дом 3, корпус 4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https://zhat.ru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https://vk.com/zhatofficial_professionalitet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0" i="0" strike="noStrike" dirty="0"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+ 7 (495) 556-53-36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mo_zhat@mosreg.ru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      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                               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- 73,68 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- 67,06  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- 63,64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990131" y="4838416"/>
            <a:ext cx="5152598" cy="19236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ГБПОУ МО «Волоколамский аграрный техникум «Холмогорка»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: </a:t>
            </a:r>
            <a:r>
              <a:rPr kumimoji="0" lang="ru-RU" sz="11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143602, Московская область, Волоколамский район, село Ивановское, д.39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</a:t>
            </a:r>
            <a:r>
              <a:rPr kumimoji="0" lang="en-US" sz="1100" b="0" i="0" u="sng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https://vatholmogorka.ru</a:t>
            </a:r>
            <a:r>
              <a:rPr kumimoji="0" lang="en-US" sz="11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endParaRPr kumimoji="0" lang="ru-RU" sz="1100" b="0" i="0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    : </a:t>
            </a:r>
            <a:r>
              <a:rPr kumimoji="0" lang="en-US" sz="11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0"/>
              </a:rPr>
              <a:t>https://vk.com/vatholmogorka</a:t>
            </a:r>
            <a:r>
              <a:rPr kumimoji="0" lang="ru-RU" sz="11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1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ru-RU" sz="1100" b="0" i="0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: +7 (496) 362-94-06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: </a:t>
            </a:r>
            <a:r>
              <a:rPr kumimoji="0" lang="en-US" sz="110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mo_vatholm@mosreg.ru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зрению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65, 88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слуху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- 63,96                                                                            </a:t>
            </a:r>
            <a:r>
              <a:rPr kumimoji="0" lang="ru-RU" sz="14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Общежитие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НОДА (мобильные)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66,3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355155" y="2809000"/>
            <a:ext cx="5152598" cy="19236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«Автомобильно-дорожный колледж»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14017,1 Московская область, г. Бронницы, ул. Льва Толстого, 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kumimoji="0" lang="en-US" sz="110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1"/>
              </a:rPr>
              <a:t>http://mogadk11.narod.ru</a:t>
            </a:r>
            <a:r>
              <a:rPr kumimoji="0" lang="ru-RU" sz="110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100" i="0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kumimoji="0" lang="en-US" sz="110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2"/>
              </a:rPr>
              <a:t>https://vk.com/mogadk_bronnizi</a:t>
            </a:r>
            <a:r>
              <a:rPr kumimoji="0" lang="ru-RU" sz="110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kumimoji="0" lang="ru-RU" sz="110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+7 (496) 466-53-70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3"/>
              </a:rPr>
              <a:t>mo_avdorkolledzh@mosreg.ru</a:t>
            </a: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</a:t>
            </a: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зрению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- 89,41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слуху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- 92,11                                                                       </a:t>
            </a:r>
            <a:r>
              <a:rPr kumimoji="0" lang="ru-RU" sz="14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Общежитие</a:t>
            </a:r>
            <a:r>
              <a:rPr kumimoji="0" lang="ru-RU" sz="140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НОДА (мобильные)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- 91,95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594246" y="767307"/>
            <a:ext cx="5250733" cy="192360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«Воскресенский колледж»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140203, Московская область, г. Воскресенск, ул. Ленинская, д. 1а</a:t>
            </a:r>
            <a:endParaRPr lang="ru-RU" sz="1100" b="1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http://xn--b1aecfrgavb2a.xn--p1ai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https://vk.com/vskcollege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 443-31-72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mo_voskkolledzh@mosreg.ru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82,38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82,07                                                                                    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Общежитие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83,85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594246" y="2807642"/>
            <a:ext cx="5250733" cy="19236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«Губернский колледж»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1100" b="0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142214, Московская область, г. Серпухов, ул. Фирсова, дом 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noProof="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1100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1100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6"/>
              </a:rPr>
              <a:t>https://xn--90adedahlihclausyr3a.xn--p1ai</a:t>
            </a:r>
            <a:r>
              <a:rPr kumimoji="0" lang="ru-RU" sz="1100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1100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7"/>
              </a:rPr>
              <a:t>https://vk.com/gubernsky_college</a:t>
            </a:r>
            <a:r>
              <a:rPr kumimoji="0" lang="ru-RU" sz="1100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ru-RU" sz="1100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8(916) 349-56-01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mo_gapougub@mosreg.ru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зрению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78,14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слуху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79,96                                                                                    </a:t>
            </a:r>
            <a:r>
              <a:rPr kumimoji="0" lang="ru-RU" sz="14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Общежитие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НОДА (мобильные)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82,48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06708" y="110771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4" y="156873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39" y="128310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34" y="175702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49" y="1447311"/>
            <a:ext cx="158400" cy="158400"/>
          </a:xfrm>
          <a:prstGeom prst="rect">
            <a:avLst/>
          </a:prstGeom>
        </p:spPr>
      </p:pic>
      <p:pic>
        <p:nvPicPr>
          <p:cNvPr id="1026" name="Picture 2" descr="C:\Users\1\Downloads\QR-Code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615" y="1370736"/>
            <a:ext cx="550150" cy="55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19" y="2129172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962" y="140447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624182" y="1058098"/>
            <a:ext cx="158216" cy="158216"/>
          </a:xfrm>
          <a:prstGeom prst="rect">
            <a:avLst/>
          </a:prstGeom>
        </p:spPr>
      </p:pic>
      <p:pic>
        <p:nvPicPr>
          <p:cNvPr id="1029" name="Picture 5" descr="C:\Users\1\Downloads\QR-Code (2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490" y="203664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053" y="1512471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998" y="1226845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593" y="1700763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208" y="1391052"/>
            <a:ext cx="158400" cy="158400"/>
          </a:xfrm>
          <a:prstGeom prst="rect">
            <a:avLst/>
          </a:prstGeom>
        </p:spPr>
      </p:pic>
      <p:pic>
        <p:nvPicPr>
          <p:cNvPr id="1030" name="Picture 6" descr="C:\Users\1\Downloads\QR-Code (3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973" y="113720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1\Downloads\QR-Code (4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973" y="174549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914372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1189678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4794" y="309922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65" y="356342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10" y="326797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65" y="3751540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20" y="3432177"/>
            <a:ext cx="158400" cy="158400"/>
          </a:xfrm>
          <a:prstGeom prst="rect">
            <a:avLst/>
          </a:prstGeom>
        </p:spPr>
      </p:pic>
      <p:pic>
        <p:nvPicPr>
          <p:cNvPr id="1032" name="Picture 8" descr="C:\Users\1\Downloads\QR-Code (5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658" y="310444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1\Downloads\QR-Code (6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826" y="377829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490" y="3909940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033" y="3185246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025171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042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987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842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197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649776" y="3099223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647" y="3563428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592" y="3267970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447" y="3751540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802" y="3432177"/>
            <a:ext cx="158400" cy="158400"/>
          </a:xfrm>
          <a:prstGeom prst="rect">
            <a:avLst/>
          </a:prstGeom>
        </p:spPr>
      </p:pic>
      <p:pic>
        <p:nvPicPr>
          <p:cNvPr id="1034" name="Picture 10" descr="C:\Users\1\Downloads\QR-Code (7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323" y="302707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1\Downloads\QR-Code (8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973" y="364889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3809618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078574"/>
            <a:ext cx="367200" cy="367200"/>
          </a:xfrm>
          <a:prstGeom prst="rect">
            <a:avLst/>
          </a:prstGeom>
        </p:spPr>
      </p:pic>
      <p:pic>
        <p:nvPicPr>
          <p:cNvPr id="1036" name="Picture 12" descr="C:\Users\1\Downloads\QR-Code (9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103" y="525166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1\Downloads\QR-Code (10)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103" y="584056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17" y="5989388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60" y="5258344"/>
            <a:ext cx="367200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4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</a:p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43.02.15 Поварское и кондитерское дело</a:t>
            </a:r>
          </a:p>
          <a:p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9701" y="1724069"/>
            <a:ext cx="1216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Поварское и кондитерское дело 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специалист по поварскому и кондитерскому делу – это организатор процесса приготовления блюд, кондитерских изделий </a:t>
            </a: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сложного </a:t>
            </a:r>
            <a:r>
              <a:rPr 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ассортимента.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18666" y="2956464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37884" y="3555212"/>
            <a:ext cx="51348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Изготовление тортов и других сладостей на заказ.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Работа с любыми видами теста, соблюдая технику приготовления.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 Формовка, выпечка и упаковка хлебобулочных и кондитерских изделий.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95306" y="3697739"/>
            <a:ext cx="54095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Знание современных и классических рецептов.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Способность быстро работать, поддерживая высокий темп.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63656" y="6431345"/>
            <a:ext cx="1460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4587" y="5662535"/>
            <a:ext cx="422483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1. ГБПОУ МО «Воскресенский колледж»</a:t>
            </a:r>
          </a:p>
          <a:p>
            <a:r>
              <a:rPr lang="ru-RU" sz="1100" b="1" dirty="0"/>
              <a:t>2. ГАПОУ МО «Губернский колледж» </a:t>
            </a:r>
          </a:p>
          <a:p>
            <a:r>
              <a:rPr lang="ru-RU" sz="1100" b="1" dirty="0"/>
              <a:t>3. ГБПОУ МО «Дмитровский техникум» </a:t>
            </a:r>
          </a:p>
          <a:p>
            <a:r>
              <a:rPr lang="ru-RU" sz="1100" b="1" dirty="0"/>
              <a:t>4. ГБПОУ МО «Колледж «Подмосковье» </a:t>
            </a:r>
          </a:p>
          <a:p>
            <a:r>
              <a:rPr lang="ru-RU" sz="1100" b="1" dirty="0"/>
              <a:t>5. ГБПОУ МО «Люберецкий техникум имени Героя Советского Союза, лётчика-космонавта Ю.А. Гагарина»</a:t>
            </a:r>
          </a:p>
          <a:p>
            <a:r>
              <a:rPr lang="ru-RU" sz="1100" b="1" dirty="0"/>
              <a:t>6. ГБПОУ МО «</a:t>
            </a:r>
            <a:r>
              <a:rPr lang="ru-RU" sz="1100" b="1" dirty="0" err="1"/>
              <a:t>Мытищинский</a:t>
            </a:r>
            <a:r>
              <a:rPr lang="ru-RU" sz="1100" b="1" dirty="0"/>
              <a:t> колледж»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06278" y="5600407"/>
            <a:ext cx="47352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7. ГБПОУ МО «Можайский техникум </a:t>
            </a:r>
          </a:p>
          <a:p>
            <a:r>
              <a:rPr lang="ru-RU" sz="1100" b="1" dirty="0"/>
              <a:t>8. ГБПОУ МО «Ногинский колледж»</a:t>
            </a:r>
          </a:p>
          <a:p>
            <a:r>
              <a:rPr lang="ru-RU" sz="1100" b="1" dirty="0"/>
              <a:t>9. ГБПОУ МО «Одинцовский техникум» </a:t>
            </a:r>
          </a:p>
          <a:p>
            <a:r>
              <a:rPr lang="ru-RU" sz="1100" b="1" dirty="0"/>
              <a:t>10. ГБПОУ МО «Орехово-Зуевский техникум»</a:t>
            </a:r>
          </a:p>
          <a:p>
            <a:r>
              <a:rPr lang="ru-RU" sz="1100" b="1" dirty="0"/>
              <a:t>11. ГБПОУ МО «Павлово — Посадский техникум»</a:t>
            </a:r>
          </a:p>
          <a:p>
            <a:r>
              <a:rPr lang="ru-RU" sz="1100" b="1" dirty="0"/>
              <a:t>12. ГБПОУ МО «Подольский колледж имени А.В. </a:t>
            </a:r>
            <a:r>
              <a:rPr lang="ru-RU" sz="1100" b="1"/>
              <a:t>Никулина</a:t>
            </a:r>
            <a:r>
              <a:rPr lang="ru-RU" sz="1100" b="1" smtClean="0"/>
              <a:t>»</a:t>
            </a:r>
            <a:endParaRPr lang="en-US" sz="1100" b="1" smtClean="0"/>
          </a:p>
          <a:p>
            <a:r>
              <a:rPr lang="en-US" sz="1100" b="1" smtClean="0"/>
              <a:t>13.</a:t>
            </a:r>
            <a:r>
              <a:rPr lang="ru-RU" sz="1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ГАПОУ МО "Подмосковный колледж "Энергия "</a:t>
            </a:r>
          </a:p>
          <a:p>
            <a:endParaRPr lang="ru-RU" sz="1100" b="1" dirty="0"/>
          </a:p>
        </p:txBody>
      </p:sp>
      <p:pic>
        <p:nvPicPr>
          <p:cNvPr id="17" name="Picture 3" descr="C:\Users\Admin\Downloads\free-icon-baker-467055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02" y="738400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ownloads\free-icon-professional-development-1520428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863" y="3156027"/>
            <a:ext cx="1721682" cy="172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2643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34.02.01 Сестринское дело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9701" y="1724069"/>
            <a:ext cx="121618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Сестринское дело 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медицинский профессионал, обладающий специализированными знаниями и навыками для предоставления комплексного ухода и поддержки пациентов в медицинских учреждениях и за их пределами. Медсестры оказывают медицинскую помощь и уход за пациентами под наблюдением и в сотрудничестве с врачами и медицинскими сестрами старшего уровня. Медсестры выполняют разнообразные медицинские, лечебные, профилактические и реабилитационные процедуры, следят за состоянием пациентов, контролируют показатели здоровья и предоставляют информацию о состоянии пациентов врачам.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524537" y="344055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37884" y="3958622"/>
            <a:ext cx="5134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Выполнение врачебных назначений.                       Уход за больными.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Оценка состояния здоровья пациентов.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87812" y="3949662"/>
            <a:ext cx="5409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Систематизация и анализ медицинской информации. 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4587" y="5662535"/>
            <a:ext cx="422483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1. ГБПОУ МО «Дмитровский техникум» </a:t>
            </a:r>
          </a:p>
          <a:p>
            <a:r>
              <a:rPr lang="ru-RU" sz="1100" b="1" dirty="0"/>
              <a:t>2. ГБПОУ МО «Колледж «Подмосковье» </a:t>
            </a:r>
          </a:p>
          <a:p>
            <a:r>
              <a:rPr lang="ru-RU" sz="1100" b="1" dirty="0"/>
              <a:t>3. ГАПОУ МО «Подмосковный колледж «Энергия»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06278" y="5600407"/>
            <a:ext cx="47352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4. ГБПУ МО «Московский областной медицинский колледж №1»</a:t>
            </a:r>
          </a:p>
          <a:p>
            <a:r>
              <a:rPr lang="ru-RU" sz="1100" b="1" dirty="0"/>
              <a:t>5. АНО ПО « Гуманитарно — технический колледж «Знание» </a:t>
            </a:r>
          </a:p>
          <a:p>
            <a:r>
              <a:rPr lang="ru-RU" sz="1100" b="1" dirty="0"/>
              <a:t>6. ФГБПООУ « Электростальский медицинский колледж Федерального медико-биологического агентства»</a:t>
            </a:r>
          </a:p>
        </p:txBody>
      </p:sp>
      <p:pic>
        <p:nvPicPr>
          <p:cNvPr id="16" name="Picture 5" descr="C:\Users\Admin\Downloads\free-icon-nursing-technician-1591266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31" y="742585"/>
            <a:ext cx="775429" cy="77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ownloads\free-icon-professional-success-1825491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08" y="3503465"/>
            <a:ext cx="1230105" cy="123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6850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-53788" y="698499"/>
            <a:ext cx="12510848" cy="102556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29.02.04 Конструирование, моделирование и технология            		швейных изделий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9701" y="1724069"/>
            <a:ext cx="121618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Конструирование, моделирование и технология швейных изделий 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профессиональная деятельность по конструированию, моделированию и изготовлению швейных изделий, по разработке конструкторской, технологической и другой документации в качестве технолога-конструктора в организациях лёгкой промышленности различных организационно-правовых форм. 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524537" y="287654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376365" y="3319084"/>
            <a:ext cx="5134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</a:rPr>
              <a:t>Подбор материалов для шитья (ткани, пуговиц, фурнитуры и т. д.).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</a:rPr>
              <a:t>Снятие мерок и создание выкроек.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</a:rPr>
              <a:t>Настройка швейной машины под себя или изготавливаемое </a:t>
            </a:r>
            <a:r>
              <a:rPr lang="ru-RU" b="1" i="0">
                <a:solidFill>
                  <a:srgbClr val="333333"/>
                </a:solidFill>
              </a:rPr>
              <a:t>изделие.</a:t>
            </a:r>
            <a:endParaRPr lang="ru-RU" b="1" i="0" dirty="0">
              <a:solidFill>
                <a:srgbClr val="333333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90303" y="3355548"/>
            <a:ext cx="54095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</a:rPr>
              <a:t>Обработка и отделка </a:t>
            </a:r>
            <a:r>
              <a:rPr lang="ru-RU" b="1" i="0">
                <a:solidFill>
                  <a:srgbClr val="333333"/>
                </a:solidFill>
              </a:rPr>
              <a:t>готового изделия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>
                <a:solidFill>
                  <a:srgbClr val="333333"/>
                </a:solidFill>
              </a:rPr>
              <a:t>Ремонт небольших неполадок в машине.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>
                <a:solidFill>
                  <a:srgbClr val="333333"/>
                </a:solidFill>
              </a:rPr>
              <a:t>Проверка сшитого изделия на наличие ошибок и недочётов.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4587" y="5662535"/>
            <a:ext cx="42248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1</a:t>
            </a:r>
            <a:r>
              <a:rPr lang="ru-RU" sz="1200" b="1" dirty="0"/>
              <a:t>. ГБПОУ МО «Дмитровский техникум» </a:t>
            </a:r>
          </a:p>
          <a:p>
            <a:r>
              <a:rPr lang="ru-RU" sz="1200" b="1" dirty="0"/>
              <a:t>2. ГБПОУ МО «Можайский техникум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06278" y="5600407"/>
            <a:ext cx="47352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dirty="0"/>
          </a:p>
        </p:txBody>
      </p:sp>
      <p:pic>
        <p:nvPicPr>
          <p:cNvPr id="17" name="Picture 6" descr="C:\Users\Admin\Downloads\free-icon-edit-1153612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5" y="767156"/>
            <a:ext cx="888254" cy="88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dmin\Downloads\free-icon-professional-development-1664815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512" y="3573335"/>
            <a:ext cx="1041753" cy="104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8761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09.02.06 Сетевое и системное администрирование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9701" y="1724069"/>
            <a:ext cx="12161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Сетевое и системное администрирование 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специалист, </a:t>
            </a: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который обеспечивает штатную работу парка компьютерной техники в организации, правильную работу компьютерной сети и имеющегося программного обеспечения, а также отвечает за информационную безопасность организации.</a:t>
            </a:r>
            <a:endParaRPr lang="ru-RU" b="1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524537" y="2563347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233370" y="3293499"/>
            <a:ext cx="5134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Умение настраивать сервера.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Навыки настройки автоматического резервного копирования данных.        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9701" y="3293499"/>
            <a:ext cx="54095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Навыки диагностики и ремонта компьютерной техники.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Опыт работы с сетевым оборудованием.   Установка и настройка серверного оборудования.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4587" y="5662535"/>
            <a:ext cx="422483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1. ГБПОУ МО «Авиационный техникум имени В.А. Казакова»</a:t>
            </a:r>
          </a:p>
          <a:p>
            <a:r>
              <a:rPr lang="ru-RU" sz="1100" b="1" dirty="0"/>
              <a:t>2. ГБПОУ МО «Дмитровский техникум» </a:t>
            </a:r>
          </a:p>
          <a:p>
            <a:r>
              <a:rPr lang="ru-RU" sz="1100" b="1" dirty="0"/>
              <a:t>3. ГБПОУ МО «Физико — технический колледж»</a:t>
            </a:r>
          </a:p>
          <a:p>
            <a:r>
              <a:rPr lang="ru-RU" sz="1100" b="1" dirty="0"/>
              <a:t>4. ГБПОУ МО «Красногорский колледж» </a:t>
            </a:r>
          </a:p>
          <a:p>
            <a:r>
              <a:rPr lang="ru-RU" sz="1100" b="1" dirty="0"/>
              <a:t>5. ГБПОУ МО «Ногинский колледж»</a:t>
            </a:r>
          </a:p>
          <a:p>
            <a:r>
              <a:rPr lang="ru-RU" sz="1100" b="1" dirty="0"/>
              <a:t>6. ГБПОУ МО «Орехово – Зуевский железнодорожный техникум имени В.И. Бондаренко»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06278" y="5600407"/>
            <a:ext cx="473526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7. ГАПОУ МО «Подмосковный колледж «Энергия»</a:t>
            </a:r>
          </a:p>
          <a:p>
            <a:r>
              <a:rPr lang="ru-RU" sz="1100" b="1" dirty="0"/>
              <a:t>8. ГБПОУ МО «Раменский колледж»</a:t>
            </a:r>
          </a:p>
          <a:p>
            <a:r>
              <a:rPr lang="ru-RU" sz="1100" b="1" dirty="0"/>
              <a:t>9. ГБПОУ МО «Щелковский колледж»</a:t>
            </a:r>
          </a:p>
          <a:p>
            <a:r>
              <a:rPr lang="ru-RU" sz="1100" b="1" dirty="0"/>
              <a:t>10. ГБПОУ МО «Шатурский энергетический техникум» </a:t>
            </a:r>
          </a:p>
          <a:p>
            <a:r>
              <a:rPr lang="ru-RU" sz="1100" b="1" dirty="0"/>
              <a:t>11. ГБПОУ МО «Электростальский колледж»</a:t>
            </a:r>
          </a:p>
        </p:txBody>
      </p:sp>
      <p:pic>
        <p:nvPicPr>
          <p:cNvPr id="17" name="Picture 4" descr="C:\Users\Admin\Downloads\free-icon-system-administration-1411453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826" y="702283"/>
            <a:ext cx="895495" cy="89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dmin\Downloads\free-icon-soft-skills-1061828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505" y="2775256"/>
            <a:ext cx="1249019" cy="124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1787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</a:p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46.02.01 Документационное обеспечение управления и             		архивоведение</a:t>
            </a:r>
          </a:p>
          <a:p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9701" y="1724069"/>
            <a:ext cx="121618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Документационное обеспечение управления и архивоведение 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специальность, на которой студентов научат организовывать и вести архивные дела в организациях (принимать, регистрировать, систематизировать, вести учет документов), составлять справочно-поисковые системы документов, подготавливать документацию для передачи на архивное хранение, обеспечивать сохранность документов на разных носителях.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403514" y="274691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421628" y="3293499"/>
            <a:ext cx="5134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Контроль за обработкой документов.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Экспертиза ценности документов.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39701" y="3293499"/>
            <a:ext cx="54095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Архивная работа.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Организационно-управленческая работа.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Обучение персонала.                   </a:t>
            </a:r>
          </a:p>
          <a:p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   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84587" y="5622194"/>
            <a:ext cx="422483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1. ГБПОУ МО «Воскресенский колледж» </a:t>
            </a:r>
          </a:p>
          <a:p>
            <a:r>
              <a:rPr lang="ru-RU" sz="1100" b="1" dirty="0"/>
              <a:t>2. ГБПОУ МО «Колледж «Подмосковье» </a:t>
            </a:r>
          </a:p>
          <a:p>
            <a:r>
              <a:rPr lang="ru-RU" sz="1100" b="1" dirty="0"/>
              <a:t>3. ГБПОУ МО «Люберецкий техникум имени Героя Советского Союза, лётчика-космонавта Ю.А. Гагарина»</a:t>
            </a:r>
          </a:p>
          <a:p>
            <a:r>
              <a:rPr lang="ru-RU" sz="1100" b="1" dirty="0"/>
              <a:t>4. ГКПОУ МО «Сергиево- Посадский социально-экономический техникум» </a:t>
            </a:r>
          </a:p>
          <a:p>
            <a:r>
              <a:rPr lang="ru-RU" sz="1100" b="1" dirty="0"/>
              <a:t>5. ГБПОУ МО «Раменский колледж»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906278" y="5600407"/>
            <a:ext cx="47352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dirty="0"/>
          </a:p>
        </p:txBody>
      </p:sp>
      <p:pic>
        <p:nvPicPr>
          <p:cNvPr id="33" name="Picture 3" descr="C:\Users\Admin\Downloads\free-icon-folders-282173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344" y="748362"/>
            <a:ext cx="763876" cy="76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Admin\Downloads\free-icon-workplace-skills-1465579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086" y="2924398"/>
            <a:ext cx="1266891" cy="126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7738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</a:p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23.01.17 Мастер по ремонту и обслуживанию автомобилей</a:t>
            </a:r>
          </a:p>
          <a:p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403514" y="274691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704015" y="3293499"/>
            <a:ext cx="5134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Навыки работы с электрооборудованием автомобиля.                      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Знание основ механики и гидравлики.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9701" y="3293499"/>
            <a:ext cx="54095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Обладание глубокими знаниями и пониманием устройства и принципов работы автомобиля.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Знание процедур и правил обслуживания и ремонта автомобилей, включая требования к качеству и безопасности.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Умение проводить диагностику и ремонт двигателя.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4587" y="5649088"/>
            <a:ext cx="42248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1. ГБПОУ МО «Автомобильно — дорожный колледж» </a:t>
            </a:r>
          </a:p>
          <a:p>
            <a:r>
              <a:rPr lang="ru-RU" sz="1100" b="1" dirty="0"/>
              <a:t>2. ГБПОУ МО «Волоколамский аграрный техникум « Холмогорка»</a:t>
            </a:r>
          </a:p>
          <a:p>
            <a:r>
              <a:rPr lang="ru-RU" sz="1100" b="1" dirty="0"/>
              <a:t>3. ГАПОУ МО «Губернский колледж»</a:t>
            </a:r>
          </a:p>
          <a:p>
            <a:r>
              <a:rPr lang="ru-RU" sz="1100" b="1" dirty="0"/>
              <a:t>4. ГБПОУ МО «Дмитровский техникум» </a:t>
            </a:r>
          </a:p>
          <a:p>
            <a:r>
              <a:rPr lang="ru-RU" sz="1100" b="1" dirty="0"/>
              <a:t>5. ГБПОУ МО «Физико — технический колледж»</a:t>
            </a:r>
          </a:p>
          <a:p>
            <a:r>
              <a:rPr lang="ru-RU" sz="1100" b="1" dirty="0"/>
              <a:t>6. ГБПОУ МО «Колледж «Коломна»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825596" y="5600407"/>
            <a:ext cx="473526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7. ГБПОУ МО «Коломенский аграрный колледж имени Н.Т. Козлова»</a:t>
            </a:r>
          </a:p>
          <a:p>
            <a:r>
              <a:rPr lang="ru-RU" sz="1100" b="1" dirty="0"/>
              <a:t>8. ГБПОУ МО «Колледж «Подмосковье» </a:t>
            </a:r>
          </a:p>
          <a:p>
            <a:r>
              <a:rPr lang="ru-RU" sz="1100" b="1" dirty="0"/>
              <a:t>9. ГБПОУ МО «Красногорский колледж»</a:t>
            </a:r>
          </a:p>
          <a:p>
            <a:r>
              <a:rPr lang="ru-RU" sz="1100" b="1" dirty="0"/>
              <a:t>10. ГБПОУ МО «Луховицкий аграрно — промышленный техникум» </a:t>
            </a:r>
          </a:p>
          <a:p>
            <a:r>
              <a:rPr lang="ru-RU" sz="1100" b="1" dirty="0"/>
              <a:t>11. ГАПОУ МО «Межрегиональный центр компетенций Техникум имени С. П. Королева»</a:t>
            </a:r>
          </a:p>
          <a:p>
            <a:r>
              <a:rPr lang="ru-RU" sz="1100" b="1" dirty="0"/>
              <a:t>12. ГБПОУ МО «Можайский техникум»</a:t>
            </a:r>
          </a:p>
        </p:txBody>
      </p:sp>
      <p:pic>
        <p:nvPicPr>
          <p:cNvPr id="17" name="Picture 2" descr="C:\Users\Admin\Downloads\free-icon-mechanic-199547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86" y="808125"/>
            <a:ext cx="643266" cy="64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39701" y="1724069"/>
            <a:ext cx="12161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Мастер по ремонту и обслуживанию автомобилей</a:t>
            </a:r>
            <a:r>
              <a:rPr lang="ru-RU" dirty="0"/>
              <a:t> - специальность среднего профессионального образования, которая предполагает подготовку специалиста по ремонту и техническому обслуживанию автомобилей (легковых, грузовых, автобусов), мотоциклов и др.</a:t>
            </a:r>
          </a:p>
        </p:txBody>
      </p:sp>
      <p:pic>
        <p:nvPicPr>
          <p:cNvPr id="7170" name="Picture 2" descr="C:\Users\Admin\Downloads\free-icon-professional-1613772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920" y="3008526"/>
            <a:ext cx="1406095" cy="140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9219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	38.02.01 Экономика и бухгалтерский учет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403514" y="274691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27503" y="3270136"/>
            <a:ext cx="5134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Формирование бухгалтерских проводок по учёту источников имущества организации на основе рабочего плана счетов бухгалтерского учёта.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9701" y="3293499"/>
            <a:ext cx="54095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Обработка первичных бухгалтерских документов. Разработка и согласование с руководством организации рабочего плана счетов бухгалтерского учёта.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 Учёт денежных средств, оформление денежных и кассовых документов.  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11009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4587" y="5460830"/>
            <a:ext cx="42248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1. ГБПОУ МО «Воскресенский колледж» </a:t>
            </a:r>
          </a:p>
          <a:p>
            <a:r>
              <a:rPr lang="ru-RU" sz="1100" b="1" dirty="0"/>
              <a:t>2. ГКПОУ МО «Сергиево- Посадский социально-экономический техникум» </a:t>
            </a:r>
          </a:p>
          <a:p>
            <a:r>
              <a:rPr lang="ru-RU" sz="1100" b="1" dirty="0"/>
              <a:t>3. ГБПОУ МО «Электростальский колледж»</a:t>
            </a:r>
          </a:p>
          <a:p>
            <a:r>
              <a:rPr lang="ru-RU" sz="1100" b="1" dirty="0"/>
              <a:t>4. ПОЧУ «Московский кооперативный техникум имени Г.Н. Альтшуля» </a:t>
            </a:r>
          </a:p>
          <a:p>
            <a:r>
              <a:rPr lang="ru-RU" sz="1100" b="1" dirty="0"/>
              <a:t>5. НОЧУПО «Подольский колледж «Парус»</a:t>
            </a:r>
          </a:p>
          <a:p>
            <a:r>
              <a:rPr lang="ru-RU" sz="1100" b="1" dirty="0"/>
              <a:t>6. ЧПОУ «Международный открытый колледж»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825596" y="5465937"/>
            <a:ext cx="473526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7. АНО ПО «Гуманитарно — технический колледж «Знание» </a:t>
            </a:r>
          </a:p>
          <a:p>
            <a:r>
              <a:rPr lang="ru-RU" sz="1100" b="1" dirty="0"/>
              <a:t>8. ПОЧУ «Техникум экономики и права Московского регионального союза потребительской кооперации»</a:t>
            </a:r>
          </a:p>
          <a:p>
            <a:r>
              <a:rPr lang="ru-RU" sz="1100" b="1" dirty="0"/>
              <a:t>9. АНОПО «Московский областной колледж информации и технологий»</a:t>
            </a:r>
          </a:p>
          <a:p>
            <a:r>
              <a:rPr lang="ru-RU" sz="1100" b="1" dirty="0"/>
              <a:t>10. НПОЧУ «Колледж экономики и права» </a:t>
            </a:r>
          </a:p>
          <a:p>
            <a:r>
              <a:rPr lang="ru-RU" sz="1100" b="1" dirty="0"/>
              <a:t>11. ПОУ «Красногорский экономико-правовой техникум»</a:t>
            </a:r>
          </a:p>
          <a:p>
            <a:r>
              <a:rPr lang="ru-RU" sz="1100" b="1" dirty="0"/>
              <a:t>12. ЧУПО «Краснознаменский городской колледж»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39701" y="1724069"/>
            <a:ext cx="12161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Экономика и бухгалтерский учет </a:t>
            </a:r>
            <a:r>
              <a:rPr lang="ru-RU" dirty="0"/>
              <a:t> - специалист по учету имущества и обязательств организации, проведению и оформлению хозяйственных операций, обработке бухгалтерской информации, проведение расчетов с бюджетом и внебюджетными фондами, формирование бухгалтерской отчетности, налоговый учет, налоговое планирование.</a:t>
            </a:r>
          </a:p>
        </p:txBody>
      </p:sp>
      <p:pic>
        <p:nvPicPr>
          <p:cNvPr id="16" name="Picture 2" descr="C:\Users\Admin\Downloads\free-icon-accountant-155254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13" y="793704"/>
            <a:ext cx="673192" cy="67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Admin\Downloads\free-icon-professional-1464666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566" y="3008526"/>
            <a:ext cx="1466937" cy="146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8405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0" y="698500"/>
            <a:ext cx="12326914" cy="86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08.02.14 Эксплуатация и обслуживание многоквартирного дома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403259" y="2298715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165100" y="2868101"/>
            <a:ext cx="51348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</a:rPr>
              <a:t>Организация технического обслуживания инженерно-технических систем и конструктивных элементов зданий</a:t>
            </a:r>
            <a:r>
              <a:rPr lang="ru-RU" b="1" dirty="0">
                <a:ea typeface="Yu Gothic UI Light" panose="020B0300000000000000" pitchFamily="34" charset="-128"/>
                <a:cs typeface="Calibri" panose="020F0502020204030204" pitchFamily="34" charset="0"/>
              </a:rPr>
              <a:t>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</a:rPr>
              <a:t>Разработка и корректировка технической документации по эксплуатации инженерно-технических систем и конструктивных элементов зданий.</a:t>
            </a:r>
            <a:endParaRPr lang="ru-RU" b="1" dirty="0"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82545" y="2955473"/>
            <a:ext cx="54095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</a:rPr>
              <a:t>Применение инструментальных методов контроля технического состояния конструктивных элементов и систем инженерного оборудования зданий. </a:t>
            </a:r>
            <a:r>
              <a:rPr lang="ru-RU" b="1" dirty="0">
                <a:ea typeface="Yu Gothic UI Light" panose="020B0300000000000000" pitchFamily="34" charset="-128"/>
                <a:cs typeface="Calibri" panose="020F0502020204030204" pitchFamily="34" charset="0"/>
              </a:rPr>
              <a:t>Определение технического состояния.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4587" y="5649088"/>
            <a:ext cx="42248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1</a:t>
            </a:r>
            <a:r>
              <a:rPr lang="ru-RU" sz="1200" b="1" dirty="0"/>
              <a:t>. ГБПОУ МО «Мытищинский колледж»</a:t>
            </a:r>
          </a:p>
          <a:p>
            <a:r>
              <a:rPr lang="ru-RU" sz="1200" b="1" dirty="0"/>
              <a:t>2. ГБПОУ МО «Павлово — Посадский техникум»</a:t>
            </a:r>
          </a:p>
          <a:p>
            <a:r>
              <a:rPr lang="ru-RU" sz="1200" b="1" dirty="0"/>
              <a:t>3. ГБПОУ МО «Сергиево- Посадский колледж» </a:t>
            </a:r>
          </a:p>
          <a:p>
            <a:r>
              <a:rPr lang="ru-RU" sz="1200" b="1" dirty="0"/>
              <a:t>4. ГБПОУ МО «Щелковский колледж»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65100" y="1645440"/>
            <a:ext cx="1216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Управление, эксплуатация и обслуживание многоквартирного дома </a:t>
            </a:r>
            <a:r>
              <a:rPr lang="ru-RU" dirty="0"/>
              <a:t>- профессионал, который отвечает за эффективное функционирование и поддержание комфортного состояния многоквартирных домов.</a:t>
            </a:r>
          </a:p>
        </p:txBody>
      </p:sp>
      <p:pic>
        <p:nvPicPr>
          <p:cNvPr id="16" name="Picture 7" descr="C:\Users\Admin\Downloads\logo_fk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241" y="842234"/>
            <a:ext cx="778554" cy="57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ownloads\free-icon-engineering-504922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953" y="2813507"/>
            <a:ext cx="1761260" cy="176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16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0" y="698500"/>
            <a:ext cx="12326914" cy="86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35.01.10 Овощевод защищённого грунта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403259" y="304533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165100" y="3614722"/>
            <a:ext cx="5134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Проведение послеуборочных работ.                     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Подготовка почвы.          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Работа с семенами.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82545" y="3568556"/>
            <a:ext cx="54095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Выращивание рассады и уход за овощными культурами.            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Сбор и товарная обработка урожая.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51822" y="5810452"/>
            <a:ext cx="4224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1. </a:t>
            </a:r>
            <a:r>
              <a:rPr lang="ru-RU" sz="1200" b="1" dirty="0"/>
              <a:t>ГБПОУ МО «Луховицкий аграрно — промышленный     техникум» </a:t>
            </a:r>
          </a:p>
          <a:p>
            <a:r>
              <a:rPr lang="ru-RU" sz="1200" b="1" dirty="0"/>
              <a:t>2. ГБПОУ МО «Электростальский колледж»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65100" y="1645440"/>
            <a:ext cx="1216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Овощевод защищенного грунта - </a:t>
            </a:r>
            <a:r>
              <a:rPr lang="ru-RU" dirty="0"/>
              <a:t>специалист, который выполняет работы по производству продукции овощных и декоративных культур, в том числе семян и рассады, в защищённом грунте. </a:t>
            </a:r>
          </a:p>
        </p:txBody>
      </p:sp>
      <p:pic>
        <p:nvPicPr>
          <p:cNvPr id="17" name="Picture 4" descr="C:\Users\Admin\Downloads\free-icon-greengrocer-1094452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36" y="789026"/>
            <a:ext cx="684902" cy="6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dmin\Downloads\free-icon-business-1065555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091" y="3442623"/>
            <a:ext cx="1669916" cy="166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67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340085" cy="6852315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5942" y="3561691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09.02.07  Информационные системы и программирование  </a:t>
            </a: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«Программные технологии»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«БЕТАС»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НАО «Авиа Групп»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«Вега»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СЦНТ «Новостом»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ФГБУ «ГВКГ им. академика Н.Н. Бурденко» Минобороны РФ филиал №3» </a:t>
            </a:r>
          </a:p>
          <a:p>
            <a:pPr algn="ctr"/>
            <a:r>
              <a:rPr lang="ru-RU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Реклайм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Дёке Экстружн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АКУСТИК РУ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29945" y="493157"/>
            <a:ext cx="4449871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43.02.15  </a:t>
            </a:r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Поварское и кондитерское дело </a:t>
            </a: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«Лента»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«ЭКО-МЕНЮ»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«ГиперГлобус»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МО «Лобненская центральная городская больница»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Универсальные пищевые технологии 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КОФЕПОД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ПЕРЕЧЕНЬ РАБОТОДАТЕЛЕЙ ДЛЯ ВЫПУСКНИКОВ ПРОФЕССИЙ/ СПЕЦИАЛЬНОСТЕЙ СПО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6" name="Picture 2" descr="C:\Users\Admin\Downloads\free-icon-system-administrator-532203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542" y="1439314"/>
            <a:ext cx="566524" cy="56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C:\Users\Admin\Desktop\logo (1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880" y="2547083"/>
            <a:ext cx="1018800" cy="25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315" y="6104986"/>
            <a:ext cx="919587" cy="58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 descr="C:\Users\Admin\Desktop\logo-a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2920"/>
            <a:ext cx="844722" cy="30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C:\Users\Admin\Desktop\logo-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99" y="2695585"/>
            <a:ext cx="1398484" cy="463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Admin\Desktop\292167_c4504a4d5f234e5c855da9782bc7d39d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787" y="3907085"/>
            <a:ext cx="651893" cy="584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 descr="C:\Users\Admin\Desktop\VMK3.png"/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404" y="6321956"/>
            <a:ext cx="1171231" cy="52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:\Users\Admin\Desktop\logo (6)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22" y="5628047"/>
            <a:ext cx="1054800" cy="24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C:\Users\1\Downloads\logo-_3_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655" y="3159369"/>
            <a:ext cx="1021320" cy="24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7" descr="C:\Users\Admin\Desktop\25_let_ag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328" y="5247108"/>
            <a:ext cx="1019262" cy="41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Users\Admin\Desktop\Lenta-Logo-2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190" y="2029231"/>
            <a:ext cx="1291982" cy="32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" descr="C:\Users\Admin\Desktop\ehko-menju-424859931af111a93835a6ff6d80caca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908" y="3121310"/>
            <a:ext cx="1029908" cy="602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C:\Users\Admin\Desktop\6069770983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523" y="2563039"/>
            <a:ext cx="1005882" cy="645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10" descr="C:\Users\Admin\Desktop\Mz6NPTwghgM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t="5968" r="6102" b="5809"/>
          <a:stretch/>
        </p:blipFill>
        <p:spPr bwMode="auto">
          <a:xfrm>
            <a:off x="5597503" y="4460706"/>
            <a:ext cx="683370" cy="679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1" descr="C:\Users\Admin\Desktop\logo1.png"/>
          <p:cNvPicPr>
            <a:picLocks noChangeAspect="1" noChangeArrowheads="1"/>
          </p:cNvPicPr>
          <p:nvPr/>
        </p:nvPicPr>
        <p:blipFill>
          <a:blip r:embed="rId20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428" y="5137173"/>
            <a:ext cx="2106071" cy="81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9" descr="C:\Users\Admin\Desktop\1469811236tjSvx.jpe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725" y="4772654"/>
            <a:ext cx="762000" cy="80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Admin\Downloads\free-icon-baker-4670558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523" y="576977"/>
            <a:ext cx="687944" cy="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ownloads\prm.png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5"/>
          <a:stretch/>
        </p:blipFill>
        <p:spPr bwMode="auto">
          <a:xfrm>
            <a:off x="4146536" y="5171320"/>
            <a:ext cx="1701813" cy="168046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70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33" y="-1182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69690"/>
            <a:ext cx="5152598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dirty="0"/>
              <a:t> 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«Егорьевский техникум»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140304, Московская область, г. Егорьевск, проспект Ленина д.3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6"/>
              </a:rPr>
              <a:t>https://xn--90adedahlihclausyr3a.xn--p1ai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7"/>
              </a:rPr>
              <a:t>https://vk.com/tehnikum_epet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en-US" sz="1100" b="1" u="sng" dirty="0">
              <a:solidFill>
                <a:srgbClr val="5B9BD5">
                  <a:lumMod val="50000"/>
                </a:srgbClr>
              </a:solidFill>
            </a:endParaRP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+7 (496) 403-04-71 </a:t>
            </a:r>
            <a:endParaRPr lang="en-US" sz="1100" b="1" u="sng" dirty="0">
              <a:solidFill>
                <a:srgbClr val="5B9BD5">
                  <a:lumMod val="50000"/>
                </a:srgbClr>
              </a:solidFill>
            </a:endParaRPr>
          </a:p>
          <a:p>
            <a:pPr lvl="0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8"/>
              </a:rPr>
              <a:t>mo_gapouegor@mosreg.ru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                               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зрению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– 82,52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слуху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– 81,58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НОДА (мобильные)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- 84,07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253130" y="4838416"/>
            <a:ext cx="6375399" cy="19236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«Колледж «Подмосковье»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141542, Московская область,  г. о. Солнечногорск, д.Козино,ул. Санаторно-лесной школы №1, дом 1</a:t>
            </a: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https://klincollege.ru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u="sng" dirty="0">
              <a:solidFill>
                <a:schemeClr val="accent5">
                  <a:lumMod val="50000"/>
                </a:schemeClr>
              </a:solidFill>
            </a:endParaRP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 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https://vk.com/public106937672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: +7(496) 242-44-27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mo_kollpodm@mosreg.ru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зрению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48,25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слуху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53,3                           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</a:t>
            </a:r>
            <a:r>
              <a:rPr kumimoji="0" lang="ru-RU" sz="14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Общежитие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НОДА (мобильные)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50,66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34132" y="2809000"/>
            <a:ext cx="5152598" cy="18928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«Коломенский аграрный колледж имени Н.Т. Козлова»</a:t>
            </a:r>
          </a:p>
          <a:p>
            <a:pPr lvl="0">
              <a:defRPr/>
            </a:pPr>
            <a:r>
              <a:rPr kumimoji="0" lang="ru-RU" sz="11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11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140412, Московская область, г. Коломна,  Малинское ш., д.36</a:t>
            </a: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https://agrokol-kolomna.ru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https://vk.com/agrokol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 (496) 616-66-49</a:t>
            </a:r>
            <a:endParaRPr lang="ru-RU" sz="1100" b="1" u="sng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mo_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kolagrkoll@mosreg.ru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</a:t>
            </a: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зрению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67,82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слуху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71,9   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</a:t>
            </a:r>
            <a:r>
              <a:rPr kumimoji="0" lang="ru-RU" sz="14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Общежитие</a:t>
            </a:r>
            <a:r>
              <a:rPr kumimoji="0" lang="ru-RU" sz="140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НОДА (мобильные)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71,51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73223" y="767307"/>
            <a:ext cx="5469994" cy="192360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«Дмитровский техникум»</a:t>
            </a:r>
            <a:endParaRPr lang="en-US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ru-RU" sz="1100" dirty="0">
                <a:solidFill>
                  <a:srgbClr val="002060"/>
                </a:solidFill>
              </a:rPr>
              <a:t>141804, Московская область, г. Дмитров, ул. Инженерная,  д.2-а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http://xn--b1aecfrgavb2a.xn--p1ai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https://vk.com/vskcollege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 443-31-72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mo_voskkolledzh@mosreg.ru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зрению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– 85,88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 По слуху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– 84,21		                     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Общежитие</a:t>
            </a:r>
            <a:endParaRPr lang="ru-RU" sz="1400" dirty="0">
              <a:solidFill>
                <a:srgbClr val="5B9BD5">
                  <a:lumMod val="50000"/>
                </a:srgbClr>
              </a:solidFill>
              <a:latin typeface="Calibri" pitchFamily="34" charset="0"/>
              <a:cs typeface="Calibri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 НОДА (мобильные)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-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87,36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73223" y="2807642"/>
            <a:ext cx="5469994" cy="1893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«Колледж «Коломна»</a:t>
            </a:r>
          </a:p>
          <a:p>
            <a:r>
              <a:rPr lang="ru-RU" sz="11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1100" b="0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140412, </a:t>
            </a:r>
            <a:r>
              <a:rPr lang="ru-RU" sz="1100" dirty="0">
                <a:solidFill>
                  <a:srgbClr val="002060"/>
                </a:solidFill>
              </a:rPr>
              <a:t>г. Коломна, ул. Октябрьской революции, д. 408</a:t>
            </a:r>
          </a:p>
          <a:p>
            <a:r>
              <a:rPr lang="ru-RU" sz="1100" b="1" noProof="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1100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lang="en-US" sz="1100" u="sng" dirty="0">
                <a:solidFill>
                  <a:schemeClr val="accent5">
                    <a:lumMod val="50000"/>
                  </a:schemeClr>
                </a:solidFill>
                <a:hlinkClick r:id="rId1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https://college-kolomna.ru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</a:t>
            </a:r>
            <a:r>
              <a:rPr lang="en-US" sz="1100" u="sng" dirty="0">
                <a:solidFill>
                  <a:schemeClr val="accent5">
                    <a:lumMod val="50000"/>
                  </a:schemeClr>
                </a:solidFill>
                <a:hlinkClick r:id="rId1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https://vk.com/college_kolomna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lang="ru-RU" sz="1100" dirty="0">
                <a:solidFill>
                  <a:srgbClr val="002060"/>
                </a:solidFill>
              </a:rPr>
              <a:t>:+7 (496) 613-34-04</a:t>
            </a:r>
          </a:p>
          <a:p>
            <a:r>
              <a:rPr kumimoji="0" lang="ru-RU" sz="1100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100" b="1" dirty="0">
                <a:solidFill>
                  <a:srgbClr val="002060"/>
                </a:solidFill>
                <a:hlinkClick r:id="rId18"/>
              </a:rPr>
              <a:t>mo_</a:t>
            </a:r>
            <a:r>
              <a:rPr lang="en-US" sz="1100" dirty="0">
                <a:solidFill>
                  <a:srgbClr val="002060"/>
                </a:solidFill>
                <a:hlinkClick r:id="rId18"/>
              </a:rPr>
              <a:t>kollkolom@mosreg.ru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зрению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– 57,65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слуху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– 62,11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НОДА (мобильные)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-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59,31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87524" y="1114853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10" y="1575873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55" y="1290247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50" y="1764165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65" y="1454454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476" y="2129172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019" y="1392273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1058098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717" y="1512471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662" y="1226845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257" y="1700763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872" y="1391052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420" y="1895871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420" y="1273069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0515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5157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2203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81" y="3703910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3845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933" y="3837562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476" y="3172701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099223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563428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267970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751540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432177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877" y="4002266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420" y="3209809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417" y="6023258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960" y="5348567"/>
            <a:ext cx="367200" cy="367200"/>
          </a:xfrm>
          <a:prstGeom prst="rect">
            <a:avLst/>
          </a:prstGeom>
        </p:spPr>
      </p:pic>
      <p:pic>
        <p:nvPicPr>
          <p:cNvPr id="1026" name="Picture 2" descr="C:\Users\1\Downloads\QR-Code (11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361" y="134507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QR-Code (12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225" y="1944115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ownloads\QR-Code (13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361" y="312436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ownloads\QR-Code (14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961" y="373188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1\Downloads\QR-Code (15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122916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1\Downloads\QR-Code (16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180334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1\Downloads\QR-Code (17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317833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1\Downloads\QR-Code (18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386231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1\Downloads\QR-Code (19)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613" y="525676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1\Downloads\QR-Code (20)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212" y="593073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ОБРАЗОВАНИЯ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20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340085" cy="6852315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5942" y="3561691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34.02.01 </a:t>
            </a:r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Сестринское дело </a:t>
            </a: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ГАУЗ МО «Центральная городская клиническая больница г. Реутов»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МО «Лобненская центральная городская больница»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ФГБУ «ГВКГ им. академика Н.Н. Бурденко» Минобороны РФ филиал №3»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«МЦ «Доктор Боголюбов»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«РусДент» 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Герофарм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ДИАМЕД-фарма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ПСК ФАРМА</a:t>
            </a: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29945" y="493157"/>
            <a:ext cx="4449871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29.02.04  Конструирование и технология  моделирования швейных изделий </a:t>
            </a: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КОТТОН КЛАБ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«ТАМИ и КО»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Фабрика нетканых материалов Весь мир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ПРЕМИУМ СТАНДАРТ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НОВЫЕ ТЕХНОЛОГИИ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«Дизайн — Пошив»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ПЕРЕЧЕНЬ РАБОТОДАТЕЛЕЙ ДЛЯ ВЫПУСКНИКОВ ПРОФЕССИЙ/ СПЕЦИАЛЬНОСТЕЙ СПО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026" name="Picture 2" descr="C:\Users\1\Downloads\prm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5"/>
          <a:stretch/>
        </p:blipFill>
        <p:spPr bwMode="auto">
          <a:xfrm>
            <a:off x="4146536" y="5171320"/>
            <a:ext cx="1701813" cy="168046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" descr="C:\Users\Admin\Downloads\free-icon-nursing-technician-1591266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411" y="1399123"/>
            <a:ext cx="687258" cy="68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9" descr="C:\Users\Admin\Downloads\лого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08" y="4059204"/>
            <a:ext cx="545139" cy="49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C:\Users\Admin\Desktop\Mz6NPTwghgM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t="5968" r="6102" b="5809"/>
          <a:stretch/>
        </p:blipFill>
        <p:spPr bwMode="auto">
          <a:xfrm>
            <a:off x="90191" y="5291755"/>
            <a:ext cx="683370" cy="679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1" descr="C:\Users\Admin\Desktop\VMK3.png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61" y="6279528"/>
            <a:ext cx="1190876" cy="5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Admin\Desktop\Q8BQQ_-XCqg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8" t="36838" r="14294" b="37410"/>
          <a:stretch/>
        </p:blipFill>
        <p:spPr bwMode="auto">
          <a:xfrm>
            <a:off x="90191" y="2339857"/>
            <a:ext cx="1485900" cy="517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7" descr="C:\Users\Admin\Desktop\logo (4)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820" y="2844353"/>
            <a:ext cx="1624895" cy="492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Admin\Downloads\logo.png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6" y="6240282"/>
            <a:ext cx="1172304" cy="33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9" descr="C:\Users\1\Downloads\logo-_4_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715" y="5349471"/>
            <a:ext cx="1194827" cy="36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a37068255a6915cd5df2af6e9ee053a9593df665-4590054-images-thumbs&amp;n=1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586" y="2268575"/>
            <a:ext cx="793956" cy="822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C:\Users\Admin\Downloads\free-icon-edit-11536124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676" y="555626"/>
            <a:ext cx="806407" cy="80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7" descr="C:\Users\Admin\Desktop\HENDERSON_logo2017_vert_blue_on_white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643" y="4108568"/>
            <a:ext cx="1135173" cy="703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5" descr="C:\Users\Admin\Desktop\lh7Navpk9QM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5" r="23452"/>
          <a:stretch/>
        </p:blipFill>
        <p:spPr bwMode="auto">
          <a:xfrm>
            <a:off x="5714520" y="2268575"/>
            <a:ext cx="670572" cy="898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C:\Users\Admin\Desktop\catalog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477" y="3009651"/>
            <a:ext cx="912930" cy="512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8" descr="C:\Users\Admin\Downloads\logo-ru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247" y="5533966"/>
            <a:ext cx="1647599" cy="29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C:\Users\Admin\Desktop\uTgX2eNc0OpEO9aWPJtWROTa8ZBtzh7o8BzUQwqYnoDMy_XQ33ecLqt2rBOuXSA5bz_FdB1p6lFTLJSg8dkJIQyK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502" y="4151409"/>
            <a:ext cx="681896" cy="681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8" descr="C:\Users\1\Downloads\logo (3).png"/>
          <p:cNvPicPr>
            <a:picLocks noChangeAspect="1" noChangeArrowheads="1"/>
          </p:cNvPicPr>
          <p:nvPr/>
        </p:nvPicPr>
        <p:blipFill>
          <a:blip r:embed="rId2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364" y="1973015"/>
            <a:ext cx="686965" cy="74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16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340085" cy="6852315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5942" y="3561691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09.02.06 </a:t>
            </a:r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Сетевое и системное администрирование </a:t>
            </a: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«Программные технологии»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«БЕТАС»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НАО «Авиа Групп»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«Вега»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СЦНТ «Новостом»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ФГБУ «ГВКГ им. академика Н.Н. Бурденко» Минобороны РФ филиал №3»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«БЕТАС»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Реклайм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Дёке Экстружн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АКУСТИК РУ</a:t>
            </a: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29945" y="493157"/>
            <a:ext cx="4449871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46.02.01 Документационное обеспечение управления и архивоведение </a:t>
            </a: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СЦНТ «Новостом»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 Коломна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Архивное управление Раменского муниципального района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НАО «Авиа Групп»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«Агрокомплекс Иванисово»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РЕТИНОИДЫ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Фабрика нетканых материалов Весь мир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ПЕРЕЧЕНЬ РАБОТОДАТЕЛЕЙ ДЛЯ ВЫПУСКНИКОВ ПРОФЕССИЙ/ СПЕЦИАЛЬНОСТЕЙ СПО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026" name="Picture 2" descr="C:\Users\1\Downloads\prm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5"/>
          <a:stretch/>
        </p:blipFill>
        <p:spPr bwMode="auto">
          <a:xfrm>
            <a:off x="4146536" y="5171320"/>
            <a:ext cx="1701813" cy="168046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C:\Users\Admin\Desktop\logo (1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880" y="2547083"/>
            <a:ext cx="1018800" cy="25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315" y="6104986"/>
            <a:ext cx="919587" cy="58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 descr="C:\Users\Admin\Desktop\logo-a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2920"/>
            <a:ext cx="844722" cy="30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C:\Users\Admin\Desktop\logo-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99" y="2695585"/>
            <a:ext cx="1398484" cy="463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292167_c4504a4d5f234e5c855da9782bc7d39d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787" y="3907085"/>
            <a:ext cx="651893" cy="584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1" descr="C:\Users\Admin\Desktop\VMK3.png"/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404" y="6321956"/>
            <a:ext cx="1171231" cy="52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C:\Users\Admin\Desktop\logo (6)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22" y="5628047"/>
            <a:ext cx="1054800" cy="24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" descr="C:\Users\1\Downloads\logo-_3_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655" y="3064119"/>
            <a:ext cx="1021320" cy="24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7" descr="C:\Users\Admin\Desktop\25_let_ag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328" y="5247108"/>
            <a:ext cx="1019262" cy="41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ownloads\free-icon-system-administration-14114537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23" y="1387359"/>
            <a:ext cx="895495" cy="89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Admin\Desktop\292167_c4504a4d5f234e5c855da9782bc7d39d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195" y="2023657"/>
            <a:ext cx="853350" cy="7651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Admin\Desktop\gtd_logo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146" y="2721057"/>
            <a:ext cx="815361" cy="81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logo (2)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345" y="5026771"/>
            <a:ext cx="1892001" cy="65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C:\Users\Admin\Desktop\logo-a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976" y="3917730"/>
            <a:ext cx="844722" cy="30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C:\Users\Admin\Downloads\Logo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746" y="2624429"/>
            <a:ext cx="1169094" cy="28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7" descr="C:\Users\Admin\Downloads\retinoids_logo_plus_name.png"/>
          <p:cNvPicPr>
            <a:picLocks noChangeAspect="1" noChangeArrowheads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520" y="2094026"/>
            <a:ext cx="1489178" cy="37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C:\Users\Admin\Downloads\logo-ru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648" y="5520927"/>
            <a:ext cx="1609261" cy="29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" descr="C:\Users\Admin\Downloads\free-icon-folders-2821739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468" y="511553"/>
            <a:ext cx="763876" cy="76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7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340085" cy="6852315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5942" y="3561691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23.01.17 </a:t>
            </a:r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 по ремонту и обслуживанию автомобилей </a:t>
            </a:r>
          </a:p>
          <a:p>
            <a:pPr algn="ctr"/>
            <a:endParaRPr lang="ru-RU" sz="16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Волоколамское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ПАТП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«Измайлово-Сервис»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«МОСТРАНСАВТО» Филиал МАП №11 г. Балашиха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«ПАТО «Лобня-транс»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«ТБ Тойо Транс»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ПАО АВИАЦИОННАЯ КОРПОРАЦИЯ РУБИН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Технопарк Импульс</a:t>
            </a: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29945" y="493157"/>
            <a:ext cx="4449871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38.02.01 </a:t>
            </a:r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Экономика и бухгалтерский учет </a:t>
            </a:r>
          </a:p>
          <a:p>
            <a:pPr algn="ctr">
              <a:lnSpc>
                <a:spcPct val="80000"/>
              </a:lnSpc>
            </a:pP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«Мособлтранс-1»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«ГиперГлобус»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«Восток-ДО»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«МОСТРАНСАВТО» Филиал МАП №11 г. Балашиха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НАО «Авиа Групп»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«ДГХ»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Артпласт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СЕРПУХОВСКИЙ ЛИФТОСТРОИТЕЛЬНЫЙ ЗАВОД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ПЕРЕЧЕНЬ РАБОТОДАТЕЛЕЙ ДЛЯ ВЫПУСКНИКОВ ПРОФЕССИЙ/ СПЕЦИАЛЬНОСТЕЙ СПО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026" name="Picture 2" descr="C:\Users\1\Downloads\prm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5"/>
          <a:stretch/>
        </p:blipFill>
        <p:spPr bwMode="auto">
          <a:xfrm>
            <a:off x="4146536" y="5171320"/>
            <a:ext cx="1701813" cy="168046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Admin\Downloads\free-icon-mechanic-199547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303" y="1403702"/>
            <a:ext cx="728424" cy="72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C:\Users\Admin\Desktop\u1P8j9m7VE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94" y="5645298"/>
            <a:ext cx="610086" cy="6100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C:\Users\Admin\Desktop\logo120-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349" y="4971295"/>
            <a:ext cx="727937" cy="93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9" descr="C:\Users\Admin\Desktop\image001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9633"/>
            <a:ext cx="714375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C:\Users\Admin\Desktop\logo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43" y="2794955"/>
            <a:ext cx="1459989" cy="23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C:\Users\Admin\Desktop\logo (7).png"/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943" y="6114935"/>
            <a:ext cx="1591143" cy="65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C:\Users\Admin\Desktop\PUOuHsKKieJ5hkdrNj-L1Iwmy13Yk-_8ybmnDIjW_HjHKfOBNVgPVmu_UDvWjPzJqHxTxNBL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848" y="2764720"/>
            <a:ext cx="775438" cy="775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C:\Users\Admin\Downloads\free-icon-accountant-1552545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284" y="493157"/>
            <a:ext cx="673192" cy="67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" descr="C:\Users\Admin\Desktop\logo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212" y="5482060"/>
            <a:ext cx="1597170" cy="42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C:\Users\Admin\Desktop\6069770983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636" y="2704025"/>
            <a:ext cx="643426" cy="412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9" name="Picture 7" descr="C:\Users\Admin\Desktop\vostok_emblema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3" t="1806" r="12824" b="33485"/>
          <a:stretch/>
        </p:blipFill>
        <p:spPr bwMode="auto">
          <a:xfrm>
            <a:off x="9013505" y="1666874"/>
            <a:ext cx="738675" cy="701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C:\Users\Admin\Desktop\u1P8j9m7VEc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512" y="4656215"/>
            <a:ext cx="832304" cy="832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C:\Users\Admin\Desktop\logo-ag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897" y="3801357"/>
            <a:ext cx="1162919" cy="41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9" descr="C:\Users\Admin\Desktop\pic640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795" y="1512575"/>
            <a:ext cx="1784154" cy="892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C:\Users\Admin\Downloads\8jxnpjd22vnjp9s489i3hf3afvrfglcq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6" y="2451151"/>
            <a:ext cx="1492206" cy="34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0" descr="C:\Users\Admin\Desktop\yNoUzAqdvU8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3" y="4165603"/>
            <a:ext cx="792004" cy="792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85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340085" cy="6852315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5942" y="3561691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08.02.14  </a:t>
            </a:r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Эксплуатация и обслуживание многоквартирного дома </a:t>
            </a: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СЕРПУХОВСКИЙ ЛИФТОСТРОИТЕЛЬНЫЙ ЗАВОД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«ПАТО «Лобня-транс»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«Управляющая компания жилой дом»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«ДГХ»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«Агрокомплекс Иванисово»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ПРОМАЛЬЯНС 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СМАРТ ТЕХНО СЕРВИС</a:t>
            </a:r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29945" y="493157"/>
            <a:ext cx="4449871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ru-RU" sz="1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35.01.10  </a:t>
            </a:r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Овощевод защищенного грунта </a:t>
            </a:r>
          </a:p>
          <a:p>
            <a:pPr algn="ctr">
              <a:lnSpc>
                <a:spcPct val="80000"/>
              </a:lnSpc>
            </a:pP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«Восток-ДО»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«ДГХ»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«Агрокомплекс Иванисово»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«Агрокультура Групп»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Биотех-Зоо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Универсальные пищевые технологии 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РОТА-АГРО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ЭТАЛОН ПРОФИЛЬ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ПЕРЕЧЕНЬ РАБОТОДАТЕЛЕЙ ДЛЯ ВЫПУСКНИКОВ ПРОФЕССИЙ/ СПЕЦИАЛЬНОСТЕЙ СПО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026" name="Picture 2" descr="C:\Users\1\Downloads\prm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5"/>
          <a:stretch/>
        </p:blipFill>
        <p:spPr bwMode="auto">
          <a:xfrm>
            <a:off x="4146536" y="5171320"/>
            <a:ext cx="1701813" cy="168046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9" descr="C:\Users\Admin\Desktop\pic64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204" y="2770401"/>
            <a:ext cx="1217378" cy="6086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\Downloads\logo_fkr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484" y="1449659"/>
            <a:ext cx="937112" cy="69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C:\Users\Admin\Desktop\yNoUzAqdvU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1813"/>
            <a:ext cx="792004" cy="792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C:\Users\Admin\Desktop\image001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515" y="3767822"/>
            <a:ext cx="608802" cy="66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C:\Users\Admin\Desktop\logo (3)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2" y="6284286"/>
            <a:ext cx="1569723" cy="31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 descr="C:\Users\Admin\Desktop\pic64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454" y="2862670"/>
            <a:ext cx="1467849" cy="733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Users\Admin\Downloads\Logo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78176"/>
            <a:ext cx="1223178" cy="29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C:\Users\Admin\Desktop\logo (5)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213" y="5951354"/>
            <a:ext cx="1569323" cy="27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7" descr="C:\Users\Admin\Downloads\logo (1).png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132" y="4824957"/>
            <a:ext cx="1189484" cy="33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ownloads\free-icon-greengrocer-10944523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974" y="501463"/>
            <a:ext cx="700761" cy="70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C:\Users\Admin\Desktop\vostok_emblema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3" t="1806" r="12824" b="33485"/>
          <a:stretch/>
        </p:blipFill>
        <p:spPr bwMode="auto">
          <a:xfrm>
            <a:off x="9052965" y="3229633"/>
            <a:ext cx="751311" cy="7134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Admin\Downloads\Logo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248" y="2462281"/>
            <a:ext cx="1771349" cy="42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Admin\Downloads\logo.84f7eae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265" y="4708094"/>
            <a:ext cx="891081" cy="50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Users\Admin\Desktop\Frame_1073713903.png"/>
          <p:cNvPicPr>
            <a:picLocks noChangeAspect="1" noChangeArrowheads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598" y="1959026"/>
            <a:ext cx="2601092" cy="50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1" descr="C:\Users\Admin\Desktop\logo1.png"/>
          <p:cNvPicPr>
            <a:picLocks noChangeAspect="1" noChangeArrowheads="1"/>
          </p:cNvPicPr>
          <p:nvPr/>
        </p:nvPicPr>
        <p:blipFill>
          <a:blip r:embed="rId20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893" y="5345270"/>
            <a:ext cx="1625987" cy="63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" descr="C:\Users\Admin\Downloads\logo_green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97" y="1449659"/>
            <a:ext cx="1496037" cy="66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C:\Users\1\Downloads\logoecoparniki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30" y="5408635"/>
            <a:ext cx="1528786" cy="54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48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«Лента»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https://lenta.com/kontakty/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https://vk.com/lentacom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8 (495) 777-41-11 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 info@lenta.com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986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«Мособлтранс-1»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http://mot-1.ru/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https://vk.com/collegemok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8(495) 730-80-60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info@mot-1.ru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pic>
        <p:nvPicPr>
          <p:cNvPr id="30723" name="Picture 3" descr="C:\Users\Admin\Desktop\logo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593" y="2053324"/>
            <a:ext cx="1597170" cy="42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C:\Users\Admin\Desktop\Lenta-Logo-2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887" y="941102"/>
            <a:ext cx="1291982" cy="32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«Предприятие НИКС»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https://job.nix.ru/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https://vk.com/nixru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8(495) 974-3333 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https://job.nix.ru/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«Программные технологии»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http://1axbit.ru/contacts/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(499) 398-01-65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0"/>
              </a:rPr>
              <a:t>info@1axbit.ru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ФГБУ «ГВКГ им. академика Н.Н. Бурденко» Минобороны РФ филиал №3»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https://xn--b1aqfv.xn--p1ai/kontakty/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009-03-12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info@vmk-1.ru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«ЭКО-МЕНЮ»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http://www.palich.ru/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https://vk.com/palichmos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(800) 555-81-63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</a:rPr>
              <a:t>otzyv@palich.vip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</p:txBody>
      </p:sp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181485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ГиперГлобус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https://rabota.globus.ru/career/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https://vk.com/globusru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8(800) 234-80-20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-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ГАУЗ МО «Центральная городская клиническая больница г. Реутов»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https://reutzdrav.ru/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8(994)095-108-16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reutzdrav_mail@mosreg.ru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МО «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Лобненская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центральная городская больница» 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https://lcgb.ru/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9"/>
              </a:rPr>
              <a:t>https://vk.com/public217651566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8 960 329-53-65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30"/>
              </a:rPr>
              <a:t>mz_lobn_cgb@mosreg.ru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30725" name="Picture 5" descr="C:\Users\Admin\Desktop\nix_logo_2017.pn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575" y="3121413"/>
            <a:ext cx="941094" cy="32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C:\Users\Admin\Desktop\logo (1)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565" y="4339753"/>
            <a:ext cx="1430226" cy="35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7" name="Picture 7" descr="C:\Users\Admin\Desktop\ehko-menju-424859931af111a93835a6ff6d80caca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855" y="761181"/>
            <a:ext cx="1029908" cy="602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 descr="C:\Users\Admin\Desktop\6069770983.jp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714" y="2024410"/>
            <a:ext cx="643426" cy="412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9" name="Picture 9" descr="C:\Users\Admin\Downloads\лого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766" y="3242261"/>
            <a:ext cx="364366" cy="33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0" name="Picture 10" descr="C:\Users\Admin\Desktop\Mz6NPTwghgM.jpg"/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t="5968" r="6102" b="5809"/>
          <a:stretch/>
        </p:blipFill>
        <p:spPr bwMode="auto">
          <a:xfrm>
            <a:off x="9810816" y="4160974"/>
            <a:ext cx="683370" cy="679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1" name="Picture 11" descr="C:\Users\Admin\Desktop\VMK3.png"/>
          <p:cNvPicPr>
            <a:picLocks noChangeAspect="1" noChangeArrowheads="1"/>
          </p:cNvPicPr>
          <p:nvPr/>
        </p:nvPicPr>
        <p:blipFill>
          <a:blip r:embed="rId3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859" y="5283105"/>
            <a:ext cx="1847372" cy="82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02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«МЦ «Доктор Боголюбов»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https://bogolubov.center/contacts/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https://vk.com/bogolubov_center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+7(495)745-65-06</a:t>
            </a: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feedback@doktorbogolubov.ru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СЦНТ «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Новостом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https://www.novostom.ru/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https://vk.com/novostom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445-02-03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11"/>
              </a:rPr>
              <a:t>info17@novostom.info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 Коломна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https://kolomnagrad.ru/kontakty-arhiv.html#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(498) 602-18-97, доб. 212 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cgamo@mosreg.ru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Архивное управление Раменского муниципального района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https://www.ramenskoye.ru/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https://vk.com/ramenskoyeregion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(496) 473-91-01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0"/>
              </a:rPr>
              <a:t>ram_adm@mosreg.ru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«ПАТО «Лобня-транс» 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http://ptmo.msk.ru/index.html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-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ptmo@yandex.ru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Волоколамское ПАТП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https://mostransavto.ru/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https://vk.com/ao_mostransavto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(800) 700-31-13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5"/>
              </a:rPr>
              <a:t>referent@mtamo.ru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181485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«Восток-ДО» 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https://vostok-do.ru/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739-99-96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-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«Измайлово-Сервис» 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http://izmaylovo-avto.ru/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https://vk.com/izmaylovoavto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8(499)163-71-67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9"/>
              </a:rPr>
              <a:t>a123mn@yandex.ru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«МОСТРАНСАВТО» Филиал МАП №11 г. Балашиха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https://mostransavto.ru/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https://vk.com/ao_mostransavto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(800) 700-31-13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5"/>
              </a:rPr>
              <a:t>referent@mtamo.ru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31747" name="Picture 3" descr="C:\Users\Admin\Desktop\Q8BQQ_-XCqg.jpg"/>
          <p:cNvPicPr>
            <a:picLocks noChangeAspect="1" noChangeArrowheads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8" t="36838" r="14294" b="37410"/>
          <a:stretch/>
        </p:blipFill>
        <p:spPr bwMode="auto">
          <a:xfrm>
            <a:off x="3766841" y="1057508"/>
            <a:ext cx="1485900" cy="517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292167_c4504a4d5f234e5c855da9782bc7d39d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90" y="1804568"/>
            <a:ext cx="1112064" cy="997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gtd_logo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23" y="2905671"/>
            <a:ext cx="988190" cy="98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logo (2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729" y="4277220"/>
            <a:ext cx="1892001" cy="65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u1P8j9m7VEc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275" y="805341"/>
            <a:ext cx="832304" cy="832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vostok_emblema.jpg"/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3" t="1806" r="12824" b="33485"/>
          <a:stretch/>
        </p:blipFill>
        <p:spPr bwMode="auto">
          <a:xfrm>
            <a:off x="9730106" y="1938290"/>
            <a:ext cx="905674" cy="859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logo120-2.png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974" y="2898379"/>
            <a:ext cx="727937" cy="93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6" descr="C:\Users\Admin\Desktop\u1P8j9m7VEc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801" y="4145453"/>
            <a:ext cx="832304" cy="832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image001.gif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112" y="5172205"/>
            <a:ext cx="714375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72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«БЕТАС» 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https://abz-betas.ru/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8 (499) 390-76-60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sale@abz-betas.ru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«ТБ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Тойо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Транс»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http://www.toyotrans.ru/rus/vacancy/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8(495) 651-92-31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9"/>
              </a:rPr>
              <a:t>o.lysenko@toyotrans.ru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НАО «Авиа Групп»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https://a-group.aero/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981-38-26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CLIENT@A-GROUP.AERO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«Дизайн — Пошив»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https://xn--80aeemecag0blk3i.xn--p1ai/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https://vk.com/dipegorievsk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(903) 760-74-19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19"/>
              </a:rPr>
              <a:t>tailon_61@mail.ru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«Управляющая компания жилой дом»  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0"/>
              </a:rPr>
              <a:t>https://my-gkh.ru/getorganization/ao-uk-zhiloy-dom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8 496 432-33-96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gildom@yandex.ru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РусДент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  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http://www.rus-dent.com/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707-64-87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/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178945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«ТАМИ и КО»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https://henderson.ru/company/vacancies/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744 03 00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pr@henderson.ru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«Вега» 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http://www.wega.ru/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8 495 983-08-17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info@wega.ru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«ДГХ»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http://lk.ooodgh.ru/contacts/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(496) 613-65-00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/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833" y="810872"/>
            <a:ext cx="1339880" cy="857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Admin\Desktop\logo.gif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724" y="1832595"/>
            <a:ext cx="1459989" cy="23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logo-ag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006" y="3001181"/>
            <a:ext cx="1689446" cy="60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lh7Navpk9QM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5" r="23452"/>
          <a:stretch/>
        </p:blipFill>
        <p:spPr bwMode="auto">
          <a:xfrm>
            <a:off x="4610804" y="4061377"/>
            <a:ext cx="670572" cy="898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732755-stomatologiya-_rusdent_cropped_logo.jpg"/>
          <p:cNvPicPr>
            <a:picLocks noChangeAspect="1" noChangeArrowheads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8" r="15680"/>
          <a:stretch/>
        </p:blipFill>
        <p:spPr bwMode="auto">
          <a:xfrm>
            <a:off x="9067405" y="778259"/>
            <a:ext cx="1536700" cy="76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HENDERSON_logo2017_vert_blue_on_white.jp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738" y="2030440"/>
            <a:ext cx="1135173" cy="703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dmin\Desktop\logo-2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460" y="3077659"/>
            <a:ext cx="1850375" cy="613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dmin\Desktop\pic640.jp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570" y="4031932"/>
            <a:ext cx="1784154" cy="892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Admin\Desktop\logo (3)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016" y="5519446"/>
            <a:ext cx="1569723" cy="31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717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«Сантехкомплект» 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https://www.santech.ru/contacts/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 8 (495) 645-00-00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opt@santech.ru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«Агрокультура Групп» 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https://agrokulturagroup.ru/contacts/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https://vk.com/rost.companygroup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(499) 389-44-25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10"/>
              </a:rPr>
              <a:t>sales@rostgroup.ru</a:t>
            </a:r>
            <a:r>
              <a:rPr lang="ru-RU" sz="1200" dirty="0"/>
              <a:t> </a:t>
            </a:r>
            <a:r>
              <a:rPr lang="en-US" sz="1200" dirty="0"/>
              <a:t> 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«Агрокомплекс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Иванисово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 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https://agpcomplex.com/contacts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https://vk.com/agpcomplex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8 496 577-45-03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  <a:hlinkClick r:id="rId18"/>
              </a:rPr>
              <a:t>office@central-market.site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Турбокомплект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https://www.kamturbo.ru/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-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8(916)582-67-38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u="sng" dirty="0">
                <a:hlinkClick r:id="rId20"/>
              </a:rPr>
              <a:t>ok@kamturbo.ru</a:t>
            </a:r>
            <a:r>
              <a:rPr lang="en-US" sz="1200" u="sng" dirty="0"/>
              <a:t> </a:t>
            </a:r>
            <a:endParaRPr lang="en-US" sz="1200" dirty="0"/>
          </a:p>
        </p:txBody>
      </p:sp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Универсальные пищевые технологии   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https://unifoods.ru/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8(495)648-77-01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unifoods@unifoods.ru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Артпласт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https://www.artplast.ru/kontakty/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(800) 770 09 29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4"/>
              </a:rPr>
              <a:t>artplast@artplast.ru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178945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Герофарм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https://geropharm.ru/contacts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https://vk.com/geropharm_official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 8 (495) 995-09-17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7"/>
              </a:rPr>
              <a:t>inform@geropharm.com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ПРОМАЛЬЯНС  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https://promalliance.pro/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8 495 927 30 33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9"/>
              </a:rPr>
              <a:t>info@met-prom.com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СЕРПУХОВСКИЙ ЛИФТОСТРОИТЕЛЬНЫЙ ЗАВОД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0"/>
              </a:rPr>
              <a:t>https://slz-lift.ru/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1"/>
              </a:rPr>
              <a:t>https://vk.com/slzlift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 (495) 604-44-09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2"/>
              </a:rPr>
              <a:t>sales@slz-lift.ru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3074" name="Picture 2" descr="C:\Users\Admin\Desktop\image_420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724" y="973926"/>
            <a:ext cx="1285046" cy="55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ownloads\logo.84f7eae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702" y="1981910"/>
            <a:ext cx="108509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ownloads\Logo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95" y="3171919"/>
            <a:ext cx="1771349" cy="42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2945da8b30ec2f53d6b1c78f726d1f14.jp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225" y="4083790"/>
            <a:ext cx="825545" cy="825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dmin\Downloads\8jxnpjd22vnjp9s489i3hf3afvrfglcq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402" y="989480"/>
            <a:ext cx="1905004" cy="43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Admin\Desktop\logo (4).png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456" y="2085571"/>
            <a:ext cx="1624895" cy="492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logo (5).pn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750" y="3253404"/>
            <a:ext cx="1839601" cy="32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yNoUzAqdvU8.jp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098" y="4185122"/>
            <a:ext cx="792004" cy="792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Admin\Desktop\logo1.png"/>
          <p:cNvPicPr>
            <a:picLocks noChangeAspect="1" noChangeArrowheads="1"/>
          </p:cNvPicPr>
          <p:nvPr/>
        </p:nvPicPr>
        <p:blipFill>
          <a:blip r:embed="rId41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29" y="5187578"/>
            <a:ext cx="2106071" cy="81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2244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ДИАМЕД-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фарма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https://www.diamed-farma.com/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 8(499) 707-11-52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kp@diamed-farma.com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КоролёвФарм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https://www.korolevpharm.ru/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https://vk.com/share.php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8(495) 646-76-56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job@korolevpharm.ru</a:t>
            </a:r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ОРТОСТАНДАРТ 1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https://ortostandart.ru/#karta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https://vk.com/club206356419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8 800 600 53 88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ooo.ortostandart2017ooo.ortostandart2017@gmail.com@gmail.com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ПЛАСТИК ОН ЛАЙН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https://www.plastic-online.ru/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https://vk.com/flexpocketru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(800) 333 54 31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 site@plastic-online.ru  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ТАЙМ</a:t>
            </a:r>
            <a:endParaRPr lang="en-US" sz="11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0"/>
              </a:rPr>
              <a:t>https://teplonet.ru/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https://vk.com/time_teplonet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933-15-99 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sales@teplonet.ru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Реклайм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http://reklime.ru/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8(495)401-43-04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4"/>
              </a:rPr>
              <a:t>info@reklime.ru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178945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РЕТИНОИДЫ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https://retinoids.ru/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https://vk.com/retinoids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 8 (495) 234-61-17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contacts@retinoids.ru  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КОТТОН КЛАБ 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https://cottonclub.ru/ru/contacts/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730-07-77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info@cottonclub.ru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КОФЕПОД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9"/>
              </a:rPr>
              <a:t>https://singlecup.ru/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0"/>
              </a:rPr>
              <a:t>https://vk.com/public91655969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(499) 350-51-45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1"/>
              </a:rPr>
              <a:t>info@singlecup.ru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4098" name="Picture 2" descr="C:\Users\Admin\Downloads\logo.png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694" y="975573"/>
            <a:ext cx="165735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загруженное.png"/>
          <p:cNvPicPr>
            <a:picLocks noChangeAspect="1" noChangeArrowheads="1"/>
          </p:cNvPicPr>
          <p:nvPr/>
        </p:nvPicPr>
        <p:blipFill>
          <a:blip r:embed="rId3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73" y="2028739"/>
            <a:ext cx="1477792" cy="46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-765.pn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105" y="3109397"/>
            <a:ext cx="2075625" cy="40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\Desktop\VL3pAwHndf0.jpg"/>
          <p:cNvPicPr>
            <a:picLocks noChangeAspect="1" noChangeArrowheads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9" t="40114" r="21711" b="38109"/>
          <a:stretch/>
        </p:blipFill>
        <p:spPr bwMode="auto">
          <a:xfrm>
            <a:off x="3948759" y="4016613"/>
            <a:ext cx="1392285" cy="1030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dmin\Desktop\logo (6).png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767" y="1074397"/>
            <a:ext cx="1760082" cy="41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Admin\Downloads\retinoids_logo_plus_name.png"/>
          <p:cNvPicPr>
            <a:picLocks noChangeAspect="1" noChangeArrowheads="1"/>
          </p:cNvPicPr>
          <p:nvPr/>
        </p:nvPicPr>
        <p:blipFill>
          <a:blip r:embed="rId3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866" y="2059861"/>
            <a:ext cx="1991983" cy="50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Admin\Desktop\catalog.jp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197" y="3024510"/>
            <a:ext cx="1219652" cy="6846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Admin\Desktop\1469811236tjSvx.jpeg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590" y="4087961"/>
            <a:ext cx="762000" cy="80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Admin\Downloads\teplonet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582" y="5067784"/>
            <a:ext cx="1947161" cy="90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7610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ФАБРИКА ВЕНТИЛЯЦИИ ГАЛВЕНТ 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https://otvody.galvent.ru/?utm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https://vk.com/galventventilyacia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 8(495)153-50-93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vent@galvent.su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ПАО АВИАЦИОННАЯ КОРПОРАЦИЯ РУБИН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https://acrubin.ru/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https://vk.com/akrubin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521-57-66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 dirty="0">
                <a:hlinkClick r:id="rId11"/>
              </a:rPr>
              <a:t> kadr@akrubin.ru</a:t>
            </a: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Георг Полимер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https://www.georgpolymer.ru/#_contacts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https://vk.com/georgpolymer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363-58-83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sales@georgpolymer.ru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ОЛТЕКС С.А.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20"/>
              </a:rPr>
              <a:t>https://oltex-sa.ru/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8(49)5745-36-40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 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hlinkClick r:id="rId21"/>
              </a:rPr>
              <a:t>info@oltex-sa.ru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КЛИМОВСКИЙ ТРУБНЫЙ ЗАВОД</a:t>
            </a:r>
            <a:endParaRPr lang="en-US" sz="11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https://www.polyplastic.ru/ktz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https://vk.com/polyplastic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745-68-57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liman.o@polyplastic.ru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986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Технопарк Импульс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https://www.impulse.su/people/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https://vk.com/tehnopark_impulse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367-22-59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6"/>
              </a:rPr>
              <a:t>mail@impulse.su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178945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АКУСТИК РУ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www.acoustic.ru/productions/brands/self_made/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https://vk.com/acousticru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 +7 (495) 134-98-98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support@acoustic.ru  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Биотех-Зоо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9"/>
              </a:rPr>
              <a:t>https://biotech-zoo.ru/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30"/>
              </a:rPr>
              <a:t>https://vk.com/biotech_c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8(901)367-63-27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31"/>
              </a:rPr>
              <a:t>biotech-zoo.msk@yandex.ru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ИПК РР ДЕВЕЛОПМЕНТ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2"/>
              </a:rPr>
              <a:t>https://rrdblok.ru/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 (499) 755-84-46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3"/>
              </a:rPr>
              <a:t>rr-d19@mail.ru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5122" name="Picture 2" descr="C:\Users\Admin\Desktop\new_logo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176" y="1103493"/>
            <a:ext cx="1370754" cy="43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logo (7).png"/>
          <p:cNvPicPr>
            <a:picLocks noChangeAspect="1" noChangeArrowheads="1"/>
          </p:cNvPicPr>
          <p:nvPr/>
        </p:nvPicPr>
        <p:blipFill>
          <a:blip r:embed="rId3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516" y="1952510"/>
            <a:ext cx="1591143" cy="65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esktop\cropped-логотип.jp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857" y="3267797"/>
            <a:ext cx="2083663" cy="30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min\Downloads\OLTEX_.png"/>
          <p:cNvPicPr>
            <a:picLocks noChangeAspect="1" noChangeArrowheads="1"/>
          </p:cNvPicPr>
          <p:nvPr/>
        </p:nvPicPr>
        <p:blipFill>
          <a:blip r:embed="rId3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899" y="4257161"/>
            <a:ext cx="1821031" cy="53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Admin\Desktop\PUOuHsKKieJ5hkdrNj-L1Iwmy13Yk-_8ybmnDIjW_HjHKfOBNVgPVmu_UDvWjPzJqHxTxNBL.jp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890" y="736936"/>
            <a:ext cx="1028700" cy="1028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Admin\Desktop\25_let_ag.png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790" y="2093953"/>
            <a:ext cx="1958908" cy="80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Admin\Desktop\Frame_1073713903.png"/>
          <p:cNvPicPr>
            <a:picLocks noChangeAspect="1" noChangeArrowheads="1"/>
          </p:cNvPicPr>
          <p:nvPr/>
        </p:nvPicPr>
        <p:blipFill>
          <a:blip r:embed="rId4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090" y="3168535"/>
            <a:ext cx="2601092" cy="50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Admin\Desktop\logo_rrd.png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480" y="4317132"/>
            <a:ext cx="1251110" cy="58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Admin\Downloads\b14709ba27435d1f81bc.png"/>
          <p:cNvPicPr>
            <a:picLocks noChangeAspect="1" noChangeArrowheads="1"/>
          </p:cNvPicPr>
          <p:nvPr/>
        </p:nvPicPr>
        <p:blipFill>
          <a:blip r:embed="rId4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5377165"/>
            <a:ext cx="1447754" cy="49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697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58" y="-21345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90"/>
            <a:ext cx="5152598" cy="2030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«Красногорский колледж»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143402, Московская область, г. Красногорск, ул. Речная, д. 7а.</a:t>
            </a:r>
          </a:p>
          <a:p>
            <a:pPr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6"/>
              </a:rPr>
              <a:t>http://www.krstc.ru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u="sng" dirty="0">
                <a:solidFill>
                  <a:srgbClr val="5B9BD5">
                    <a:lumMod val="50000"/>
                  </a:srgbClr>
                </a:solidFill>
                <a:hlinkClick r:id="rId7"/>
              </a:rPr>
              <a:t>https://vk.com/krstc</a:t>
            </a:r>
            <a:r>
              <a:rPr lang="ru-RU" sz="1100" u="sng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100" dirty="0">
              <a:solidFill>
                <a:srgbClr val="5B9BD5">
                  <a:lumMod val="50000"/>
                </a:srgbClr>
              </a:solidFill>
            </a:endParaRP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+7(495) 562-05-35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mo_krasnkoll@mosreg.ru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                               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зрению –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82,49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слуху –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83,43                                                                   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     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НОДА (мобильные) –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83,4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253130" y="4838416"/>
            <a:ext cx="6375399" cy="18928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«Луховицкий аграрно-промышленный техникум»</a:t>
            </a: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405514, Московская обл., г.  Луховицы, поселок Красная Пойма, ул. Лесная, д. 6А.</a:t>
            </a: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://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art-mo.ru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 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https://vk.com/aptmo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: +7(496)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639-61-30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mo_agrartechn@mosreg.ru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зрению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75,28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слуху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lang="en-US" sz="1100" noProof="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75  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                          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         </a:t>
            </a:r>
            <a:r>
              <a:rPr kumimoji="0" lang="ru-RU" sz="14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Общежитие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НОДА (мобильные)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lang="en-US" sz="1100" noProof="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80,46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34132" y="2809000"/>
            <a:ext cx="5152598" cy="190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«Луховицкий авиационный техникум</a:t>
            </a:r>
          </a:p>
          <a:p>
            <a:r>
              <a:rPr kumimoji="0" lang="ru-RU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11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140500, Московская область, г.  Луховицы, ул. Жуковского, д.56</a:t>
            </a: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https://luat.ru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https://vk.com/luatmo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 (496) 632-49-49</a:t>
            </a:r>
          </a:p>
          <a:p>
            <a:pPr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mo_luhavictechn@mosreg.ru </a:t>
            </a:r>
            <a:endParaRPr lang="en-US" sz="1100" dirty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  <a:p>
            <a:pPr algn="ctr">
              <a:defRPr/>
            </a:pP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60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64,47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64,37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73223" y="716507"/>
            <a:ext cx="5469994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«Люберецкий техникум имени Героя Советского Союза, лётчика-космонавта Ю.А. Гагарина»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140002, Московская область, город Люберцы, Октябрьский пр-т, д.114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https://luberteh.ru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https://vk.com/luberteh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+7(495) 503- 74 -81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mo_gagarintechn@mosreg.ru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81,96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77,19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83,52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73223" y="2807641"/>
            <a:ext cx="5469994" cy="190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«Межрегиональный центр компетенций – Техникум имени С.П. Королёва»</a:t>
            </a:r>
          </a:p>
          <a:p>
            <a:r>
              <a:rPr lang="ru-RU" sz="1100" b="1" dirty="0">
                <a:solidFill>
                  <a:srgbClr val="002060"/>
                </a:solidFill>
              </a:rPr>
              <a:t>    :</a:t>
            </a:r>
            <a:r>
              <a:rPr lang="ru-RU" sz="1100" dirty="0">
                <a:solidFill>
                  <a:srgbClr val="002060"/>
                </a:solidFill>
              </a:rPr>
              <a:t> 141068, Московская область, г. Королев, мкр.  Текстильщик, ул. Молодежная, д.7</a:t>
            </a:r>
          </a:p>
          <a:p>
            <a:r>
              <a:rPr lang="ru-RU" sz="1100" b="1" dirty="0">
                <a:solidFill>
                  <a:srgbClr val="002060"/>
                </a:solidFill>
              </a:rPr>
              <a:t>    : </a:t>
            </a:r>
            <a:r>
              <a:rPr lang="en-US" sz="1100" dirty="0">
                <a:solidFill>
                  <a:srgbClr val="002060"/>
                </a:solidFill>
                <a:hlinkClick r:id="rId14"/>
              </a:rPr>
              <a:t>https://www.tspk-mo.ru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endParaRPr lang="ru-RU" sz="1100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rgbClr val="002060"/>
                </a:solidFill>
              </a:rPr>
              <a:t>    : </a:t>
            </a:r>
            <a:r>
              <a:rPr lang="en-US" sz="1100" dirty="0">
                <a:solidFill>
                  <a:srgbClr val="002060"/>
                </a:solidFill>
                <a:hlinkClick r:id="rId15"/>
              </a:rPr>
              <a:t>https://vk.com/tspkmo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</a:p>
          <a:p>
            <a:r>
              <a:rPr lang="ru-RU" sz="1100" dirty="0">
                <a:solidFill>
                  <a:srgbClr val="002060"/>
                </a:solidFill>
              </a:rPr>
              <a:t>    </a:t>
            </a:r>
            <a:r>
              <a:rPr lang="ru-RU" sz="1100" b="1" dirty="0">
                <a:solidFill>
                  <a:srgbClr val="002060"/>
                </a:solidFill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+7(495) 516-60-38</a:t>
            </a:r>
            <a:endParaRPr lang="ru-RU" sz="1100" b="1" u="sng" dirty="0">
              <a:solidFill>
                <a:srgbClr val="002060"/>
              </a:solidFill>
            </a:endParaRPr>
          </a:p>
          <a:p>
            <a:r>
              <a:rPr lang="ru-RU" sz="1100" b="1" dirty="0">
                <a:solidFill>
                  <a:srgbClr val="002060"/>
                </a:solidFill>
              </a:rPr>
              <a:t>    : </a:t>
            </a:r>
            <a:r>
              <a:rPr lang="en-US" sz="1100" dirty="0">
                <a:solidFill>
                  <a:srgbClr val="002060"/>
                </a:solidFill>
              </a:rPr>
              <a:t>mo_mcktechn@mosreg.ru </a:t>
            </a:r>
          </a:p>
          <a:p>
            <a:pPr lvl="0" algn="ctr">
              <a:defRPr/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зрению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– 49,49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слуху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– 49,54	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400" dirty="0">
              <a:solidFill>
                <a:srgbClr val="5B9BD5">
                  <a:lumMod val="50000"/>
                </a:srgbClr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НОДА (мобильные)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–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50,54</a:t>
            </a:r>
            <a:endParaRPr lang="en-US" sz="1100" dirty="0">
              <a:solidFill>
                <a:srgbClr val="5B9BD5">
                  <a:lumMod val="50000"/>
                </a:srgb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433" y="1763781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433" y="1147414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1156196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59532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332563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81410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83" y="148915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121" y="2010601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121" y="1424253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0515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5157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2203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81" y="3703910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3845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976" y="4021064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976" y="3242322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03731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50152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20606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689634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37027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663" y="3862310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664" y="3280147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257" y="5990875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800" y="5309526"/>
            <a:ext cx="367200" cy="367200"/>
          </a:xfrm>
          <a:prstGeom prst="rect">
            <a:avLst/>
          </a:prstGeom>
        </p:spPr>
      </p:pic>
      <p:pic>
        <p:nvPicPr>
          <p:cNvPr id="2050" name="Picture 2" descr="C:\Users\1\Downloads\QR-Code (21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019" y="10957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ownloads\QR-Code (22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11" y="16959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ownloads\QR-Code (23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11" y="320394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\Downloads\QR-Code (24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11" y="386231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1\Downloads\QR-Code (25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3" y="134629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1\Downloads\QR-Code (26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482" y="194939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1\Downloads\QR-Code (27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482" y="316672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1\Downloads\QR-Code (28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3" y="376978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1\Downloads\QR-Code (29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25834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1\Downloads\QR-Code (30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84688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ОБРАЗОВАНИЯ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55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НТТ 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http://ooontt.ru/ru/#about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 8(495) 2580990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info@ooontt.ru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1770351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Полипак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https://polipak.ru/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(496) 212-55-55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 dirty="0">
                <a:hlinkClick r:id="rId9"/>
              </a:rPr>
              <a:t> </a:t>
            </a:r>
            <a:r>
              <a:rPr lang="en-US" sz="1200" dirty="0">
                <a:hlinkClick r:id="rId10"/>
              </a:rPr>
              <a:t>order@polipak.ru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ПРЕМИУМ СТАНДАРТ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https://pspress.ru/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8( 495)- 155 15 51, доб. 770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sales@pspress.ru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РОТА-АГРО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https://rota-agro.ru/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https://t.me/rotaagro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(499) 601-20-76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 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hlinkClick r:id="rId20"/>
              </a:rPr>
              <a:t>info@rota-agro.ru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Фортекс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Ко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https://fourtex.ru/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8 495 669 68 29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https://fourtex.ru/</a:t>
            </a:r>
            <a:r>
              <a:rPr lang="ru-RU" sz="1200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СМАРТ ТЕХНО СЕРВИС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https://smart-wall.ru/kontakty-smartwall/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(499) 755-88-45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3"/>
              </a:rPr>
              <a:t>Info@smart-wall.ru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177675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Технопарк Импульс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https://www.impulse.su/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https://t.me/+KKuF-OxJttUwZDVi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 8 (495) 367-22-59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  <a:hlinkClick r:id="rId26"/>
              </a:rPr>
              <a:t>mail@impulse.su</a:t>
            </a:r>
            <a:r>
              <a:rPr lang="ru-RU" sz="1200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Фабрика нетканых материалов Весь мир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https://wesmir.com/o-kompanii/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https://vk.com/wesmir.fabrika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677-95-39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9"/>
              </a:rPr>
              <a:t>kadry@wesmir.com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ФИТНИК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0"/>
              </a:rPr>
              <a:t>https://fitnik.tech/about/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1"/>
              </a:rPr>
              <a:t>https://vk.com/fitnik3d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(910) 451-42-63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  <a:hlinkClick r:id="rId32"/>
              </a:rPr>
              <a:t>nfo@fitnik.tech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6146" name="Picture 2" descr="C:\Users\Admin\Desktop\logo (1).gif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693" y="788748"/>
            <a:ext cx="1365624" cy="86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logo (8)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814" y="1793640"/>
            <a:ext cx="1055382" cy="94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\Desktop\uTgX2eNc0OpEO9aWPJtWROTa8ZBtzh7o8BzUQwqYnoDMy_XQ33ecLqt2rBOuXSA5bz_FdB1p6lFTLJSg8dkJIQyK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330" y="2931307"/>
            <a:ext cx="906349" cy="906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dmin\Downloads\logo_green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485" y="4194962"/>
            <a:ext cx="1496037" cy="66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28" y="4403205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Admin\Downloads\logo (1).png"/>
          <p:cNvPicPr>
            <a:picLocks noChangeAspect="1" noChangeArrowheads="1"/>
          </p:cNvPicPr>
          <p:nvPr/>
        </p:nvPicPr>
        <p:blipFill>
          <a:blip r:embed="rId3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907" y="1080367"/>
            <a:ext cx="1601683" cy="44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29" y="2256361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6" descr="C:\Users\Admin\Desktop\PUOuHsKKieJ5hkdrNj-L1Iwmy13Yk-_8ybmnDIjW_HjHKfOBNVgPVmu_UDvWjPzJqHxTxNBL.jp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890" y="1794493"/>
            <a:ext cx="1028700" cy="1028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Admin\Downloads\logo-ru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907" y="3316304"/>
            <a:ext cx="1647599" cy="29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Admin\Desktop\logo_ru-1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417" y="4240483"/>
            <a:ext cx="1362459" cy="48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Admin\Desktop\forteks--ko-fd29bd0e668d6cf6557107e94346fb0f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5159803"/>
            <a:ext cx="894592" cy="89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2028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ЦСКТ</a:t>
            </a:r>
          </a:p>
          <a:p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https://cspekt.ru/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 8 (495) 108-69-36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: info@cspekt.ru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1770351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ЭТАЛОН ПРОФИЛЬ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https://sadray.ru/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https://t.me/rayskiysad</a:t>
            </a:r>
            <a:endParaRPr lang="ru-RU" sz="12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(985) 773-12-59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/>
              <a:t> 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info@sadray.ru</a:t>
            </a:r>
            <a:r>
              <a:rPr lang="ru-RU" sz="1200"/>
              <a:t>  </a:t>
            </a: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ТК ЛИФТ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https://tk-lift.ru/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3"/>
              </a:rPr>
              <a:t>https://vk.com/torgkoms?roistat_visit=1673</a:t>
            </a:r>
            <a:endParaRPr lang="ru-RU" sz="12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(495) 877-40-42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4"/>
              </a:rPr>
              <a:t>zakaz@tk-lift.ru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ТРОЛЬ-АВТО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https://troll-auto.ru/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-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(968) 708-34-26</a:t>
            </a:r>
            <a:endParaRPr lang="en-US" sz="12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  <a:hlinkClick r:id="rId16"/>
              </a:rPr>
              <a:t>kerry@kerry.ru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Т.Б.Х.-РАМЕНСКОЕ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https://tbh.su/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 8(495) 532-10-25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info@tbh.su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НПК ПОФ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https://fenixpet.ru/about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9"/>
              </a:rPr>
              <a:t>https://t.me/nvremya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(936) 316-29-32</a:t>
            </a:r>
            <a:endParaRPr lang="en-US" sz="12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hlinkClick r:id="rId20"/>
              </a:rPr>
              <a:t>info@fenixpet.ru</a:t>
            </a:r>
            <a:r>
              <a:rPr lang="en-US" sz="120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177675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ЕВРОМОЛ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https://evromol.com/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 8 (495) 111-40-20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 info@evromol.com</a:t>
            </a:r>
            <a:r>
              <a:rPr lang="ru-RU" sz="1200" u="sng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  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КППП РУСКОН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2"/>
              </a:rPr>
              <a:t>https://ruskon.ru/contacts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(495)580-50-10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hlinkClick r:id="rId23"/>
              </a:rPr>
              <a:t>info@ruskon.ru</a:t>
            </a:r>
            <a:r>
              <a:rPr lang="ru-RU" sz="120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Руберг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https://www.rubberfactory.ru/about-us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8  495 66 88 00 9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5"/>
              </a:rPr>
              <a:t>info@rubberfactory.ru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91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29" y="2256361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ownloads\1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114" y="759309"/>
            <a:ext cx="141922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logoecoparniki.jp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553" y="2139061"/>
            <a:ext cx="1528786" cy="54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82" y="2229495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ownloads\logo (1)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120" y="3283307"/>
            <a:ext cx="1011212" cy="51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ownloads\tl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378" y="3999946"/>
            <a:ext cx="1249683" cy="85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72" y="4422724"/>
            <a:ext cx="158400" cy="158400"/>
          </a:xfrm>
          <a:prstGeom prst="rect">
            <a:avLst/>
          </a:prstGeom>
        </p:spPr>
      </p:pic>
      <p:pic>
        <p:nvPicPr>
          <p:cNvPr id="1030" name="Picture 6" descr="C:\Users\1\Downloads\logo-_1_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247" y="1180213"/>
            <a:ext cx="1733929" cy="31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355" y="1152484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1\Downloads\logo-wide-272-2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368" y="2204095"/>
            <a:ext cx="1501808" cy="35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1\Downloads\logo (2).pn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620" y="3213213"/>
            <a:ext cx="1446051" cy="44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1\Downloads\Логотип-Руберг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498" y="4073459"/>
            <a:ext cx="1522173" cy="809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1\Downloads\TBH-4.pn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5374817"/>
            <a:ext cx="1409700" cy="51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6127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МАГНИТОСИЛА</a:t>
            </a:r>
          </a:p>
          <a:p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https://step-lap.com/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 8 495 740-61-78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:  info@step-lap.com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1770351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ПРОМЫШЛЕННЫЕ РЕШЕНИЯ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https://prom-resheniya.ru/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8(495)515-40-40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/>
              <a:t> 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info@prom-resheniya.ru</a:t>
            </a: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Основа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https://vososnova.ru/about/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 (936) 306-61-51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2"/>
              </a:rPr>
              <a:t>vososnova@yandex.ru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ПРОМТЕХ-ДУБНА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3"/>
              </a:rPr>
              <a:t>https://promtech-dubna.ru/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4"/>
              </a:rPr>
              <a:t>https://vk.com/promtechcaree</a:t>
            </a:r>
            <a:endParaRPr lang="ru-RU" sz="12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(495) 526-69-93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  <a:hlinkClick r:id="rId15"/>
              </a:rPr>
              <a:t>info@promtech-dubna.ru</a:t>
            </a:r>
            <a:r>
              <a:rPr lang="ru-RU" sz="1200" u="sng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Аргументум Фарма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6"/>
              </a:rPr>
              <a:t>https://oezdubna.ru/investors/residents/one/?id=244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https://t.me/oezdubna_official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  <a:p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 -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info@argumentum-pharma.ru</a:t>
            </a:r>
            <a:r>
              <a:rPr lang="ru-RU" sz="1200" u="sng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Дёке Экстружн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https://www.docke.ru/company/about/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9"/>
              </a:rPr>
              <a:t>https://vk.com/dockeru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8 800 100 71 45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hlinkClick r:id="rId20"/>
              </a:rPr>
              <a:t>site@docke.ru</a:t>
            </a:r>
            <a:r>
              <a:rPr lang="ru-RU" sz="120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177675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НОВЫЕ ТЕХНОЛОГИИ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https://nt-factory.ru/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2"/>
              </a:rPr>
              <a:t>https://t.me/nt_factory</a:t>
            </a:r>
            <a:endParaRPr lang="ru-RU" sz="12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 8 (495) 41-41-355 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/>
              <a:t> </a:t>
            </a:r>
            <a:r>
              <a:rPr lang="ru-RU" sz="1200"/>
              <a:t>-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ПСК ФАРМА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https://rusbiopharm.ru/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(499) 400-16-99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hlinkClick r:id="rId24"/>
              </a:rPr>
              <a:t>office@rusbiopharm.ru</a:t>
            </a:r>
            <a:r>
              <a:rPr lang="ru-RU" sz="120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С-Компонент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https://c-component.ru/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(495) 663-93-17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6"/>
              </a:rPr>
              <a:t>zakaz@c-component.ru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91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29" y="2256361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82" y="2229495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72" y="4422724"/>
            <a:ext cx="158400" cy="158400"/>
          </a:xfrm>
          <a:prstGeom prst="rect">
            <a:avLst/>
          </a:prstGeom>
        </p:spPr>
      </p:pic>
      <p:pic>
        <p:nvPicPr>
          <p:cNvPr id="59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42" y="5511651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81253"/>
            <a:ext cx="158400" cy="158400"/>
          </a:xfrm>
          <a:prstGeom prst="rect">
            <a:avLst/>
          </a:prstGeom>
        </p:spPr>
      </p:pic>
      <p:pic>
        <p:nvPicPr>
          <p:cNvPr id="2" name="Picture 2" descr="C:\Users\1\Downloads\logo-01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781" y="1174690"/>
            <a:ext cx="1652396" cy="32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1\Downloads\PromReshenija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583" y="2263691"/>
            <a:ext cx="1522792" cy="48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1\Downloads\OSNOVA_logo_bez_fona_1x_1x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781" y="3051947"/>
            <a:ext cx="1837292" cy="78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1\Downloads\promtech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1" t="21078" r="17144" b="16453"/>
          <a:stretch/>
        </p:blipFill>
        <p:spPr bwMode="auto">
          <a:xfrm>
            <a:off x="3750973" y="4215748"/>
            <a:ext cx="1562100" cy="6917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1\Downloads\logo-_3_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417" y="1137619"/>
            <a:ext cx="1244237" cy="29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1\Downloads\logo (3).png"/>
          <p:cNvPicPr>
            <a:picLocks noChangeAspect="1" noChangeArrowheads="1"/>
          </p:cNvPicPr>
          <p:nvPr/>
        </p:nvPicPr>
        <p:blipFill>
          <a:blip r:embed="rId3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689" y="1921163"/>
            <a:ext cx="686965" cy="74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C:\Users\1\Downloads\logo-_4_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760" y="3246558"/>
            <a:ext cx="1641550" cy="50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C:\Users\1\Downloads\logotype_ru.pn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417" y="4391248"/>
            <a:ext cx="1258670" cy="24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1\Downloads\rus_color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5452834"/>
            <a:ext cx="1522575" cy="65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988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33" y="-1182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8"/>
            <a:ext cx="5152598" cy="1940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«Можайский техникум»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143200 МО, Можайский городской округ, пос. Строитель, дом 7В, корпус 1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6"/>
              </a:rPr>
              <a:t>https://mmtehnikum.ru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100" b="1" u="sng" dirty="0">
              <a:solidFill>
                <a:srgbClr val="5B9BD5">
                  <a:lumMod val="50000"/>
                </a:srgbClr>
              </a:solidFill>
            </a:endParaRPr>
          </a:p>
          <a:p>
            <a:pPr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7"/>
              </a:rPr>
              <a:t>https://vk.com/m_mtehnikum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+7(496) 38-23-63</a:t>
            </a:r>
            <a:endParaRPr lang="ru-RU" sz="1100" b="1" u="sng" dirty="0">
              <a:solidFill>
                <a:srgbClr val="5B9BD5">
                  <a:lumMod val="50000"/>
                </a:srgb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8"/>
              </a:rPr>
              <a:t>mo_mozhtechn@mosreg.ru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 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зрению –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76,47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слуху –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75,66</a:t>
            </a:r>
            <a:endParaRPr lang="ru-RU" sz="1400" b="1" i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НОДА (мобильные) –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79,02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253130" y="4838416"/>
            <a:ext cx="6375399" cy="18928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«Орехово-Зуевский железнодорожный техникум имени В.И. Бондаренко»</a:t>
            </a:r>
            <a:endParaRPr lang="ru-RU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142608, Московская область, г. Орехово-Зуево, ул. Коминтерна д.39.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http://ozgt.ru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https://vk.com/gbpou_mo_ozzht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 (496) 412- 44- 53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mo_odintechn@mosreg.ru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83,53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84,87 		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Общежитие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85,06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34132" y="2808999"/>
            <a:ext cx="5152598" cy="18928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 Мытищинский  колледж»</a:t>
            </a:r>
          </a:p>
          <a:p>
            <a:r>
              <a:rPr kumimoji="0" lang="ru-RU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 141006, Московская обл., г. Мытищи, Олимпийский пр-т, д. 17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2"/>
              </a:rPr>
              <a:t>http://gbou-mk.ru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3"/>
              </a:rPr>
              <a:t>https://vk.com/mytishchicollege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  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ru-RU" sz="1100" dirty="0">
                <a:solidFill>
                  <a:srgbClr val="002060"/>
                </a:solidFill>
              </a:rPr>
              <a:t>+7 (495) 583-67-80</a:t>
            </a:r>
            <a:endParaRPr lang="ru-RU" sz="1100" b="1" u="sng" dirty="0">
              <a:solidFill>
                <a:srgbClr val="002060"/>
              </a:solidFill>
            </a:endParaRPr>
          </a:p>
          <a:p>
            <a:r>
              <a:rPr lang="en-US" sz="1100" dirty="0">
                <a:solidFill>
                  <a:srgbClr val="002060"/>
                </a:solidFill>
              </a:rPr>
              <a:t>        mo_mytkolledzh@mosreg.ru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</a:t>
            </a:r>
            <a:endParaRPr lang="en-US" sz="1100" b="1" noProof="0" dirty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60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64,47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64,37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73223" y="716504"/>
            <a:ext cx="5469994" cy="1940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«Наро-Фоминский техникум»</a:t>
            </a:r>
            <a:endParaRPr lang="ru-RU" sz="1400" b="1" u="sng" dirty="0">
              <a:solidFill>
                <a:srgbClr val="002060"/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ru-RU" sz="1100" dirty="0">
                <a:solidFill>
                  <a:srgbClr val="002060"/>
                </a:solidFill>
              </a:rPr>
              <a:t>143300, Московская область, г. Наро-Фоминск, ул. Чехова, д. 1 «а»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4"/>
              </a:rPr>
              <a:t>https://nf-teh.ru</a:t>
            </a:r>
            <a:r>
              <a:rPr lang="ru-RU" sz="1100" dirty="0">
                <a:solidFill>
                  <a:srgbClr val="002060"/>
                </a:solidFill>
              </a:rPr>
              <a:t>   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5"/>
              </a:rPr>
              <a:t>https://vk.com/nfteh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</a:p>
          <a:p>
            <a:r>
              <a:rPr lang="en-US" sz="1100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+7 (496) 343-81-50</a:t>
            </a:r>
            <a:endParaRPr lang="ru-RU" sz="1100" b="1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6"/>
              </a:rPr>
              <a:t>mo_narfomtechn@mosreg.ru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  <a:endParaRPr lang="en-US" sz="1100" b="1" dirty="0">
              <a:solidFill>
                <a:srgbClr val="002060"/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зрению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– 79,41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слуху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– 80,26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НОДА (мобильные)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–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82,18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73223" y="2807640"/>
            <a:ext cx="5469994" cy="1893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«Ногинский колледж»</a:t>
            </a:r>
            <a:endParaRPr lang="ru-RU" sz="1400" b="1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142402, Московская область, г. Ногинск , ул. Ремесленная, д. 15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https://nogkolledzh.ru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https://vk.com/nogcollege</a:t>
            </a:r>
            <a:endParaRPr lang="ru-RU" sz="105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+7(496) 517-33-52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mo_nogkolledzh@mosreg.ru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76,18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76,32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78,16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840" y="1811287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383" y="1232421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93636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44800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62383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63630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522" y="132659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465" y="1794701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008" y="1133642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0515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5157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2203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81" y="3703910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3845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297" y="3888591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840" y="3209809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07541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53962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24416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727734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40837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936" y="3775761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936" y="3148598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340" y="5930730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340" y="5325018"/>
            <a:ext cx="367200" cy="367200"/>
          </a:xfrm>
          <a:prstGeom prst="rect">
            <a:avLst/>
          </a:prstGeom>
        </p:spPr>
      </p:pic>
      <p:pic>
        <p:nvPicPr>
          <p:cNvPr id="3074" name="Picture 2" descr="C:\Users\1\Downloads\QR-Code (31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133" y="117608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ownloads\QR-Code (42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405" y="175963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Downloads\QR-Code (43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840" y="109241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1\Downloads\QR-Code (44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582" y="168908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1\Downloads\QR-Code (45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133" y="316083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1\Downloads\QR-Code (46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942" y="379606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1\Downloads\QR-Code (47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582" y="309682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1\Downloads\QR-Code (48)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582" y="370353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1\Downloads\QR-Code (49)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23341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1\Downloads\QR-Code (50)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85153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ОБРАЗОВАНИЯ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86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33" y="-1182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«Одинцовский техникум»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143090, Московская область, город Краснознаменск, улица Связистов, дом 11.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https://ie-teh.ru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https://vk.com/club106940109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 (495) 593-49-84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mo_odintechn@mosreg.ru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–82,35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82,89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84,48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253130" y="4749516"/>
            <a:ext cx="6375399" cy="2031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«Подмосковный колледж «Энергия»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143969,  Московская область, г. Реутов, Юбилейный проспект, д.58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https://www.energypk.ru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https://vk.com/gapou_energy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 (495) 249-24-62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mo_mopkenergy@mosreg.ru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53,49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56,12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			</a:t>
            </a:r>
            <a:r>
              <a:rPr lang="ru-RU" sz="12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53,67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34132" y="2808999"/>
            <a:ext cx="5152598" cy="186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«Орехово-Зуевский техникум»</a:t>
            </a:r>
          </a:p>
          <a:p>
            <a:r>
              <a:rPr kumimoji="0" lang="ru-RU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 142670, </a:t>
            </a:r>
            <a:r>
              <a:rPr lang="ru-RU" sz="1050" dirty="0">
                <a:solidFill>
                  <a:srgbClr val="002060"/>
                </a:solidFill>
              </a:rPr>
              <a:t>Московская область,  г. Ликино-Дулево, ул. Центральная д. 2</a:t>
            </a:r>
            <a:endParaRPr lang="en-US" sz="105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1"/>
              </a:rPr>
              <a:t>https://oztech.ru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2"/>
              </a:rPr>
              <a:t>https://vk.com/oztld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ru-RU" sz="1100" dirty="0">
                <a:solidFill>
                  <a:srgbClr val="002060"/>
                </a:solidFill>
              </a:rPr>
              <a:t>+7(496) 414-77-92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:</a:t>
            </a:r>
            <a:r>
              <a:rPr lang="en-US" sz="1100" dirty="0">
                <a:solidFill>
                  <a:srgbClr val="002060"/>
                </a:solidFill>
              </a:rPr>
              <a:t>mo_orzutechn@mosreg.ru </a:t>
            </a: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70,98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78,07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75,1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73223" y="716505"/>
            <a:ext cx="5469994" cy="192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«Павлово-Посадский техникум»</a:t>
            </a:r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142500, Московская обл.,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г. Павловский Посад,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ул. Кузьмина, дом 33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https://ppteh.ru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https://vk.com/ppteh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 (926) 438-86-29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5"/>
              </a:rPr>
              <a:t>mo_pavptechn@mosreg.ru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lvl="0" algn="ctr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78,59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79,87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		</a:t>
            </a:r>
            <a:r>
              <a:rPr lang="ru-RU" sz="1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Общежитие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77,97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73223" y="2806189"/>
            <a:ext cx="5469994" cy="1861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«Подольский колледж имени А.В. Никулина»</a:t>
            </a:r>
            <a:endParaRPr lang="en-US" sz="105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142100, Московская область,  г. о. Подольск, ул. Большая  </a:t>
            </a:r>
            <a:r>
              <a:rPr lang="ru-RU" sz="1050" dirty="0" err="1">
                <a:solidFill>
                  <a:schemeClr val="accent5">
                    <a:lumMod val="50000"/>
                  </a:schemeClr>
                </a:solidFill>
              </a:rPr>
              <a:t>Зелёновская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, д. 54/82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https://podolsk-college.ru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https://vk.com/podolskcollegeru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+7(499) 404-14-36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mo_podolskkoll@mosreg.ru </a:t>
            </a: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 %)</a:t>
            </a:r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68,24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69,41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69,25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941" y="1860274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102" y="1232421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1077456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579454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274778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767746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522" y="1438985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874" y="1871003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232421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0515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5157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2203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746482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3845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102" y="3909940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645" y="3323652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01333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47753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18208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66565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34628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01064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47485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17939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662964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34360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6" y="3904882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874" y="3256208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988" y="5824050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988" y="5314145"/>
            <a:ext cx="367200" cy="367200"/>
          </a:xfrm>
          <a:prstGeom prst="rect">
            <a:avLst/>
          </a:prstGeom>
        </p:spPr>
      </p:pic>
      <p:pic>
        <p:nvPicPr>
          <p:cNvPr id="4098" name="Picture 2" descr="C:\Users\1\Downloads\QR-Code (32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353" y="11796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ownloads\QR-Code (33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353" y="176774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\Downloads\QR-Code (34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472" y="114606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1\Downloads\QR-Code (35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472" y="1778475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1\Downloads\QR-Code (38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47" y="322034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1\Downloads\QR-Code (39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47" y="383819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1\Downloads\QR-Code (40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472" y="316083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1\Downloads\QR-Code (41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472" y="375039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1\Downloads\QR-Code (51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19405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1\Downloads\QR-Code (52)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79258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ОБРАЗОВАНИЯ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323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58" y="-1182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1969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«Профессиональный колледж «Московия»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142002, Московская область, Домодедово, мкр. Западный, ул. Текстильщиков, 41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http://xn--b1adcflhdeanqgb4b8p.xn--p1ai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https://vk.com/club148851212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+7(929) 595-70-36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mo_gapouprof@mosreg.ru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85,63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84,14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	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Общежитие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85,47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34132" y="2808999"/>
            <a:ext cx="5152598" cy="19082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«Раменский колледж»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0" lang="ru-RU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050" dirty="0">
                <a:solidFill>
                  <a:srgbClr val="002060"/>
                </a:solidFill>
              </a:rPr>
              <a:t>140100, Московская область, г. Раменское,  ул. Красноармейская, 27</a:t>
            </a:r>
            <a:endParaRPr lang="en-US" sz="105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8"/>
              </a:rPr>
              <a:t>https://rkmo.ru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9"/>
              </a:rPr>
              <a:t>https://vk.com/ramcolleg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ru-RU" sz="1100" dirty="0">
                <a:hlinkClick r:id="rId10"/>
              </a:rPr>
              <a:t>8 (496) 463-69-47</a:t>
            </a:r>
            <a:endParaRPr lang="en-US" sz="1100" dirty="0"/>
          </a:p>
          <a:p>
            <a:r>
              <a:rPr lang="en-US" sz="1100" b="1" dirty="0">
                <a:solidFill>
                  <a:srgbClr val="002060"/>
                </a:solidFill>
              </a:rPr>
              <a:t>   :</a:t>
            </a:r>
            <a:r>
              <a:rPr lang="en-US" sz="1100" dirty="0">
                <a:solidFill>
                  <a:srgbClr val="002060"/>
                </a:solidFill>
              </a:rPr>
              <a:t>mo_ramkoll@mosreg.ru</a:t>
            </a: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46,29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47,23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		</a:t>
            </a:r>
            <a:r>
              <a:rPr lang="ru-RU" sz="11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47,79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73223" y="716505"/>
            <a:ext cx="5469994" cy="196977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«Раменский дорожно-строительный техникум»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140102, Московская область, Раменский район, д. Заболотье, ул. СПТУ-93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https://radost-mo.ru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https://vk.com/id399224704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 463-81-37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mo_ramdorstrtechn@mosreg.ru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73,53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73,03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77,59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73223" y="2811268"/>
            <a:ext cx="5469994" cy="1900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ГКПОУ МО «Сергиево-Посадский социально-экономический техникум»</a:t>
            </a:r>
            <a:endParaRPr lang="en-US" sz="105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141370, Московская область, Хотьково ул. 1-я Станционная, д. 1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https://xn--h1adoai.xn--p1ai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https://vk.com/sp_set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+7(496) 549-25-30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mo_spset@mosreg.ru 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84,71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88,16		</a:t>
            </a:r>
            <a:r>
              <a:rPr lang="ru-RU" sz="12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89,66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811287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2395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1077456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579454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274778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767746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522" y="1438985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2020553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306686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0515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5157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2203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746482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3845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8" y="3920993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3199914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05636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52057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22511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708684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237129" y="4859915"/>
            <a:ext cx="6375399" cy="18928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«Сергиево-Посадский колледж»</a:t>
            </a: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141303, Московская область, г. Сергиев Посад, ул. 40 лет Октября, д. 5а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https://spkmo.ru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https://vk.com/spkmo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+ 7(496) 542-06-91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mo_spkolledzh@mosreg.ru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62,84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65,77		</a:t>
            </a:r>
            <a:r>
              <a:rPr lang="ru-RU" sz="11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64,24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38932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3838193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135724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417" y="5989388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960" y="5298573"/>
            <a:ext cx="367200" cy="3672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62576" y="5093568"/>
            <a:ext cx="158216" cy="158216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47" y="5557773"/>
            <a:ext cx="216000" cy="216000"/>
          </a:xfrm>
          <a:prstGeom prst="rect">
            <a:avLst/>
          </a:prstGeom>
          <a:noFill/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392" y="526231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247" y="5745885"/>
            <a:ext cx="158400" cy="1584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2" y="5426522"/>
            <a:ext cx="158400" cy="158400"/>
          </a:xfrm>
          <a:prstGeom prst="rect">
            <a:avLst/>
          </a:prstGeom>
        </p:spPr>
      </p:pic>
      <p:pic>
        <p:nvPicPr>
          <p:cNvPr id="7170" name="Picture 2" descr="C:\Users\Admin\Downloads\QR-Code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133" y="11749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Downloads\QR-Code (1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133" y="180097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dmin\Downloads\QR-Code (2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133" y="306075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Admin\Downloads\QR-Code (3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133" y="379469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Admin\Downloads\QR-Code (4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16654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Admin\Downloads\QR-Code (5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859552"/>
            <a:ext cx="554400" cy="5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Admin\Downloads\QR-Code (6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2" y="129614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Admin\Downloads\QR-Code (7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2" y="199415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:\Users\Admin\Downloads\QR-Code (8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2" y="308003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C:\Users\Admin\Downloads\QR-Code (9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2" y="373179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ОБРАЗОВАНИЯ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074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4460</TotalTime>
  <Words>9969</Words>
  <Application>Microsoft Office PowerPoint</Application>
  <PresentationFormat>Произвольный</PresentationFormat>
  <Paragraphs>2227</Paragraphs>
  <Slides>62</Slides>
  <Notes>60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1</cp:lastModifiedBy>
  <cp:revision>407</cp:revision>
  <dcterms:created xsi:type="dcterms:W3CDTF">2024-11-02T08:58:05Z</dcterms:created>
  <dcterms:modified xsi:type="dcterms:W3CDTF">2025-05-29T10:05:34Z</dcterms:modified>
</cp:coreProperties>
</file>