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6" r:id="rId2"/>
    <p:sldId id="461" r:id="rId3"/>
    <p:sldId id="462" r:id="rId4"/>
    <p:sldId id="463" r:id="rId5"/>
    <p:sldId id="464" r:id="rId6"/>
    <p:sldId id="465" r:id="rId7"/>
    <p:sldId id="466" r:id="rId8"/>
    <p:sldId id="467" r:id="rId9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E84615"/>
    <a:srgbClr val="3DAC47"/>
    <a:srgbClr val="234191"/>
    <a:srgbClr val="F89D08"/>
    <a:srgbClr val="5DAEFF"/>
    <a:srgbClr val="ABD5FF"/>
    <a:srgbClr val="F9AE39"/>
    <a:srgbClr val="FFFFFF"/>
    <a:srgbClr val="FE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1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62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7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30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5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5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8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6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10103785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АТЛАС- ОРИЕНТИР В ВЫБОРЕ ПРОФЕССИЙ И СПЕЦИАЛЬНОСТЕЙ 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93EBC4-B209-4506-AC07-8A869B86F302}"/>
              </a:ext>
            </a:extLst>
          </p:cNvPr>
          <p:cNvSpPr txBox="1"/>
          <p:nvPr/>
        </p:nvSpPr>
        <p:spPr>
          <a:xfrm>
            <a:off x="2280533" y="1490245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F3A43-37D3-4358-9B65-563E3802D240}"/>
              </a:ext>
            </a:extLst>
          </p:cNvPr>
          <p:cNvSpPr txBox="1"/>
          <p:nvPr/>
        </p:nvSpPr>
        <p:spPr>
          <a:xfrm>
            <a:off x="2280531" y="791345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AACD07-F86C-4A72-A858-119B3923B5A8}"/>
              </a:ext>
            </a:extLst>
          </p:cNvPr>
          <p:cNvSpPr txBox="1"/>
          <p:nvPr/>
        </p:nvSpPr>
        <p:spPr>
          <a:xfrm>
            <a:off x="3753901" y="2165519"/>
            <a:ext cx="21024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04242B-A9A6-44E2-A453-E8730A8ACEC6}"/>
              </a:ext>
            </a:extLst>
          </p:cNvPr>
          <p:cNvSpPr txBox="1"/>
          <p:nvPr/>
        </p:nvSpPr>
        <p:spPr>
          <a:xfrm>
            <a:off x="6514893" y="2124296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720CC-6B80-45C1-9192-60EF7E6DC9C9}"/>
              </a:ext>
            </a:extLst>
          </p:cNvPr>
          <p:cNvSpPr txBox="1"/>
          <p:nvPr/>
        </p:nvSpPr>
        <p:spPr>
          <a:xfrm>
            <a:off x="8935423" y="2038539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8418" y="2098568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61174" y="2175253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33899" y="2057568"/>
            <a:ext cx="251659" cy="461665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2414" y="3224463"/>
            <a:ext cx="798184" cy="6410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480058" y="1525087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B15DC53-383C-406C-A705-EF11711D9363}"/>
              </a:ext>
            </a:extLst>
          </p:cNvPr>
          <p:cNvSpPr txBox="1"/>
          <p:nvPr/>
        </p:nvSpPr>
        <p:spPr>
          <a:xfrm>
            <a:off x="1761688" y="2732620"/>
            <a:ext cx="999460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учащихся старших классов</a:t>
            </a:r>
          </a:p>
          <a:p>
            <a:r>
              <a:rPr lang="ru-RU" sz="2000" dirty="0"/>
              <a:t>Атлас поможет сориентироваться в выборе профессии и направлении учебы.</a:t>
            </a:r>
          </a:p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 будущего абитуриента</a:t>
            </a:r>
          </a:p>
          <a:p>
            <a:r>
              <a:rPr lang="ru-RU" sz="2000" dirty="0"/>
              <a:t>Атлас – это инструмент планирования обучения и карьеры. Понимание структуры рынка труда и доступ к обучению через актуальные образовательные программы позволят жителям региона быть в курсе востребованных профессий.                                                                                                                              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выпускников профессиональных образовательных организаций</a:t>
            </a:r>
          </a:p>
          <a:p>
            <a:r>
              <a:rPr lang="ru-RU" sz="2000" dirty="0"/>
              <a:t>Атлас станет путеводителем в мир перспективных вакансий и ознакомит с перечнем потенциальных работодателей.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4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C9D64-316E-4C92-A475-C52CD7EB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14" y="0"/>
            <a:ext cx="11727713" cy="57812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Содержание регионального «Атласа доступных профессий/специальностей СПО»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BEABE-2B28-4E7C-BCA3-CEA794E6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733" y="669970"/>
            <a:ext cx="10434082" cy="61029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Атлас- путеводитель познакомит с перечнем профессий и специальностей СПО в Московском регионе для лиц с инвалидностью и ОВЗ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субъекта Российской Федерации</a:t>
            </a:r>
          </a:p>
          <a:p>
            <a:r>
              <a:rPr lang="ru-RU" sz="1600" dirty="0"/>
              <a:t>Московская область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БПОО</a:t>
            </a:r>
          </a:p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БПОО МО  ГАПОУ МО «Подмосковный колледж «Энергия»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143963, МО,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г.о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. Реутов, Юбилейный пр-т, д.58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горячая линия: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+7(495) 521-63-77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сайт: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https://bpoo.energypk.ru/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 электронной почты: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bpoo_mo@mail.ru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социальные сети: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https://vk.com/bpoo_energypk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БПОО: 89,30%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зрению – 87,53 %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слуху – 90,53 %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(мобильные) – 89,66 %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(на коляске) – 89,61%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УО – 89,16 %</a:t>
            </a:r>
          </a:p>
          <a:p>
            <a:r>
              <a:rPr lang="ru-RU" sz="1400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148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52EC7-62E0-4E65-B938-24996DA1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194930"/>
            <a:ext cx="11568223" cy="613144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24D3492-A6D2-48B2-B690-20E5E8989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2118"/>
              </p:ext>
            </p:extLst>
          </p:nvPr>
        </p:nvGraphicFramePr>
        <p:xfrm>
          <a:off x="1711842" y="935666"/>
          <a:ext cx="10260418" cy="580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52">
                  <a:extLst>
                    <a:ext uri="{9D8B030D-6E8A-4147-A177-3AD203B41FA5}">
                      <a16:colId xmlns:a16="http://schemas.microsoft.com/office/drawing/2014/main" val="993270698"/>
                    </a:ext>
                  </a:extLst>
                </a:gridCol>
                <a:gridCol w="1484347">
                  <a:extLst>
                    <a:ext uri="{9D8B030D-6E8A-4147-A177-3AD203B41FA5}">
                      <a16:colId xmlns:a16="http://schemas.microsoft.com/office/drawing/2014/main" val="2263952692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2118899969"/>
                    </a:ext>
                  </a:extLst>
                </a:gridCol>
                <a:gridCol w="6110745">
                  <a:extLst>
                    <a:ext uri="{9D8B030D-6E8A-4147-A177-3AD203B41FA5}">
                      <a16:colId xmlns:a16="http://schemas.microsoft.com/office/drawing/2014/main" val="1297055656"/>
                    </a:ext>
                  </a:extLst>
                </a:gridCol>
              </a:tblGrid>
              <a:tr h="4305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98696"/>
                  </a:ext>
                </a:extLst>
              </a:tr>
              <a:tr h="39983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 охватывает достаточно широкий спектр сфер профессиональной деятельности, что позволяет получить знания о безопасности информационных систем, техническом обслуживании и ремонте компьютеров, администрировании сетей, прикладном и системном программировании, WEB-дизайне и графическом моделировании объектов. Позволяет получить опыт в разработке и интеграции модулей программного обеспечения, администрировании баз данных, сопровождении программного обеспечения. 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884106285"/>
                  </a:ext>
                </a:extLst>
              </a:tr>
              <a:tr h="424829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60690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поварскому и кондитерскому делу – это организатор процесса приготовления блюд, кондитерских изделий сложного ассортимента и квалифицированный повар.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025142932"/>
                  </a:ext>
                </a:extLst>
              </a:tr>
              <a:tr h="978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профессионал, обладающий специализированными знаниями и навыками для предоставления комплексного ухода и поддержки пациентам в медицинских учреждениях и за их пределами. Медсестры оказывают медицинскую помощь и уход за пациентами под наблюдением и в сотрудничестве с врачами и медицинскими сестрами старшего уровня. Медсестры выполняют разнообразные медицинские, лечебные, профилактические и реабилитационные процедуры, следят за состоянием пациентов, контролируют показатели здоровья и предоставляют информацию о состоянии пациентов врачам.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905694684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профессиональная деятельность по конструированию, моделированию и изготовлению швейных изделий, по разработке конструкторской, технологической и другой документации в качестве технолога-конструктора в организациях лёгкой промышленности различных организационно-правовых форм. 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40204757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профессионал, специализирующийся в области туристической индустрии и обеспечивающий различные аспекты путешествий и отдыха для клиентов. Эта профессия включает в себя различные функции, связанные с созданием туристического продукта, организацией и продвижением туристических услуг, а также обеспечением удовлетворения потребностей и предпочтений туристов в незабываемых впечатлениях.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727763721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Системным администратором называют специалиста, настраивающего, совершенствующего и поддерживающего ИТ-инфраструктуру организации. Речь идет об оборудовании, ПО и сетевых подключениях.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546366923"/>
                  </a:ext>
                </a:extLst>
              </a:tr>
              <a:tr h="8246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 – специальность, на которой студентов научат организовывать и вести архивные дела в организациях (принимать, регистрировать, систематизировать, вести учет документов), составлять справочно-поисковые системы документов, подготавливать документацию для передачи на архивное хранение, обеспечивать сохранность документов на разных носителях.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0531075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 по ремонту и обслуживанию автомобилей - специалист, занимающийся ремонтом и техническим обслуживанием автомобиля с помощью диагностического оборудования и приборов. По выявленным характеристикам он определяет причины поломки, устраняет или предупреждает их.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24546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F6E7260-D8F1-4638-9FDD-D200AAFEA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44579"/>
              </p:ext>
            </p:extLst>
          </p:nvPr>
        </p:nvGraphicFramePr>
        <p:xfrm>
          <a:off x="1520042" y="822121"/>
          <a:ext cx="10459437" cy="558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56">
                  <a:extLst>
                    <a:ext uri="{9D8B030D-6E8A-4147-A177-3AD203B41FA5}">
                      <a16:colId xmlns:a16="http://schemas.microsoft.com/office/drawing/2014/main" val="2173525195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2200866160"/>
                    </a:ext>
                  </a:extLst>
                </a:gridCol>
                <a:gridCol w="1788260">
                  <a:extLst>
                    <a:ext uri="{9D8B030D-6E8A-4147-A177-3AD203B41FA5}">
                      <a16:colId xmlns:a16="http://schemas.microsoft.com/office/drawing/2014/main" val="3373215386"/>
                    </a:ext>
                  </a:extLst>
                </a:gridCol>
                <a:gridCol w="6451761">
                  <a:extLst>
                    <a:ext uri="{9D8B030D-6E8A-4147-A177-3AD203B41FA5}">
                      <a16:colId xmlns:a16="http://schemas.microsoft.com/office/drawing/2014/main" val="1638559605"/>
                    </a:ext>
                  </a:extLst>
                </a:gridCol>
              </a:tblGrid>
              <a:tr h="466200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7646"/>
                  </a:ext>
                </a:extLst>
              </a:tr>
              <a:tr h="5150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19.01.04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Пекарь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пищевого производства или общественного питания, который занимается приготовлением хлебобулочных изделий.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33738284"/>
                  </a:ext>
                </a:extLst>
              </a:tr>
              <a:tr h="9357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профессиональной деятельности выпускника по специальности 38.02.01 Экономика и бухгалтерский учет (по отраслям) – это учет имущества и обязательств организации, проведение и оформление хозяйственных операций, обработка бухгалтерской информации, проведение расчетов с бюджетом и внебюджетными фондами, формирование бухгалтерской отчетности, налоговый учет, налоговое планирование.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75470426"/>
                  </a:ext>
                </a:extLst>
              </a:tr>
              <a:tr h="9453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качеством продукции, процессов и услуг (по отраслям)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качеством продукции, процессов и услуг (по отраслям)» — специальность, которая предполагает контроль соответствия продукции (услуг) требованиям нормативных документов и технических условий, утверждённым образцам (эталонам), проектно-конструкторской и технологической документации.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18584825"/>
                  </a:ext>
                </a:extLst>
              </a:tr>
              <a:tr h="6509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направления подготовки «Юриспруденция» востребованы в органах государственной власти, судах, правоохранительных органах, прокуратуре, адвокатуре, нотариате, а также в компаниях любых форм собственности.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14322506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 управлению, эксплуатации и обслуживанию многоквартирного дома занимается организацией и проведением работ по обеспечению сохранности общего имущества многоквартирного дома, комфортных и безопасных условий проживания жильцов, решают вопросы пользования этим имуществом, обеспечивают предоставление коммунальных услуг жильцам дома.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09260491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специальности «Овощевод защищенного грунта» производят продукцию овощных и декоративных культур, в том числе семян и рассады, в защищенном грунте. Они разбираются в подходящих для таких условий растениях, почвенных смесях, субстратах, гидропонных установках, культивационных сооружениях, средствах механизации, иной сельскохозяйственной технике и в технологических процессах производства продукции растениеводства.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9735187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4391DBB-7BFA-400A-83F4-44370B88BEA0}"/>
              </a:ext>
            </a:extLst>
          </p:cNvPr>
          <p:cNvSpPr txBox="1"/>
          <p:nvPr/>
        </p:nvSpPr>
        <p:spPr>
          <a:xfrm>
            <a:off x="763398" y="-8389"/>
            <a:ext cx="110902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"/>
                <a:ea typeface="+mj-ea"/>
                <a:cs typeface="+mj-cs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96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E10D9-0AE0-4AC0-8708-EFDB5CD4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210" y="84509"/>
            <a:ext cx="9602788" cy="5422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FF0000"/>
                </a:solidFill>
              </a:rPr>
              <a:t>        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ТОП-10 профессий/специальностей СПО</a:t>
            </a:r>
            <a:r>
              <a:rPr lang="ru-RU" dirty="0"/>
              <a:t>						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FAC8ECCB-B67E-4A92-82E6-D4DBBF40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37651"/>
              </p:ext>
            </p:extLst>
          </p:nvPr>
        </p:nvGraphicFramePr>
        <p:xfrm>
          <a:off x="1662546" y="733647"/>
          <a:ext cx="10119880" cy="593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43">
                  <a:extLst>
                    <a:ext uri="{9D8B030D-6E8A-4147-A177-3AD203B41FA5}">
                      <a16:colId xmlns:a16="http://schemas.microsoft.com/office/drawing/2014/main" val="4079411382"/>
                    </a:ext>
                  </a:extLst>
                </a:gridCol>
                <a:gridCol w="2486722">
                  <a:extLst>
                    <a:ext uri="{9D8B030D-6E8A-4147-A177-3AD203B41FA5}">
                      <a16:colId xmlns:a16="http://schemas.microsoft.com/office/drawing/2014/main" val="1423387255"/>
                    </a:ext>
                  </a:extLst>
                </a:gridCol>
                <a:gridCol w="6815315">
                  <a:extLst>
                    <a:ext uri="{9D8B030D-6E8A-4147-A177-3AD203B41FA5}">
                      <a16:colId xmlns:a16="http://schemas.microsoft.com/office/drawing/2014/main" val="2850787856"/>
                    </a:ext>
                  </a:extLst>
                </a:gridCol>
              </a:tblGrid>
              <a:tr h="565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                                                п/п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профессии/специальности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288965179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4240326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297535232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627551418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7194004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47150331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175723426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60817445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10703804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9173921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37468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9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3552F-7F65-453C-8B33-C603CD44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6" y="266700"/>
            <a:ext cx="11610974" cy="689100"/>
          </a:xfrm>
        </p:spPr>
        <p:txBody>
          <a:bodyPr>
            <a:noAutofit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  профессионального образования для людей с ограниченными возможностями здоровья и инвалидностью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A6E655A-53BB-4635-AAB2-DB85B0287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13654"/>
              </p:ext>
            </p:extLst>
          </p:nvPr>
        </p:nvGraphicFramePr>
        <p:xfrm>
          <a:off x="1816769" y="1131747"/>
          <a:ext cx="10106527" cy="562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004">
                  <a:extLst>
                    <a:ext uri="{9D8B030D-6E8A-4147-A177-3AD203B41FA5}">
                      <a16:colId xmlns:a16="http://schemas.microsoft.com/office/drawing/2014/main" val="1599917738"/>
                    </a:ext>
                  </a:extLst>
                </a:gridCol>
                <a:gridCol w="2018599">
                  <a:extLst>
                    <a:ext uri="{9D8B030D-6E8A-4147-A177-3AD203B41FA5}">
                      <a16:colId xmlns:a16="http://schemas.microsoft.com/office/drawing/2014/main" val="162429426"/>
                    </a:ext>
                  </a:extLst>
                </a:gridCol>
                <a:gridCol w="2034162">
                  <a:extLst>
                    <a:ext uri="{9D8B030D-6E8A-4147-A177-3AD203B41FA5}">
                      <a16:colId xmlns:a16="http://schemas.microsoft.com/office/drawing/2014/main" val="455941495"/>
                    </a:ext>
                  </a:extLst>
                </a:gridCol>
                <a:gridCol w="5176762">
                  <a:extLst>
                    <a:ext uri="{9D8B030D-6E8A-4147-A177-3AD203B41FA5}">
                      <a16:colId xmlns:a16="http://schemas.microsoft.com/office/drawing/2014/main" val="2102222030"/>
                    </a:ext>
                  </a:extLst>
                </a:gridCol>
              </a:tblGrid>
              <a:tr h="503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202686"/>
                  </a:ext>
                </a:extLst>
              </a:tr>
              <a:tr h="5224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30081953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который вручную или с помощью швейной машинки выполняет работы   по пошиву одежды и других изделий.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029844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Человек, который занимается приготовлением пищи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997399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который обеспечивает бесперебойную работу и управляет информационными системами и ресурсами в организации.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732687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который занимается покраской различных поверхностей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0539180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Строительный рабочий, который специализируется на нанесении штукатурки на внутренние и внешние поверхности зданий для их выравнивания, утепления, декоративной отделки или подготовки к последующей отделке.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42060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Строительный рабочий, специалист, занимающийся возведением или ремонтом каменных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56844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который занимается обработкой металлов, созданием, сборкой, ремонтом и обслуживанием разнообразных механизмов и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7261486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занимающийся созданием, уходом и поддержанием зелёных насаждений в городских и пригородных зонах, парках, на территории частных и общественных учреждений и предприятий.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608614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Специалист, который профессионально занимается посадкой растений и уходом за ними. Он может работать в парке, саду, питомнике или на частном участке.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0694877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24038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Медсестра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 со средним специальным медицинским образованием в области сестринского дела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7473052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Монтажник санитарно-технических систем и оборудования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Рабочий, который монтирует, прокладывает и своевременно обслуживает системы и оборудование санитарно-технического назначения.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460807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Оператор ЭВМ и ВМ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Специалист по вводу и обработке информации с помощью компьютера.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193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6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BEB0E-BD3A-4E10-AAB9-DF94320C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03946" y="192504"/>
            <a:ext cx="10563727" cy="755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10 профессий, востребованных у регионального работодателя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56986D5-C228-4398-B634-15A1C2152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71716"/>
              </p:ext>
            </p:extLst>
          </p:nvPr>
        </p:nvGraphicFramePr>
        <p:xfrm>
          <a:off x="1744580" y="1094874"/>
          <a:ext cx="9697454" cy="542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73">
                  <a:extLst>
                    <a:ext uri="{9D8B030D-6E8A-4147-A177-3AD203B41FA5}">
                      <a16:colId xmlns:a16="http://schemas.microsoft.com/office/drawing/2014/main" val="228244891"/>
                    </a:ext>
                  </a:extLst>
                </a:gridCol>
                <a:gridCol w="3597442">
                  <a:extLst>
                    <a:ext uri="{9D8B030D-6E8A-4147-A177-3AD203B41FA5}">
                      <a16:colId xmlns:a16="http://schemas.microsoft.com/office/drawing/2014/main" val="3374375171"/>
                    </a:ext>
                  </a:extLst>
                </a:gridCol>
                <a:gridCol w="5005139">
                  <a:extLst>
                    <a:ext uri="{9D8B030D-6E8A-4147-A177-3AD203B41FA5}">
                      <a16:colId xmlns:a16="http://schemas.microsoft.com/office/drawing/2014/main" val="2980635818"/>
                    </a:ext>
                  </a:extLst>
                </a:gridCol>
              </a:tblGrid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142467"/>
                  </a:ext>
                </a:extLst>
              </a:tr>
              <a:tr h="787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30081953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13476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334154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2071190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32663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442048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2707392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846582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132683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877687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Медсестра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1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0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D843E-72DA-4753-9078-892EFE2F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511" y="0"/>
            <a:ext cx="9129546" cy="593558"/>
          </a:xfrm>
        </p:spPr>
        <p:txBody>
          <a:bodyPr>
            <a:normAutofit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Инклюзивные мастерские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8BC26C1-1414-4148-A4CB-996F091A0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01639"/>
              </p:ext>
            </p:extLst>
          </p:nvPr>
        </p:nvGraphicFramePr>
        <p:xfrm>
          <a:off x="1696453" y="593557"/>
          <a:ext cx="10210005" cy="587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956">
                  <a:extLst>
                    <a:ext uri="{9D8B030D-6E8A-4147-A177-3AD203B41FA5}">
                      <a16:colId xmlns:a16="http://schemas.microsoft.com/office/drawing/2014/main" val="875687173"/>
                    </a:ext>
                  </a:extLst>
                </a:gridCol>
                <a:gridCol w="3361450">
                  <a:extLst>
                    <a:ext uri="{9D8B030D-6E8A-4147-A177-3AD203B41FA5}">
                      <a16:colId xmlns:a16="http://schemas.microsoft.com/office/drawing/2014/main" val="3650067169"/>
                    </a:ext>
                  </a:extLst>
                </a:gridCol>
                <a:gridCol w="6286599">
                  <a:extLst>
                    <a:ext uri="{9D8B030D-6E8A-4147-A177-3AD203B41FA5}">
                      <a16:colId xmlns:a16="http://schemas.microsoft.com/office/drawing/2014/main" val="4242765484"/>
                    </a:ext>
                  </a:extLst>
                </a:gridCol>
              </a:tblGrid>
              <a:tr h="42948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Название мастерской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 занятий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91163819"/>
                  </a:ext>
                </a:extLst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Производственно-интегрированные мастерские "Империя ремёсел"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навыков в различных ремеслах, изготовление декоративно-прикладной продукции и при ее реализации получают небольшое вознаграждение. Центр берет на себя обязательство частичного трудоустройства молодых инвалидов.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355554323"/>
                  </a:ext>
                </a:extLst>
              </a:tr>
              <a:tr h="16879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центр профориентации и реабилитации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молодых инвалидов и подростков с ОВЗ «Маяк»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комплекса реабилитационных услуг и мероприятий, согласно требованиям к объему и качеству предоставления социальной услуги в соответствии с государственным стандартом социального обслуживания;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психологической, социальной, социально-трудовой адаптации инвалидов путем проведения социальных вариативных мероприятий, различных форм и методов профориентации и трудотерапии;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диагностика способностей инвалида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разработка образовательных программ на основе системного подхода и рекомендаций специалистов разных направлений реабилитации, с целью устранения или компенсации ограничений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выявление увлечений, интересов, психофизических возможностей инвалида и подростка с ОВЗ, с целью формирования устойчивых, социально значимых потребностей к труду и будущей профессии;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формирование мотивации на самостоятельность, самоопределение, осознание своей значимости и уникальности как личности;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психолого-педагогической, социальной, социально-трудовой реабилитации;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профориентационной работы, обучение профессиям и развитие потенциальных возможностей;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консультаций с инвалидом и подростком с ОВЗ и его семьей по вопросам социально-бытовой, средовой адаптации, </a:t>
                      </a:r>
                      <a:r>
                        <a:rPr lang="ru-RU" sz="1100" b="0" i="0" u="none" strike="no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профреабилитации</a:t>
                      </a: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профориентации;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оказание консультативно-информационной помощи по социализации и профориентации инвалиду и подростку с ОВЗ и его семье;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мониторинг личного маршрута инвалида в процессе социальной и профориентационной работы.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48104367"/>
                  </a:ext>
                </a:extLst>
              </a:tr>
              <a:tr h="2754450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51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7670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8283</TotalTime>
  <Words>1671</Words>
  <Application>Microsoft Office PowerPoint</Application>
  <PresentationFormat>Широкоэкранный</PresentationFormat>
  <Paragraphs>229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Gotham</vt:lpstr>
      <vt:lpstr>Times New Roman</vt:lpstr>
      <vt:lpstr>Wingdings 3</vt:lpstr>
      <vt:lpstr>Легкий дым</vt:lpstr>
      <vt:lpstr>         АТЛАС- ОРИЕНТИР В ВЫБОРЕ ПРОФЕССИЙ И СПЕЦИАЛЬНОСТЕЙ </vt:lpstr>
      <vt:lpstr>Содержание регионального «Атласа доступных профессий/специальностей СПО» </vt:lpstr>
      <vt:lpstr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vt:lpstr>
      <vt:lpstr>Презентация PowerPoint</vt:lpstr>
      <vt:lpstr>                                  ТОП-10 профессий/специальностей СПО      </vt:lpstr>
      <vt:lpstr>Реализуемые в Московской области  программы  профессионального образования для людей с ограниченными возможностями здоровья и инвалидностью</vt:lpstr>
      <vt:lpstr>Топ 10 профессий, востребованных у регионального работодателя</vt:lpstr>
      <vt:lpstr>Инклюзивные мастерские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Пользователь</cp:lastModifiedBy>
  <cp:revision>315</cp:revision>
  <cp:lastPrinted>2024-03-01T10:22:40Z</cp:lastPrinted>
  <dcterms:created xsi:type="dcterms:W3CDTF">2021-05-13T13:12:37Z</dcterms:created>
  <dcterms:modified xsi:type="dcterms:W3CDTF">2024-10-15T11:26:00Z</dcterms:modified>
</cp:coreProperties>
</file>