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4" r:id="rId2"/>
    <p:sldId id="455" r:id="rId3"/>
    <p:sldId id="456" r:id="rId4"/>
    <p:sldId id="457" r:id="rId5"/>
    <p:sldId id="458" r:id="rId6"/>
    <p:sldId id="459" r:id="rId7"/>
    <p:sldId id="460" r:id="rId8"/>
  </p:sldIdLst>
  <p:sldSz cx="12192000" cy="6858000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C47"/>
    <a:srgbClr val="234191"/>
    <a:srgbClr val="F89D08"/>
    <a:srgbClr val="E84615"/>
    <a:srgbClr val="5DAEFF"/>
    <a:srgbClr val="ABD5FF"/>
    <a:srgbClr val="F9AE39"/>
    <a:srgbClr val="FFFFFF"/>
    <a:srgbClr val="FE5B00"/>
    <a:srgbClr val="88D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04" autoAdjust="0"/>
    <p:restoredTop sz="94660"/>
  </p:normalViewPr>
  <p:slideViewPr>
    <p:cSldViewPr snapToGrid="0">
      <p:cViewPr>
        <p:scale>
          <a:sx n="125" d="100"/>
          <a:sy n="125" d="100"/>
        </p:scale>
        <p:origin x="-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EA40B1-4141-46CD-91DE-327A2F15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86E95C9-3FF7-4026-8AEC-5CE7C27EA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649FF5-B3AB-4209-A249-005FD8354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3A2D1-A3F4-4F43-9B04-882C627C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B594CE-A326-47FA-84D2-FFB0C811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8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BFA5F4-BCD8-453D-984C-009B8B25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154F280-F568-43E0-B1B3-099964657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9B4092-B0E0-4157-A07D-54CAABA3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1F5885-348E-4D45-B1E0-26008FAE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23C722-8E5E-469F-B4C8-B0B8594A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5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4B816EE-EFC9-44B1-8424-7BB2937D8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8CF1288-42FD-4F95-9FEF-3CB9870A8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A211EE-AF3C-454C-8092-7EC7BD6D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900D53-7F71-4C55-877C-1C62330A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5C3419-C8D4-45C9-A7BC-299DE3F4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93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6D9D50-7E00-4B77-8376-ECA898CC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CC6E7B-5ED2-4828-B92F-8C534EC65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1CEE70-65A7-449F-A554-7819CF181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068FF0-5E9D-4E8D-957E-835B10E2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7A5A79B-9082-43BD-AF7A-8E418CB7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CC5854-0EF4-4F68-8920-455D6F3E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731B6EE-E64A-4B4B-8B86-F096A43E2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933FA6-D9F2-4E5A-ABA9-3C2D75A8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97F6CD-B25B-4602-8C3B-B43A374B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6FBD13F-9890-433A-BD66-46888FFF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933AAA-9655-49ED-8FDE-288EDF3A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71BC87-10AB-45A8-9618-6C08A7894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46F3A90-D3F0-49EF-8C6B-D47B49A70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F769583-4D68-4AF3-B281-849071CC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BF0013-E7B1-4412-94B3-65894752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11FADD2-35B5-4688-BF3D-A4FC038C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9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54DCFD-A313-4498-AB33-A1F6C689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12714E7-E637-4354-B908-F01487E6C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2437E11-FFA2-42CA-84AC-D916B095D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F2B3EC5-A736-4965-8517-7C889B7A5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69640D-EC82-4300-A837-B5A79CE67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465B3E-556D-4E22-9188-0942C108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17ABA9F-B254-4849-B504-83C004D4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FE1298E-0148-41A2-81C5-F6FA62D3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982874-C20F-48D3-9B32-4ACF93B7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361B693-0826-403F-9019-96DA8B18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0F56F50-5E07-49AA-AC4C-67B4F142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EBF4268-479C-43C9-ABC5-140E07B38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4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F666265-4556-4A89-82B1-7B6E0064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0C98F24-F698-4C10-8E57-370A024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D702F6D-48F2-4DA9-9611-211AEF6B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7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4B1B74-9540-4DA2-B48A-A62173FC5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A091BF-773C-4274-BFDE-2831A4124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44AD245-228D-4C5E-8117-41F3DD220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95E07CA-8CDF-454B-B450-9C9007CF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B5CED88-D14E-44B4-87C2-1EC44F3D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7CD78D-4417-458F-9578-8318C2CA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51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0A0D16-54D1-455C-AB59-A3FD9FB0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22BBBFE-BC14-4F9B-A640-79C768541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A966BD8-075F-490C-9BAB-033F8E22F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F646512-E4F6-4A49-8DDD-B2236074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67EFCDA-7F8A-4C7E-B9E7-78F20A5F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79CB7F3-2AB2-413A-8D7D-D4DDE446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11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D7BFDB-B8C9-4525-BEBF-F4EDB8BA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B3B6362-1F0C-4952-8CEA-EF9DFA2D1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53F373-2669-4377-9DB8-9245DE169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2BA0-E330-4967-86AB-4585C1457DE9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7BA0658-2C8D-4A4C-AEFB-62CCDAFDA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16CA133-F464-4F05-980F-EE4FFAFA7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62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vk.com/id690698558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5.jpeg"/><Relationship Id="rId2" Type="http://schemas.openxmlformats.org/officeDocument/2006/relationships/hyperlink" Target="https://bpoo.energypk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vk.com/id690698558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8.jpeg"/><Relationship Id="rId2" Type="http://schemas.openxmlformats.org/officeDocument/2006/relationships/hyperlink" Target="https://bpoo.energypk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F002252-B7DB-4FA2-AA71-BA67B91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40" y="217010"/>
            <a:ext cx="9573559" cy="48664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234191"/>
                </a:solidFill>
                <a:latin typeface="Century Gothic" panose="020B0502020202020204" pitchFamily="34" charset="0"/>
              </a:rPr>
              <a:t>АТЛАС ДОСТУПНЫХ ПРОФЕССИЙ</a:t>
            </a:r>
            <a:endParaRPr lang="ru-RU" sz="2400" dirty="0">
              <a:solidFill>
                <a:srgbClr val="23419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93EBC4-B209-4506-AC07-8A869B86F302}"/>
              </a:ext>
            </a:extLst>
          </p:cNvPr>
          <p:cNvSpPr txBox="1"/>
          <p:nvPr/>
        </p:nvSpPr>
        <p:spPr>
          <a:xfrm>
            <a:off x="2280533" y="1490245"/>
            <a:ext cx="88541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Московская область, г. Реутов, Юбилейный проспект д. 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ECF3A43-37D3-4358-9B65-563E3802D240}"/>
              </a:ext>
            </a:extLst>
          </p:cNvPr>
          <p:cNvSpPr txBox="1"/>
          <p:nvPr/>
        </p:nvSpPr>
        <p:spPr>
          <a:xfrm>
            <a:off x="2280531" y="791345"/>
            <a:ext cx="97491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Государственное автономное профессиональное образовательное учреждение «Подмосковный колледж «Энергия»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AACD07-F86C-4A72-A858-119B3923B5A8}"/>
              </a:ext>
            </a:extLst>
          </p:cNvPr>
          <p:cNvSpPr txBox="1"/>
          <p:nvPr/>
        </p:nvSpPr>
        <p:spPr>
          <a:xfrm>
            <a:off x="3753901" y="2165519"/>
            <a:ext cx="21024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mo_mopkenergy@mosreg.ru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404242B-A9A6-44E2-A453-E8730A8ACEC6}"/>
              </a:ext>
            </a:extLst>
          </p:cNvPr>
          <p:cNvSpPr txBox="1"/>
          <p:nvPr/>
        </p:nvSpPr>
        <p:spPr>
          <a:xfrm>
            <a:off x="6514893" y="2124296"/>
            <a:ext cx="1742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:+74952492450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A1720CC-6B80-45C1-9192-60EF7E6DC9C9}"/>
              </a:ext>
            </a:extLst>
          </p:cNvPr>
          <p:cNvSpPr txBox="1"/>
          <p:nvPr/>
        </p:nvSpPr>
        <p:spPr>
          <a:xfrm>
            <a:off x="8935423" y="2038539"/>
            <a:ext cx="260973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https://bpoo.energypk.ru/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https://vk.com/id690698558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fontAlgn="base"/>
            <a:endParaRPr lang="en-US" sz="1000" b="1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88E6558-0E17-4645-8F35-F7DF852D57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38418" y="2098568"/>
            <a:ext cx="337830" cy="33855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A5CEAAB7-1B03-4185-AE55-49472886D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61174" y="2175253"/>
            <a:ext cx="403370" cy="25573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99AE7D99-AF86-4281-9CEA-8B40DCC73D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533899" y="2057568"/>
            <a:ext cx="251659" cy="46166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7A1EFB8-7378-44B8-BA10-745D92B4678D}"/>
              </a:ext>
            </a:extLst>
          </p:cNvPr>
          <p:cNvSpPr txBox="1"/>
          <p:nvPr/>
        </p:nvSpPr>
        <p:spPr>
          <a:xfrm>
            <a:off x="3361174" y="2699241"/>
            <a:ext cx="67682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ТОП-  10 профессий, востребованных  у региональных работодателей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59708" y="2581374"/>
            <a:ext cx="798184" cy="64103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B0A0324B-FDFD-427E-B905-2621EBE9C906}"/>
              </a:ext>
            </a:extLst>
          </p:cNvPr>
          <p:cNvSpPr txBox="1"/>
          <p:nvPr/>
        </p:nvSpPr>
        <p:spPr>
          <a:xfrm>
            <a:off x="2135646" y="3704584"/>
            <a:ext cx="150172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Швея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Садовник</a:t>
            </a:r>
          </a:p>
          <a:p>
            <a:pPr marL="342900" indent="-342900">
              <a:buFont typeface="+mj-lt"/>
              <a:buAutoNum type="arabicPeriod"/>
            </a:pPr>
            <a:endParaRPr lang="ru-RU" sz="1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4DD1A8B6-D840-4E0D-91E6-5CA4EA0358FE}"/>
              </a:ext>
            </a:extLst>
          </p:cNvPr>
          <p:cNvSpPr txBox="1"/>
          <p:nvPr/>
        </p:nvSpPr>
        <p:spPr>
          <a:xfrm>
            <a:off x="4880465" y="3695390"/>
            <a:ext cx="25056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Медицинская сестра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Повар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5B90C62-5223-4813-8257-1D97E8CB1938}"/>
              </a:ext>
            </a:extLst>
          </p:cNvPr>
          <p:cNvSpPr txBox="1"/>
          <p:nvPr/>
        </p:nvSpPr>
        <p:spPr>
          <a:xfrm>
            <a:off x="8265336" y="3713127"/>
            <a:ext cx="22919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Маляр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Рабочий зеленого хозяйства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FA8654DE-0DCF-497A-B197-9132198BA9D4}"/>
              </a:ext>
            </a:extLst>
          </p:cNvPr>
          <p:cNvSpPr txBox="1"/>
          <p:nvPr/>
        </p:nvSpPr>
        <p:spPr>
          <a:xfrm>
            <a:off x="2280531" y="4783110"/>
            <a:ext cx="51056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Слесарь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Оператор электронно-вычислительных и вычислительных машин</a:t>
            </a:r>
          </a:p>
          <a:p>
            <a:pPr marL="342900" indent="-342900">
              <a:buFont typeface="+mj-lt"/>
              <a:buAutoNum type="arabicPeriod" startAt="7"/>
            </a:pP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A1200A7-7044-4F2D-B5EC-A41A5FC184C5}"/>
              </a:ext>
            </a:extLst>
          </p:cNvPr>
          <p:cNvSpPr txBox="1"/>
          <p:nvPr/>
        </p:nvSpPr>
        <p:spPr>
          <a:xfrm>
            <a:off x="8265336" y="4844535"/>
            <a:ext cx="2609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Штукатур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Каменщик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C9C1C3D-8E7C-4BF6-87D2-8D9355A0C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r="21349"/>
          <a:stretch>
            <a:fillRect/>
          </a:stretch>
        </p:blipFill>
        <p:spPr bwMode="auto">
          <a:xfrm>
            <a:off x="516910" y="917732"/>
            <a:ext cx="1244778" cy="128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C548528-8A21-4D26-9DD1-9D39F282131F}"/>
              </a:ext>
            </a:extLst>
          </p:cNvPr>
          <p:cNvSpPr txBox="1"/>
          <p:nvPr/>
        </p:nvSpPr>
        <p:spPr>
          <a:xfrm>
            <a:off x="3510373" y="5260164"/>
            <a:ext cx="5456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4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8F49B1-A549-4E98-9D74-5EE619112AA9}"/>
              </a:ext>
            </a:extLst>
          </p:cNvPr>
          <p:cNvSpPr txBox="1"/>
          <p:nvPr/>
        </p:nvSpPr>
        <p:spPr>
          <a:xfrm>
            <a:off x="1023457" y="528509"/>
            <a:ext cx="1078736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«Автомобильно- дорожный колледж» (Оператор информационных систем и ресурсов, мастер по ремонту и обслуживанию автомобилей);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«Воскресенский колледж»(маляр, рабочий зеленого хозяйства);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000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Физико</a:t>
            </a: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– технический колледж» (повар); 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«Егорьевский техникум» (швея, повар, столяр строительный);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«Дмитровский техникум» (швея</a:t>
            </a:r>
            <a:r>
              <a:rPr lang="ru-RU" sz="1000" dirty="0">
                <a:latin typeface="Century Gothic" panose="020B0502020202020204" pitchFamily="34" charset="0"/>
              </a:rPr>
              <a:t>,  </a:t>
            </a: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повар</a:t>
            </a:r>
            <a:r>
              <a:rPr lang="ru-RU" sz="1000" dirty="0">
                <a:latin typeface="Century Gothic" panose="020B0502020202020204" pitchFamily="34" charset="0"/>
              </a:rPr>
              <a:t>, </a:t>
            </a: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маляр</a:t>
            </a:r>
            <a:r>
              <a:rPr lang="ru-RU" sz="1000" dirty="0">
                <a:latin typeface="Century Gothic" panose="020B0502020202020204" pitchFamily="34" charset="0"/>
              </a:rPr>
              <a:t>, </a:t>
            </a: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слесарь ремонтник);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«Коломна» ( швея, столяр строительный, монтажник санитарно-технических систем и оборудования,  маляр</a:t>
            </a:r>
            <a:r>
              <a:rPr lang="ru-RU" sz="1000" dirty="0">
                <a:latin typeface="Century Gothic" panose="020B0502020202020204" pitchFamily="34" charset="0"/>
              </a:rPr>
              <a:t>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Подмосковье» ( повар, штукатур, плотник 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«Коломенский аграрный колледж им. Н.Т. Козлова» (повар, слесарь);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«Красногорский колледж» (повар,  каменщик, столяр строительный, штукатур 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«Луховицкий аграрно – промышленный техникум» (швея, штукатур, маляр (строительный);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«Люберецкий техникум имени Героя Советского Союза, лётчика космонавта Ю.А. Гагарина» (рабочий зеленого хозяйства); 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«Межрегиональный центр компетенций – Техникум имени С.П. Королева»(сборщик, маляр, швея, художник росписи по дереву);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«Можайский техникум»  (швея, повар);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«Мытищинский колледж» (оператор электронно-вычислительных и вычислительных машин);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«Наро-Фоминский техникум» (штукатур, рабочий зеленого хозяйства);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«Ногинский колледж» (швея, маляр, рабочий зеленого хозяйства); 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«Одинцовский техникум» (оператор электронно-вычислительных и вычислительных машин);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«Орехово-Зуевский техникум» (маляр);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«Павлово-Посадский техникум» (рабочий зеленого хозяйства , повар);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«Подмосковный колледж «Энергия» ( садовник, повар, оператор электронно-вычислительных и вычислительных машин</a:t>
            </a:r>
            <a:r>
              <a:rPr lang="ru-RU" sz="1000" dirty="0">
                <a:latin typeface="Century Gothic" panose="020B0502020202020204" pitchFamily="34" charset="0"/>
              </a:rPr>
              <a:t>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«Подольский колледж имени А.В. Никулина» (повар - помощник повара, садовник, слесарь </a:t>
            </a:r>
            <a:r>
              <a:rPr lang="ru-RU" sz="1000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техносборочных</a:t>
            </a: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работ);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«Профессиональный колледж «Московия» ( маляр, рабочий зеленого хозяйства, оператор швейного оборудования);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«Раменский колледж»  ( повар);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ГКПОУ МО «Сергиево-Посадский социально-экономический техникум» (швея, оператор электронно-вычислительных и вычислительных машин, рабочий зеленого хозяйства);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«Сергиево-Посадский колледж» (плотник,  штукатур);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 «Ступинский техникум им. А.Т. Туманова» (маляр строительный);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«Чеховский техникум» (швея, слесарь);                 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«Шатурский энергетический техникум» (швея, повар,  столяр, рабочий по благоустройству в населенных пунктах); 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«Щелковский колледж» (швея, повар, оператор электронно-вычислительных и вычислительных машин , садовник);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«Электростальский колледж» ( рабочий зеленого хозяйства);</a:t>
            </a:r>
          </a:p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«Московский областной медицинский колледж №1»(медицинская сестра)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C35FD3C-4B75-4A79-85CA-48A9A9A1A1F1}"/>
              </a:ext>
            </a:extLst>
          </p:cNvPr>
          <p:cNvSpPr txBox="1"/>
          <p:nvPr/>
        </p:nvSpPr>
        <p:spPr>
          <a:xfrm>
            <a:off x="1015068" y="5545267"/>
            <a:ext cx="10284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Описание самой популярной в регионе специальности (профессиональные и </a:t>
            </a:r>
            <a:r>
              <a:rPr lang="ru-RU" sz="12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надпрофессиональные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навыки).</a:t>
            </a:r>
          </a:p>
          <a:p>
            <a:pPr algn="just"/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Специалист, создающий текстильные изделия различного вида с помощью автоматических или полуавтоматических универсальных и специальных машин.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К профессионально важным качествам швеи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 относятся отличное зрение, хорошая координация, высокая тактильная чувствительность пальцев,  наглядно-образная память,  физическая выносливость.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Швея должна обладать такими </a:t>
            </a:r>
            <a:r>
              <a:rPr lang="ru-RU" sz="1200" b="1">
                <a:solidFill>
                  <a:schemeClr val="accent1">
                    <a:lumMod val="75000"/>
                  </a:schemeClr>
                </a:solidFill>
              </a:rPr>
              <a:t>личностными качествами, </a:t>
            </a:r>
            <a:r>
              <a:rPr lang="ru-RU" sz="1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как терпение, внимание, усидчивость, аккуратность.</a:t>
            </a:r>
          </a:p>
        </p:txBody>
      </p:sp>
      <p:pic>
        <p:nvPicPr>
          <p:cNvPr id="9" name="Объект 3">
            <a:extLst>
              <a:ext uri="{FF2B5EF4-FFF2-40B4-BE49-F238E27FC236}">
                <a16:creationId xmlns:a16="http://schemas.microsoft.com/office/drawing/2014/main" xmlns="" id="{BCB21C5F-F1DC-4608-9123-95A5F8FB7D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6576" y="5657442"/>
            <a:ext cx="415276" cy="39565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FC437CB-9166-4E9E-8BED-F895B8D217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81175" y="141844"/>
            <a:ext cx="415276" cy="38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E7171B-3C08-4F38-8B8B-9187CCB389EB}"/>
              </a:ext>
            </a:extLst>
          </p:cNvPr>
          <p:cNvSpPr txBox="1"/>
          <p:nvPr/>
        </p:nvSpPr>
        <p:spPr>
          <a:xfrm>
            <a:off x="1015069" y="217342"/>
            <a:ext cx="997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 образовательных организациях, </a:t>
            </a:r>
            <a:r>
              <a:rPr lang="ru-RU" sz="11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 которых можно получить востребованные профессии/ специальности:</a:t>
            </a:r>
            <a:endParaRPr lang="ru-RU" sz="11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85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F002252-B7DB-4FA2-AA71-BA67B91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40" y="217010"/>
            <a:ext cx="9573559" cy="48664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234191"/>
                </a:solidFill>
                <a:latin typeface="Century Gothic" panose="020B0502020202020204" pitchFamily="34" charset="0"/>
              </a:rPr>
              <a:t>АТЛАС ДОСТУПНЫХ ПРОФЕССИЙ</a:t>
            </a:r>
            <a:endParaRPr lang="ru-RU" sz="2400" dirty="0">
              <a:solidFill>
                <a:srgbClr val="23419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93EBC4-B209-4506-AC07-8A869B86F302}"/>
              </a:ext>
            </a:extLst>
          </p:cNvPr>
          <p:cNvSpPr txBox="1"/>
          <p:nvPr/>
        </p:nvSpPr>
        <p:spPr>
          <a:xfrm>
            <a:off x="2280533" y="1490245"/>
            <a:ext cx="88541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Московская область, г. Реутов, Юбилейный проспект д. 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ECF3A43-37D3-4358-9B65-563E3802D240}"/>
              </a:ext>
            </a:extLst>
          </p:cNvPr>
          <p:cNvSpPr txBox="1"/>
          <p:nvPr/>
        </p:nvSpPr>
        <p:spPr>
          <a:xfrm>
            <a:off x="2280531" y="791345"/>
            <a:ext cx="97491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Государственное автономное профессиональное образовательное учреждение «Подмосковный колледж «Энергия»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AACD07-F86C-4A72-A858-119B3923B5A8}"/>
              </a:ext>
            </a:extLst>
          </p:cNvPr>
          <p:cNvSpPr txBox="1"/>
          <p:nvPr/>
        </p:nvSpPr>
        <p:spPr>
          <a:xfrm>
            <a:off x="3753901" y="2165519"/>
            <a:ext cx="21024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mo_mopkenergy@mosreg.ru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404242B-A9A6-44E2-A453-E8730A8ACEC6}"/>
              </a:ext>
            </a:extLst>
          </p:cNvPr>
          <p:cNvSpPr txBox="1"/>
          <p:nvPr/>
        </p:nvSpPr>
        <p:spPr>
          <a:xfrm>
            <a:off x="6514893" y="2124296"/>
            <a:ext cx="1742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:+74952492450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A1720CC-6B80-45C1-9192-60EF7E6DC9C9}"/>
              </a:ext>
            </a:extLst>
          </p:cNvPr>
          <p:cNvSpPr txBox="1"/>
          <p:nvPr/>
        </p:nvSpPr>
        <p:spPr>
          <a:xfrm>
            <a:off x="8935423" y="2038539"/>
            <a:ext cx="260973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https://bpoo.energypk.ru/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https://vk.com/id690698558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fontAlgn="base"/>
            <a:endParaRPr lang="en-US" sz="1000" b="1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88E6558-0E17-4645-8F35-F7DF852D57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38418" y="2098568"/>
            <a:ext cx="337830" cy="33855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A5CEAAB7-1B03-4185-AE55-49472886D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61174" y="2175253"/>
            <a:ext cx="403370" cy="25573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99AE7D99-AF86-4281-9CEA-8B40DCC73D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533899" y="2057568"/>
            <a:ext cx="251659" cy="46166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7A1EFB8-7378-44B8-BA10-745D92B4678D}"/>
              </a:ext>
            </a:extLst>
          </p:cNvPr>
          <p:cNvSpPr txBox="1"/>
          <p:nvPr/>
        </p:nvSpPr>
        <p:spPr>
          <a:xfrm>
            <a:off x="2397211" y="2789857"/>
            <a:ext cx="75592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ТОП-  10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профессий/ специальностей среднего профессионального образования,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востребованных  у региональных работодателей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59708" y="2581374"/>
            <a:ext cx="798184" cy="64103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B0A0324B-FDFD-427E-B905-2621EBE9C906}"/>
              </a:ext>
            </a:extLst>
          </p:cNvPr>
          <p:cNvSpPr txBox="1"/>
          <p:nvPr/>
        </p:nvSpPr>
        <p:spPr>
          <a:xfrm>
            <a:off x="965871" y="3786965"/>
            <a:ext cx="465233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Информационные системы и программирование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Поварское и кондитерское дело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4DD1A8B6-D840-4E0D-91E6-5CA4EA0358FE}"/>
              </a:ext>
            </a:extLst>
          </p:cNvPr>
          <p:cNvSpPr txBox="1"/>
          <p:nvPr/>
        </p:nvSpPr>
        <p:spPr>
          <a:xfrm>
            <a:off x="6738553" y="3687152"/>
            <a:ext cx="4901512" cy="753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Сестринское дело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Конструирование, моделирование и технология швейных изделий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5B90C62-5223-4813-8257-1D97E8CB1938}"/>
              </a:ext>
            </a:extLst>
          </p:cNvPr>
          <p:cNvSpPr txBox="1"/>
          <p:nvPr/>
        </p:nvSpPr>
        <p:spPr>
          <a:xfrm>
            <a:off x="958374" y="4940565"/>
            <a:ext cx="507172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5. Сетевое и системное администрирование</a:t>
            </a:r>
            <a:endParaRPr lang="ru-RU" sz="14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6. Документационное обеспечение управления и архивоведение</a:t>
            </a:r>
          </a:p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7. Мастер по ремонту и обслуживанию автомобилей</a:t>
            </a:r>
          </a:p>
          <a:p>
            <a:pPr marL="342900" indent="-342900"/>
            <a:endParaRPr lang="ru-RU" sz="1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FA8654DE-0DCF-497A-B197-9132198BA9D4}"/>
              </a:ext>
            </a:extLst>
          </p:cNvPr>
          <p:cNvSpPr txBox="1"/>
          <p:nvPr/>
        </p:nvSpPr>
        <p:spPr>
          <a:xfrm>
            <a:off x="6700129" y="4853134"/>
            <a:ext cx="4602186" cy="971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8. Экономика и бухгалтерский учет</a:t>
            </a:r>
          </a:p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9.  Управление, эксплуатация и обслуживание многоквартирного дома</a:t>
            </a:r>
          </a:p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10. Овощевод защищенного грунта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C9C1C3D-8E7C-4BF6-87D2-8D9355A0C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r="21349"/>
          <a:stretch>
            <a:fillRect/>
          </a:stretch>
        </p:blipFill>
        <p:spPr bwMode="auto">
          <a:xfrm>
            <a:off x="516910" y="917732"/>
            <a:ext cx="1244778" cy="128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94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8F49B1-A549-4E98-9D74-5EE619112AA9}"/>
              </a:ext>
            </a:extLst>
          </p:cNvPr>
          <p:cNvSpPr txBox="1"/>
          <p:nvPr/>
        </p:nvSpPr>
        <p:spPr>
          <a:xfrm>
            <a:off x="998743" y="615006"/>
            <a:ext cx="10787368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«Авиационный техникум имени В.А. Казакова» (Сетевое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Автомобильно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дорожный колледж» (Мастер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«Воскресенский колледж» (Информационные системы и программирование, Поварское и кондитерское дело, Документационное обеспечение управления и архивоведение, 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«Волоколамский аграрный техникум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Холмогорка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«Губернский колледж» (Поварское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«Дмитровский техникум» (Информационные системы и программирование, Поварское и кондитерское дело, Сестринское дело, Конструирование, моделирование и технология швейных изделий,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Физико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технический колледж» (Информационные системы и программирование,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«Егорьевский техникум»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«Коломна»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«Коломенский аграрный колледж имени Н.Т. Козлова» (Мастер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«Подмосковье» (Информационные системы и программирование, Поварское и кондитерское дело, Сестринское дело, Документационное обеспечение управления и архивоведение,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«Красногорский колледж» (Информационные системы и программирование,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«Луховицкий авиационный техникум»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«Луховицкий 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аграрно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промышленный техникум» (Мастер по ремонту и обслуживанию автомобилей, Овощевод защищенного грунта)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«Люберецкий техникум имени Героя Советского Союза, лётчика-космонавта Ю.А. Гагарина» (Информационные системы и программирование, Поварское и кондитерское дело, Документационное обеспечение управления и архивоведение)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«Межрегиональный центр компетенций Техникум имени С. П. Королева»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Мытищинский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колледж» (Информационные системы и программирование, Поварское и кондитерское дело, Управление, эксплуатация и обслуживание многоквартирного дома)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«Можайский техникум (Информационные системы и программирование, Поварское и кондитерское дело, Конструирование, моделирование и технология швейных изделий,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«Ногинский колледж» (Поварское и кондитерское дело,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«Одинцовский техникум» (Информационные системы и программирование, 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«Орехово-Зуевский техникум» (Поварское и кондитерское дело)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«Орехово – Зуевский железнодорожный техникум имени В.И. Бондаренко» (Информационные системы и программирование, Сетевое и системное администрирование</a:t>
            </a:r>
            <a:r>
              <a:rPr lang="ru-RU" sz="1000" dirty="0" smtClean="0"/>
              <a:t>)</a:t>
            </a:r>
            <a:endParaRPr lang="ru-RU" sz="10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FC437CB-9166-4E9E-8BED-F895B8D217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81175" y="141844"/>
            <a:ext cx="415276" cy="38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E7171B-3C08-4F38-8B8B-9187CCB389EB}"/>
              </a:ext>
            </a:extLst>
          </p:cNvPr>
          <p:cNvSpPr txBox="1"/>
          <p:nvPr/>
        </p:nvSpPr>
        <p:spPr>
          <a:xfrm>
            <a:off x="1015069" y="217342"/>
            <a:ext cx="997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 образовательных организациях, </a:t>
            </a:r>
            <a:r>
              <a:rPr lang="ru-RU" sz="11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 которых можно получить востребованные профессии/ специальности:</a:t>
            </a:r>
            <a:endParaRPr lang="ru-RU" sz="11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3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8F49B1-A549-4E98-9D74-5EE619112AA9}"/>
              </a:ext>
            </a:extLst>
          </p:cNvPr>
          <p:cNvSpPr txBox="1"/>
          <p:nvPr/>
        </p:nvSpPr>
        <p:spPr>
          <a:xfrm>
            <a:off x="941078" y="804476"/>
            <a:ext cx="10787368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«Павлово — Посадский техникум» (Информационные системы и программирование, Поварское и кондитерское дело, Управление, эксплуатация и обслуживание многоквартирного дома)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«Подольский колледж имени А.В. Никулина» (Поварское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«Профессиональный Колледж «Московия» (Поварское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«Подмосковный колледж «Энергия» (Сестринское дело,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«Сергиево- Посадский колледж» (Информационные системы и программирование, Управление, эксплуатация и обслуживание многоквартирного дома,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ГКПОУ МО «Сергиево- Посадский социально-экономический техникум» (Документационное обеспечение управления и архивоведение Экономика и бухгалтерский учет (по отраслям))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Серпуховский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колледж»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«Ступинский техникум имени А.Т.Туманова»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«Раменский колледж» (Поварское и кондитерское дело, Документационное обеспечение управления и архивоведение,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«Щелковский колледж» (Информационные системы и программирование, Поварское и кондитерское дело, Управление, эксплуатация и обслуживание многоквартирного дома,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«Шатурский энергетический техникум» (Информационные системы и программирование, Поварское и кондитерское дело,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«Чеховский техникум» (Информационные системы и программирование,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Электростальский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колледж» (Поварское и кондитерское дело, Мастер по ремонту и обслуживанию автомобилей, Экономика и бухгалтерский учет (по отраслям), Сетевое и системное администрирование, Овощевод защищенного грунта)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ГБПУ МО «Московский областной медицинский колледж №1»(Сестринское дело)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АНО ПО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Гуманитарно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технический колледж «Знание» (Сестринское дело, 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ФГБПООУ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Электростальский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медицинский колледж Федерального медико-биологического агентства» (Сестринское дело)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АНОПО «Московский областной колледж информации и технологий» (Информационные системы и программирование, Экономика и бухгалтерский учет (по отраслям))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НПОЧУ «Колледж экономики и права» (Экономика и бухгалтерский учет (по отраслям))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ПОУ «Красногорский экономико-правовой техникум» (Информационные системы и программирование, Экономика и бухгалтерский учет (по отраслям))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ЧУПО «Краснознаменский городской колледж» (Информационные системы и программирование, Экономика и бухгалтерский учет (по отраслям))</a:t>
            </a:r>
          </a:p>
          <a:p>
            <a:endParaRPr lang="ru-RU" sz="11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FC437CB-9166-4E9E-8BED-F895B8D217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63554" y="281887"/>
            <a:ext cx="415276" cy="38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E7171B-3C08-4F38-8B8B-9187CCB389EB}"/>
              </a:ext>
            </a:extLst>
          </p:cNvPr>
          <p:cNvSpPr txBox="1"/>
          <p:nvPr/>
        </p:nvSpPr>
        <p:spPr>
          <a:xfrm>
            <a:off x="1146874" y="373861"/>
            <a:ext cx="997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 образовательных организациях,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 которых можно получить востребованные профессии/ специальности:</a:t>
            </a:r>
          </a:p>
        </p:txBody>
      </p:sp>
    </p:spTree>
    <p:extLst>
      <p:ext uri="{BB962C8B-B14F-4D97-AF65-F5344CB8AC3E}">
        <p14:creationId xmlns:p14="http://schemas.microsoft.com/office/powerpoint/2010/main" val="349361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8F49B1-A549-4E98-9D74-5EE619112AA9}"/>
              </a:ext>
            </a:extLst>
          </p:cNvPr>
          <p:cNvSpPr txBox="1"/>
          <p:nvPr/>
        </p:nvSpPr>
        <p:spPr>
          <a:xfrm>
            <a:off x="998743" y="615006"/>
            <a:ext cx="10787368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«Авиационный техникум имени В.А. Казакова» (Сетевое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Автомобильно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дорожный колледж» (Мастер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«Воскресенский колледж» (Информационные системы и программирование, Поварское и кондитерское дело, Документационное обеспечение управления и архивоведение, 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«Волоколамский аграрный техникум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Холмогорка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«Губернский колледж» (Поварское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«Дмитровский техникум» (Информационные системы и программирование, Поварское и кондитерское дело, Сестринское дело, Конструирование, моделирование и технология швейных изделий,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Физико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технический колледж» (Информационные системы и программирование,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«Егорьевский техникум»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«Коломна»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«Коломенский аграрный колледж имени Н.Т. Козлова» (Мастер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«Колледж «Подмосковье» (Информационные системы и программирование, Поварское и кондитерское дело, Сестринское дело, Документационное обеспечение управления и архивоведение,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«Красногорский колледж» (Информационные системы и программирование, Мастер по ремонту и обслуживанию автомобилей,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«Луховицкий авиационный техникум»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«Луховицкий 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аграрно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промышленный техникум» (Мастер по ремонту и обслуживанию автомобилей, Овощевод защищенного грунта)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«Люберецкий техникум имени Героя Советского Союза, лётчика-космонавта Ю.А. Гагарина» (Информационные системы и программирование, Поварское и кондитерское дело, Документационное обеспечение управления и архивоведение)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ГАПОУ МО «Межрегиональный центр компетенций Техникум имени С. П. Королева» (Информационные системы и программирование,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Мытищинский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колледж» (Информационные системы и программирование, Поварское и кондитерское дело, Управление, эксплуатация и обслуживание многоквартирного дома)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«Можайский техникум (Информационные системы и программирование, Поварское и кондитерское дело, Конструирование, моделирование и технология швейных изделий,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«Ногинский колледж» (Поварское и кондитерское дело, Сетевое и системное администрирование)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«Одинцовский техникум» (Информационные системы и программирование, Поварское и кондитерское дело, Мастер по ремонту и обслуживанию автомобилей)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«Орехово-Зуевский техникум» (Поварское и кондитерское дело)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ГБПОУ МО «Орехово – Зуевский железнодорожный техникум имени В.И. Бондаренко» (Информационные системы и программирование, Сетевое и системное администрирование</a:t>
            </a:r>
            <a:r>
              <a:rPr lang="ru-RU" sz="1000" dirty="0" smtClean="0"/>
              <a:t>)</a:t>
            </a:r>
            <a:endParaRPr lang="ru-RU" sz="10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FC437CB-9166-4E9E-8BED-F895B8D217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81175" y="141844"/>
            <a:ext cx="415276" cy="38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E7171B-3C08-4F38-8B8B-9187CCB389EB}"/>
              </a:ext>
            </a:extLst>
          </p:cNvPr>
          <p:cNvSpPr txBox="1"/>
          <p:nvPr/>
        </p:nvSpPr>
        <p:spPr>
          <a:xfrm>
            <a:off x="1015069" y="217342"/>
            <a:ext cx="997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 образовательных организациях, </a:t>
            </a:r>
            <a:r>
              <a:rPr lang="ru-RU" sz="11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 которых можно получить востребованные профессии/ специальности:</a:t>
            </a:r>
            <a:endParaRPr lang="ru-RU" sz="11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2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8F49B1-A549-4E98-9D74-5EE619112AA9}"/>
              </a:ext>
            </a:extLst>
          </p:cNvPr>
          <p:cNvSpPr txBox="1"/>
          <p:nvPr/>
        </p:nvSpPr>
        <p:spPr>
          <a:xfrm>
            <a:off x="998743" y="969234"/>
            <a:ext cx="10787368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АНОПОО «Колледж инновационных технологий, бизнеса и права «ЛИДЕР» (Экономика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АНО ПО «Сергиево-Посадский гуманитарный колледж» (Экономика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ЧПОУ «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Серпуховский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городской открытый колледж» (Информационные системы и программирование, 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АНОПО «Московский областной 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Гуманитарно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— социальный колледж» (Информационные системы и программирование)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ПОЧУ «Московский кооперативный техникум имени Г.Н. 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Альтшуля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» (Информационные системы и программирование, Поварское и кондитерское дело, Экономика и бухгалтерский учет (по отраслям))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ЧПОУ «Международный открытый колледж» (Экономика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НОЧУПО «Подольский колледж «Парус» (Экономика и бухгалтерский учет (по отраслям)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ПОЧУ «Техникум экономики и права Московского регионального союза потребительской кооперации» (Экономика и бухгалтерский учет (по отраслям)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FC437CB-9166-4E9E-8BED-F895B8D217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5315" y="438407"/>
            <a:ext cx="415276" cy="386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0E7171B-3C08-4F38-8B8B-9187CCB389EB}"/>
              </a:ext>
            </a:extLst>
          </p:cNvPr>
          <p:cNvSpPr txBox="1"/>
          <p:nvPr/>
        </p:nvSpPr>
        <p:spPr>
          <a:xfrm>
            <a:off x="1048020" y="505666"/>
            <a:ext cx="997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 образовательных организациях,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 которых можно получить востребованные профессии/ специальности: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C35FD3C-4B75-4A79-85CA-48A9A9A1A1F1}"/>
              </a:ext>
            </a:extLst>
          </p:cNvPr>
          <p:cNvSpPr txBox="1"/>
          <p:nvPr/>
        </p:nvSpPr>
        <p:spPr>
          <a:xfrm>
            <a:off x="1097446" y="4589677"/>
            <a:ext cx="1028490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Описание самой популярной в регионе специальности (профессиональные и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надпрофессиональные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навыки).</a:t>
            </a:r>
          </a:p>
          <a:p>
            <a:pPr algn="just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Программист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 — это специалист, который создает компьютерные программы с помощью специальных языков. Профессия подходит тем, кого интересуют точные науки и современные технологии.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К профессионально важным качествам программиста относятся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понимание принципов работы языков программирования, способность разрабатывать методы решения нестандартных задач и новые методы решения традиционных задач. Для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программиста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немаловажными качествами являются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целеустремлённость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, работа на результат, а также хорошее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логическое мышление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и творческие способности, поскольку программистам приходится постоянно думать, фантазировать и решать разные задачи. </a:t>
            </a:r>
          </a:p>
          <a:p>
            <a:pPr algn="just"/>
            <a:endParaRPr lang="ru-RU" sz="11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Объект 3">
            <a:extLst>
              <a:ext uri="{FF2B5EF4-FFF2-40B4-BE49-F238E27FC236}">
                <a16:creationId xmlns:a16="http://schemas.microsoft.com/office/drawing/2014/main" xmlns="" id="{BCB21C5F-F1DC-4608-9123-95A5F8FB7D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2522" y="4660664"/>
            <a:ext cx="415276" cy="39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31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7979</TotalTime>
  <Words>2387</Words>
  <Application>Microsoft Office PowerPoint</Application>
  <PresentationFormat>Произвольный</PresentationFormat>
  <Paragraphs>148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АТЛАС ДОСТУПНЫХ ПРОФЕССИЙ</vt:lpstr>
      <vt:lpstr>Презентация PowerPoint</vt:lpstr>
      <vt:lpstr>АТЛАС ДОСТУПНЫХ ПРОФЕССИЙ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Пользователь</cp:lastModifiedBy>
  <cp:revision>296</cp:revision>
  <cp:lastPrinted>2024-03-01T10:22:40Z</cp:lastPrinted>
  <dcterms:created xsi:type="dcterms:W3CDTF">2021-05-13T13:12:37Z</dcterms:created>
  <dcterms:modified xsi:type="dcterms:W3CDTF">2024-07-16T05:47:02Z</dcterms:modified>
</cp:coreProperties>
</file>