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30"/>
  </p:notesMasterIdLst>
  <p:handoutMasterIdLst>
    <p:handoutMasterId r:id="rId31"/>
  </p:handoutMasterIdLst>
  <p:sldIdLst>
    <p:sldId id="314" r:id="rId2"/>
    <p:sldId id="312" r:id="rId3"/>
    <p:sldId id="294" r:id="rId4"/>
    <p:sldId id="297" r:id="rId5"/>
    <p:sldId id="298" r:id="rId6"/>
    <p:sldId id="299" r:id="rId7"/>
    <p:sldId id="276" r:id="rId8"/>
    <p:sldId id="300" r:id="rId9"/>
    <p:sldId id="274" r:id="rId10"/>
    <p:sldId id="288" r:id="rId11"/>
    <p:sldId id="301" r:id="rId12"/>
    <p:sldId id="302" r:id="rId13"/>
    <p:sldId id="303" r:id="rId14"/>
    <p:sldId id="279" r:id="rId15"/>
    <p:sldId id="304" r:id="rId16"/>
    <p:sldId id="305" r:id="rId17"/>
    <p:sldId id="306" r:id="rId18"/>
    <p:sldId id="307" r:id="rId19"/>
    <p:sldId id="308" r:id="rId20"/>
    <p:sldId id="292" r:id="rId21"/>
    <p:sldId id="284" r:id="rId22"/>
    <p:sldId id="287" r:id="rId23"/>
    <p:sldId id="275" r:id="rId24"/>
    <p:sldId id="309" r:id="rId25"/>
    <p:sldId id="286" r:id="rId26"/>
    <p:sldId id="310" r:id="rId27"/>
    <p:sldId id="311" r:id="rId28"/>
    <p:sldId id="313" r:id="rId29"/>
  </p:sldIdLst>
  <p:sldSz cx="10691813" cy="7559675"/>
  <p:notesSz cx="6797675" cy="9926638"/>
  <p:defaultTextStyle>
    <a:defPPr>
      <a:defRPr lang="en-US"/>
    </a:defPPr>
    <a:lvl1pPr marL="0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01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608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412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217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021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825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631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435" algn="l" defTabSz="4568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гарита Печерских" initials="МП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42D"/>
    <a:srgbClr val="EBEFF6"/>
    <a:srgbClr val="0048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03"/>
    <p:restoredTop sz="95332" autoAdjust="0"/>
  </p:normalViewPr>
  <p:slideViewPr>
    <p:cSldViewPr snapToGrid="0" showGuides="1">
      <p:cViewPr>
        <p:scale>
          <a:sx n="57" d="100"/>
          <a:sy n="57" d="100"/>
        </p:scale>
        <p:origin x="-1746" y="-540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Результаты мониторинга</a:t>
            </a:r>
          </a:p>
        </c:rich>
      </c:tx>
      <c:layout>
        <c:manualLayout>
          <c:xMode val="edge"/>
          <c:yMode val="edge"/>
          <c:x val="0.32575227373845111"/>
          <c:y val="4.3089667484004487E-2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7.6630521381936545E-2"/>
          <c:y val="0.1331298255859909"/>
          <c:w val="0.56376038573364706"/>
          <c:h val="0.7491417071986349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Стрессоустойчивость</c:v>
                </c:pt>
              </c:strCache>
            </c:strRef>
          </c:tx>
          <c:dLbls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showVal val="1"/>
            </c:dLbl>
            <c:delet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Педагогический коллектив</c:v>
                </c:pt>
                <c:pt idx="1">
                  <c:v>Студенты</c:v>
                </c:pt>
                <c:pt idx="2">
                  <c:v>Родители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%">
                  <c:v>0.43000000000000033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Стремление к инновациям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Педагогический коллектив</c:v>
                </c:pt>
                <c:pt idx="1">
                  <c:v>Студенты</c:v>
                </c:pt>
                <c:pt idx="2">
                  <c:v>Родители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 formatCode="0%">
                  <c:v>0.28000000000000008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Умение работать в коллективе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Педагогический коллектив</c:v>
                </c:pt>
                <c:pt idx="1">
                  <c:v>Студенты</c:v>
                </c:pt>
                <c:pt idx="2">
                  <c:v>Родители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 formatCode="0%">
                  <c:v>0.35000000000000031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Инициативность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Педагогический коллектив</c:v>
                </c:pt>
                <c:pt idx="1">
                  <c:v>Студенты</c:v>
                </c:pt>
                <c:pt idx="2">
                  <c:v>Родители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 formatCode="0%">
                  <c:v>0.31000000000000033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Толерантность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Педагогический коллектив</c:v>
                </c:pt>
                <c:pt idx="1">
                  <c:v>Студенты</c:v>
                </c:pt>
                <c:pt idx="2">
                  <c:v>Родители</c:v>
                </c:pt>
              </c:strCache>
            </c:strRef>
          </c:cat>
          <c:val>
            <c:numRef>
              <c:f>Лист1!$F$2:$F$4</c:f>
              <c:numCache>
                <c:formatCode>0%</c:formatCode>
                <c:ptCount val="3"/>
                <c:pt idx="1">
                  <c:v>0.34000000000000025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Самоконтроль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Педагогический коллектив</c:v>
                </c:pt>
                <c:pt idx="1">
                  <c:v>Студенты</c:v>
                </c:pt>
                <c:pt idx="2">
                  <c:v>Родители</c:v>
                </c:pt>
              </c:strCache>
            </c:strRef>
          </c:cat>
          <c:val>
            <c:numRef>
              <c:f>Лист1!$G$2:$G$4</c:f>
              <c:numCache>
                <c:formatCode>0%</c:formatCode>
                <c:ptCount val="3"/>
                <c:pt idx="1">
                  <c:v>0.26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Конфликтность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Педагогический коллектив</c:v>
                </c:pt>
                <c:pt idx="1">
                  <c:v>Студенты</c:v>
                </c:pt>
                <c:pt idx="2">
                  <c:v>Родители</c:v>
                </c:pt>
              </c:strCache>
            </c:strRef>
          </c:cat>
          <c:val>
            <c:numRef>
              <c:f>Лист1!$H$2:$H$4</c:f>
              <c:numCache>
                <c:formatCode>0%</c:formatCode>
                <c:ptCount val="3"/>
                <c:pt idx="1">
                  <c:v>0.64000000000000079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Доброжелательность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Педагогический коллектив</c:v>
                </c:pt>
                <c:pt idx="1">
                  <c:v>Студенты</c:v>
                </c:pt>
                <c:pt idx="2">
                  <c:v>Родители</c:v>
                </c:pt>
              </c:strCache>
            </c:strRef>
          </c:cat>
          <c:val>
            <c:numRef>
              <c:f>Лист1!$I$2:$I$4</c:f>
              <c:numCache>
                <c:formatCode>General</c:formatCode>
                <c:ptCount val="3"/>
                <c:pt idx="2" formatCode="0%">
                  <c:v>0.27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Ответственность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Педагогический коллектив</c:v>
                </c:pt>
                <c:pt idx="1">
                  <c:v>Студенты</c:v>
                </c:pt>
                <c:pt idx="2">
                  <c:v>Родители</c:v>
                </c:pt>
              </c:strCache>
            </c:strRef>
          </c:cat>
          <c:val>
            <c:numRef>
              <c:f>Лист1!$J$2:$J$4</c:f>
              <c:numCache>
                <c:formatCode>General</c:formatCode>
                <c:ptCount val="3"/>
                <c:pt idx="2" formatCode="0%">
                  <c:v>0.3200000000000004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Заинтересованность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Педагогический коллектив</c:v>
                </c:pt>
                <c:pt idx="1">
                  <c:v>Студенты</c:v>
                </c:pt>
                <c:pt idx="2">
                  <c:v>Родители</c:v>
                </c:pt>
              </c:strCache>
            </c:strRef>
          </c:cat>
          <c:val>
            <c:numRef>
              <c:f>Лист1!$K$2:$K$4</c:f>
              <c:numCache>
                <c:formatCode>General</c:formatCode>
                <c:ptCount val="3"/>
                <c:pt idx="2" formatCode="0%">
                  <c:v>0.19000000000000009</c:v>
                </c:pt>
              </c:numCache>
            </c:numRef>
          </c:val>
        </c:ser>
        <c:shape val="box"/>
        <c:axId val="102773888"/>
        <c:axId val="102775808"/>
        <c:axId val="0"/>
      </c:bar3DChart>
      <c:catAx>
        <c:axId val="102773888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Педагоги              Студенты                           Родители   </a:t>
                </a:r>
                <a:endParaRPr lang="ru-RU" dirty="0"/>
              </a:p>
            </c:rich>
          </c:tx>
          <c:layout/>
        </c:title>
        <c:numFmt formatCode="General" sourceLinked="0"/>
        <c:tickLblPos val="none"/>
        <c:crossAx val="102775808"/>
        <c:crosses val="autoZero"/>
        <c:auto val="1"/>
        <c:lblAlgn val="ctr"/>
        <c:lblOffset val="100"/>
      </c:catAx>
      <c:valAx>
        <c:axId val="102775808"/>
        <c:scaling>
          <c:orientation val="minMax"/>
        </c:scaling>
        <c:axPos val="l"/>
        <c:majorGridlines/>
        <c:numFmt formatCode="0%" sourceLinked="1"/>
        <c:tickLblPos val="nextTo"/>
        <c:crossAx val="102773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88873943319503"/>
          <c:y val="0.19445589149001949"/>
          <c:w val="0.34127903727265246"/>
          <c:h val="0.63682665869773236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C17A4-F06F-4426-B953-2357D2A5A74D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9ADE1-BF6C-47F9-A0B4-4355DACE97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3264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2E961-3E15-4799-B498-503FFDB52FA1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4AD6F-0DC6-4317-A461-E070DA4C96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915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913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1825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2738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3651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4564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5476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6391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7304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8">
              <a:defRPr/>
            </a:pPr>
            <a:fld id="{843D2259-0473-4195-B331-640336A2756B}" type="slidenum">
              <a:rPr lang="ru-RU" smtClean="0">
                <a:solidFill>
                  <a:prstClr val="black"/>
                </a:solidFill>
              </a:rPr>
              <a:pPr defTabSz="914378">
                <a:defRPr/>
              </a:pPr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8090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данном разделе необходимо указать перечень основных этапов и ключевых задач, которые планируется выполнить в рамках реализации проекта, без декомпозиции до отдельных мелких работ.</a:t>
            </a:r>
          </a:p>
          <a:p>
            <a:r>
              <a:rPr lang="ru-RU" dirty="0" smtClean="0"/>
              <a:t>Графическое представление основных блоков работ путем разбивки правой части таблицы на отчетные периоды (месяц, квартал) и окрашивания необходимого периода в соответствии с представленными датами. Завершенные блоки работ на момент демонстрации проекта закрашиваются серым цветом, планируемые – светло-зеленым</a:t>
            </a:r>
            <a:r>
              <a:rPr lang="ru-RU" baseline="0" dirty="0" smtClean="0"/>
              <a:t> цветом</a:t>
            </a:r>
            <a:r>
              <a:rPr lang="ru-RU" dirty="0" smtClean="0"/>
              <a:t>. Общая длительность этапа и всего проекта обозначается темно-зеленым цветом.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D2259-0473-4195-B331-640336A2756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0657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данном разделе необходимо указать перечень основных этапов и ключевых задач, которые планируется выполнить в рамках реализации проекта, без декомпозиции до отдельных мелких работ.</a:t>
            </a:r>
          </a:p>
          <a:p>
            <a:r>
              <a:rPr lang="ru-RU" dirty="0" smtClean="0"/>
              <a:t>Графическое представление основных блоков работ путем разбивки правой части таблицы на отчетные периоды (месяц, квартал) и окрашивания необходимого периода в соответствии с представленными датами. Завершенные блоки работ на момент демонстрации проекта закрашиваются серым цветом, планируемые – светло-зеленым</a:t>
            </a:r>
            <a:r>
              <a:rPr lang="ru-RU" baseline="0" dirty="0" smtClean="0"/>
              <a:t> цветом</a:t>
            </a:r>
            <a:r>
              <a:rPr lang="ru-RU" dirty="0" smtClean="0"/>
              <a:t>. Общая длительность этапа и всего проекта обозначается темно-зеленым цветом.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D2259-0473-4195-B331-640336A2756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0657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данном разделе необходимо указать перечень основных этапов и ключевых задач, которые планируется выполнить в рамках реализации проекта, без декомпозиции до отдельных мелких работ.</a:t>
            </a:r>
          </a:p>
          <a:p>
            <a:r>
              <a:rPr lang="ru-RU" dirty="0" smtClean="0"/>
              <a:t>Графическое представление основных блоков работ путем разбивки правой части таблицы на отчетные периоды (месяц, квартал) и окрашивания необходимого периода в соответствии с представленными датами. Завершенные блоки работ на момент демонстрации проекта закрашиваются серым цветом, планируемые – светло-зеленым</a:t>
            </a:r>
            <a:r>
              <a:rPr lang="ru-RU" baseline="0" dirty="0" smtClean="0"/>
              <a:t> цветом</a:t>
            </a:r>
            <a:r>
              <a:rPr lang="ru-RU" dirty="0" smtClean="0"/>
              <a:t>. Общая длительность этапа и всего проекта обозначается темно-зеленым цветом.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D2259-0473-4195-B331-640336A2756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0657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данном разделе необходимо указать перечень основных этапов и ключевых задач, которые планируется выполнить в рамках реализации проекта, без декомпозиции до отдельных мелких работ.</a:t>
            </a:r>
          </a:p>
          <a:p>
            <a:r>
              <a:rPr lang="ru-RU" dirty="0" smtClean="0"/>
              <a:t>Графическое представление основных блоков работ путем разбивки правой части таблицы на отчетные периоды (месяц, квартал) и окрашивания необходимого периода в соответствии с представленными датами. Завершенные блоки работ на момент демонстрации проекта закрашиваются серым цветом, планируемые – светло-зеленым</a:t>
            </a:r>
            <a:r>
              <a:rPr lang="ru-RU" baseline="0" dirty="0" smtClean="0"/>
              <a:t> цветом</a:t>
            </a:r>
            <a:r>
              <a:rPr lang="ru-RU" dirty="0" smtClean="0"/>
              <a:t>. Общая длительность этапа и всего проекта обозначается темно-зеленым цветом.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D2259-0473-4195-B331-640336A2756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06570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5265" indent="-215265" algn="just">
              <a:spcAft>
                <a:spcPts val="0"/>
              </a:spcAft>
            </a:pPr>
            <a:r>
              <a:rPr lang="ru-RU" sz="1400" kern="150" dirty="0" smtClean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Раздел содержит таблицу, в которой приводится иерархический список </a:t>
            </a:r>
            <a:r>
              <a:rPr lang="ru-RU" sz="1400" u="sng" kern="150" dirty="0" smtClean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взаимосвязанных</a:t>
            </a:r>
            <a:r>
              <a:rPr lang="ru-RU" sz="1400" kern="150" dirty="0" smtClean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 этапов (в случае, если реализация проекта предполагает </a:t>
            </a:r>
            <a:r>
              <a:rPr lang="ru-RU" sz="1400" kern="150" dirty="0" err="1" smtClean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этапность</a:t>
            </a:r>
            <a:r>
              <a:rPr lang="ru-RU" sz="1400" kern="150" dirty="0" smtClean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 выполнения работ),</a:t>
            </a:r>
            <a:r>
              <a:rPr lang="ru-RU" sz="1400" kern="150" baseline="0" dirty="0" smtClean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ru-RU" sz="1400" kern="150" dirty="0" smtClean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мероприятий и контрольных точек проекта с указанием создаваемых результатов и ответственных исполнителей. В календарный план проекта включается полный перечень мероприятий, обеспечивающий создание результатов проекта.</a:t>
            </a:r>
            <a:endParaRPr lang="ru-RU" sz="1400" kern="150" dirty="0" smtClean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marL="215265" indent="-215265" algn="just">
              <a:spcAft>
                <a:spcPts val="0"/>
              </a:spcAft>
            </a:pPr>
            <a:r>
              <a:rPr lang="ru-RU" sz="1400" kern="150" dirty="0" smtClean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Указываются плановые даты начала и даты окончания этапов в формате ДД.ММ.ГГГГ</a:t>
            </a:r>
            <a:r>
              <a:rPr lang="ru-RU" sz="1400" kern="150" baseline="0" dirty="0" smtClean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 и длительность проекта в днях.</a:t>
            </a:r>
            <a:endParaRPr lang="ru-RU" sz="1400" kern="150" dirty="0" smtClean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r>
              <a:rPr lang="ru-RU" dirty="0" smtClean="0"/>
              <a:t>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AD6F-0DC6-4317-A461-E070DA4C960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9784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5265" indent="-215265" algn="just">
              <a:spcAft>
                <a:spcPts val="0"/>
              </a:spcAft>
            </a:pPr>
            <a:r>
              <a:rPr lang="ru-RU" sz="1400" kern="150" dirty="0" smtClean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Раздел содержит таблицу, в которой приводится иерархический список </a:t>
            </a:r>
            <a:r>
              <a:rPr lang="ru-RU" sz="1400" u="sng" kern="150" dirty="0" smtClean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взаимосвязанных</a:t>
            </a:r>
            <a:r>
              <a:rPr lang="ru-RU" sz="1400" kern="150" dirty="0" smtClean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 этапов (в случае, если реализация проекта предполагает </a:t>
            </a:r>
            <a:r>
              <a:rPr lang="ru-RU" sz="1400" kern="150" dirty="0" err="1" smtClean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этапность</a:t>
            </a:r>
            <a:r>
              <a:rPr lang="ru-RU" sz="1400" kern="150" dirty="0" smtClean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 выполнения работ),</a:t>
            </a:r>
            <a:r>
              <a:rPr lang="ru-RU" sz="1400" kern="150" baseline="0" dirty="0" smtClean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ru-RU" sz="1400" kern="150" dirty="0" smtClean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мероприятий и контрольных точек проекта с указанием создаваемых результатов и ответственных исполнителей. В календарный план проекта включается полный перечень мероприятий, обеспечивающий создание результатов проекта.</a:t>
            </a:r>
            <a:endParaRPr lang="ru-RU" sz="1400" kern="150" dirty="0" smtClean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marL="215265" indent="-215265" algn="just">
              <a:spcAft>
                <a:spcPts val="0"/>
              </a:spcAft>
            </a:pPr>
            <a:r>
              <a:rPr lang="ru-RU" sz="1400" kern="150" dirty="0" smtClean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Указываются плановые даты начала и даты окончания этапов в формате ДД.ММ.ГГГГ</a:t>
            </a:r>
            <a:r>
              <a:rPr lang="ru-RU" sz="1400" kern="150" baseline="0" dirty="0" smtClean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 и длительность проекта в днях.</a:t>
            </a:r>
            <a:endParaRPr lang="ru-RU" sz="1400" kern="150" dirty="0" smtClean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r>
              <a:rPr lang="ru-RU" dirty="0" smtClean="0"/>
              <a:t>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AD6F-0DC6-4317-A461-E070DA4C960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9784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5265" indent="-215265" algn="just">
              <a:spcAft>
                <a:spcPts val="0"/>
              </a:spcAft>
            </a:pPr>
            <a:r>
              <a:rPr lang="ru-RU" sz="1400" kern="150" dirty="0" smtClean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Раздел содержит таблицу, в которой приводится иерархический список </a:t>
            </a:r>
            <a:r>
              <a:rPr lang="ru-RU" sz="1400" u="sng" kern="150" dirty="0" smtClean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взаимосвязанных</a:t>
            </a:r>
            <a:r>
              <a:rPr lang="ru-RU" sz="1400" kern="150" dirty="0" smtClean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 этапов (в случае, если реализация проекта предполагает </a:t>
            </a:r>
            <a:r>
              <a:rPr lang="ru-RU" sz="1400" kern="150" dirty="0" err="1" smtClean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этапность</a:t>
            </a:r>
            <a:r>
              <a:rPr lang="ru-RU" sz="1400" kern="150" dirty="0" smtClean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 выполнения работ),</a:t>
            </a:r>
            <a:r>
              <a:rPr lang="ru-RU" sz="1400" kern="150" baseline="0" dirty="0" smtClean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ru-RU" sz="1400" kern="150" dirty="0" smtClean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мероприятий и контрольных точек проекта с указанием создаваемых результатов и ответственных исполнителей. В календарный план проекта включается полный перечень мероприятий, обеспечивающий создание результатов проекта.</a:t>
            </a:r>
            <a:endParaRPr lang="ru-RU" sz="1400" kern="150" dirty="0" smtClean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marL="215265" indent="-215265" algn="just">
              <a:spcAft>
                <a:spcPts val="0"/>
              </a:spcAft>
            </a:pPr>
            <a:r>
              <a:rPr lang="ru-RU" sz="1400" kern="150" dirty="0" smtClean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Указываются плановые даты начала и даты окончания этапов в формате ДД.ММ.ГГГГ</a:t>
            </a:r>
            <a:r>
              <a:rPr lang="ru-RU" sz="1400" kern="150" baseline="0" dirty="0" smtClean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 и длительность проекта в днях.</a:t>
            </a:r>
            <a:endParaRPr lang="ru-RU" sz="1400" kern="150" dirty="0" smtClean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r>
              <a:rPr lang="ru-RU" dirty="0" smtClean="0"/>
              <a:t>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AD6F-0DC6-4317-A461-E070DA4C960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97846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5265" indent="-215265" algn="just">
              <a:spcAft>
                <a:spcPts val="0"/>
              </a:spcAft>
            </a:pPr>
            <a:r>
              <a:rPr lang="ru-RU" sz="1400" kern="150" dirty="0" smtClean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Раздел содержит таблицу, в которой приводится иерархический список </a:t>
            </a:r>
            <a:r>
              <a:rPr lang="ru-RU" sz="1400" u="sng" kern="150" dirty="0" smtClean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взаимосвязанных</a:t>
            </a:r>
            <a:r>
              <a:rPr lang="ru-RU" sz="1400" kern="150" dirty="0" smtClean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 этапов (в случае, если реализация проекта предполагает </a:t>
            </a:r>
            <a:r>
              <a:rPr lang="ru-RU" sz="1400" kern="150" dirty="0" err="1" smtClean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этапность</a:t>
            </a:r>
            <a:r>
              <a:rPr lang="ru-RU" sz="1400" kern="150" dirty="0" smtClean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 выполнения работ),</a:t>
            </a:r>
            <a:r>
              <a:rPr lang="ru-RU" sz="1400" kern="150" baseline="0" dirty="0" smtClean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ru-RU" sz="1400" kern="150" dirty="0" smtClean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мероприятий и контрольных точек проекта с указанием создаваемых результатов и ответственных исполнителей. В календарный план проекта включается полный перечень мероприятий, обеспечивающий создание результатов проекта.</a:t>
            </a:r>
            <a:endParaRPr lang="ru-RU" sz="1400" kern="150" dirty="0" smtClean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marL="215265" indent="-215265" algn="just">
              <a:spcAft>
                <a:spcPts val="0"/>
              </a:spcAft>
            </a:pPr>
            <a:r>
              <a:rPr lang="ru-RU" sz="1400" kern="150" dirty="0" smtClean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Указываются плановые даты начала и даты окончания этапов в формате ДД.ММ.ГГГГ</a:t>
            </a:r>
            <a:r>
              <a:rPr lang="ru-RU" sz="1400" kern="150" baseline="0" dirty="0" smtClean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 и длительность проекта в днях.</a:t>
            </a:r>
            <a:endParaRPr lang="ru-RU" sz="1400" kern="150" dirty="0" smtClean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r>
              <a:rPr lang="ru-RU" dirty="0" smtClean="0"/>
              <a:t>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AD6F-0DC6-4317-A461-E070DA4C960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97846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5265" indent="-215265" algn="just">
              <a:spcAft>
                <a:spcPts val="0"/>
              </a:spcAft>
            </a:pPr>
            <a:r>
              <a:rPr lang="ru-RU" sz="1400" kern="150" dirty="0" smtClean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Раздел содержит таблицу, в которой приводится иерархический список </a:t>
            </a:r>
            <a:r>
              <a:rPr lang="ru-RU" sz="1400" u="sng" kern="150" dirty="0" smtClean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взаимосвязанных</a:t>
            </a:r>
            <a:r>
              <a:rPr lang="ru-RU" sz="1400" kern="150" dirty="0" smtClean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 этапов (в случае, если реализация проекта предполагает </a:t>
            </a:r>
            <a:r>
              <a:rPr lang="ru-RU" sz="1400" kern="150" dirty="0" err="1" smtClean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этапность</a:t>
            </a:r>
            <a:r>
              <a:rPr lang="ru-RU" sz="1400" kern="150" dirty="0" smtClean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 выполнения работ),</a:t>
            </a:r>
            <a:r>
              <a:rPr lang="ru-RU" sz="1400" kern="150" baseline="0" dirty="0" smtClean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ru-RU" sz="1400" kern="150" dirty="0" smtClean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мероприятий и контрольных точек проекта с указанием создаваемых результатов и ответственных исполнителей. В календарный план проекта включается полный перечень мероприятий, обеспечивающий создание результатов проекта.</a:t>
            </a:r>
            <a:endParaRPr lang="ru-RU" sz="1400" kern="150" dirty="0" smtClean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marL="215265" indent="-215265" algn="just">
              <a:spcAft>
                <a:spcPts val="0"/>
              </a:spcAft>
            </a:pPr>
            <a:r>
              <a:rPr lang="ru-RU" sz="1400" kern="150" dirty="0" smtClean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Указываются плановые даты начала и даты окончания этапов в формате ДД.ММ.ГГГГ</a:t>
            </a:r>
            <a:r>
              <a:rPr lang="ru-RU" sz="1400" kern="150" baseline="0" dirty="0" smtClean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 и длительность проекта в днях.</a:t>
            </a:r>
            <a:endParaRPr lang="ru-RU" sz="1400" kern="150" dirty="0" smtClean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r>
              <a:rPr lang="ru-RU" dirty="0" smtClean="0"/>
              <a:t>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AD6F-0DC6-4317-A461-E070DA4C9608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97846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5265" indent="-215265" algn="just">
              <a:spcAft>
                <a:spcPts val="0"/>
              </a:spcAft>
            </a:pPr>
            <a:r>
              <a:rPr lang="ru-RU" sz="1400" kern="150" dirty="0" smtClean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Раздел содержит таблицу, в которой приводится иерархический список </a:t>
            </a:r>
            <a:r>
              <a:rPr lang="ru-RU" sz="1400" u="sng" kern="150" dirty="0" smtClean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взаимосвязанных</a:t>
            </a:r>
            <a:r>
              <a:rPr lang="ru-RU" sz="1400" kern="150" dirty="0" smtClean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 этапов (в случае, если реализация проекта предполагает </a:t>
            </a:r>
            <a:r>
              <a:rPr lang="ru-RU" sz="1400" kern="150" dirty="0" err="1" smtClean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этапность</a:t>
            </a:r>
            <a:r>
              <a:rPr lang="ru-RU" sz="1400" kern="150" dirty="0" smtClean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 выполнения работ),</a:t>
            </a:r>
            <a:r>
              <a:rPr lang="ru-RU" sz="1400" kern="150" baseline="0" dirty="0" smtClean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 </a:t>
            </a:r>
            <a:r>
              <a:rPr lang="ru-RU" sz="1400" kern="150" dirty="0" smtClean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мероприятий и контрольных точек проекта с указанием создаваемых результатов и ответственных исполнителей. В календарный план проекта включается полный перечень мероприятий, обеспечивающий создание результатов проекта.</a:t>
            </a:r>
            <a:endParaRPr lang="ru-RU" sz="1400" kern="150" dirty="0" smtClean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marL="215265" indent="-215265" algn="just">
              <a:spcAft>
                <a:spcPts val="0"/>
              </a:spcAft>
            </a:pPr>
            <a:r>
              <a:rPr lang="ru-RU" sz="1400" kern="150" dirty="0" smtClean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Указываются плановые даты начала и даты окончания этапов в формате ДД.ММ.ГГГГ</a:t>
            </a:r>
            <a:r>
              <a:rPr lang="ru-RU" sz="1400" kern="150" baseline="0" dirty="0" smtClean="0">
                <a:effectLst/>
                <a:latin typeface="Arial" panose="020B0604020202020204" pitchFamily="34" charset="0"/>
                <a:ea typeface="Andale Sans UI"/>
                <a:cs typeface="Tahoma" panose="020B0604030504040204" pitchFamily="34" charset="0"/>
              </a:rPr>
              <a:t> и длительность проекта в днях.</a:t>
            </a:r>
            <a:endParaRPr lang="ru-RU" sz="1400" kern="150" dirty="0" smtClean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r>
              <a:rPr lang="ru-RU" dirty="0" smtClean="0"/>
              <a:t>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AD6F-0DC6-4317-A461-E070DA4C960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9784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данном разделе </a:t>
            </a:r>
            <a:r>
              <a:rPr lang="ru-RU" dirty="0" err="1" smtClean="0"/>
              <a:t>тезисно</a:t>
            </a:r>
            <a:r>
              <a:rPr lang="ru-RU" dirty="0" smtClean="0"/>
              <a:t> описывается ситуация и параметры соответствующей области (относительно объекта управления) до начала реализации проекта с использованием изображений, графиков и таблиц. Также обозначается проблема, на решение которой направлена реализация данного проекта. При необходимости количество слайдов по данному разделу может увеличиваться.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D2259-0473-4195-B331-640336A2756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80907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Коммуникационная модель — описание или схема, используемые для отображения коммуникаций в ходе реализации проекта</a:t>
            </a:r>
          </a:p>
          <a:p>
            <a:r>
              <a:rPr lang="ru-RU" dirty="0" smtClean="0"/>
              <a:t>В</a:t>
            </a:r>
            <a:r>
              <a:rPr lang="ru-RU" baseline="0" dirty="0" smtClean="0"/>
              <a:t> коммуникационную модель включают</a:t>
            </a:r>
            <a:r>
              <a:rPr lang="ru-RU" dirty="0" smtClean="0"/>
              <a:t> перечень плановых коммуникаций, заинтересованных лиц, ответственного, регулярность, способ связи, содержание коммуникации, требования к коммуникации, т.к. ответы на вопросы:</a:t>
            </a:r>
            <a:r>
              <a:rPr lang="ru-RU" baseline="0" dirty="0" smtClean="0"/>
              <a:t> какая, кто, кому, когда, как передается информация.</a:t>
            </a:r>
          </a:p>
          <a:p>
            <a:pPr rtl="0" eaLnBrk="1" fontAlgn="t" latinLnBrk="0" hangingPunct="1"/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Например: </a:t>
            </a:r>
            <a:r>
              <a:rPr lang="en-US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Статус проекта&gt;-</a:t>
            </a:r>
            <a:r>
              <a:rPr lang="en-US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Руководитель проекта&gt;-</a:t>
            </a:r>
            <a:r>
              <a:rPr lang="en-US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Функциональному заказчику, куратору&gt;-</a:t>
            </a:r>
            <a:r>
              <a:rPr lang="en-US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Ежемесячно (понедельник) &gt;-&lt;Письменный отчет,</a:t>
            </a:r>
            <a:endParaRPr lang="ru-RU" sz="1368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электронная почта,  АИС ПД&gt; </a:t>
            </a:r>
          </a:p>
          <a:p>
            <a:pPr rtl="0" eaLnBrk="1" fontAlgn="t" latinLnBrk="0" hangingPunct="1"/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</a:t>
            </a:r>
            <a:endParaRPr lang="ru-RU" sz="1368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&lt;Обмен информацией о текущем состоянии проекта&gt;-</a:t>
            </a:r>
            <a:r>
              <a:rPr lang="en-US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Администратор проекта&gt;-</a:t>
            </a:r>
            <a:r>
              <a:rPr lang="en-US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Участникам проекта&gt;-</a:t>
            </a:r>
            <a:r>
              <a:rPr lang="en-US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Еженедельно (пятница) &gt;-</a:t>
            </a:r>
            <a:r>
              <a:rPr lang="en-US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Телефонная связь,</a:t>
            </a:r>
            <a:endParaRPr lang="ru-RU" sz="1368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электронная почта&gt;</a:t>
            </a:r>
            <a:endParaRPr lang="ru-RU" sz="1368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AD6F-0DC6-4317-A461-E070DA4C9608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1990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Матрица распределения ответственности помогает четко определить, кто за что отвечает.</a:t>
            </a:r>
          </a:p>
          <a:p>
            <a:r>
              <a:rPr lang="ru-RU" dirty="0" smtClean="0"/>
              <a:t>В результате анализа взаимоотношений между элементами структуры проекта и организацией строится матрица, где результаты проекта становятся строками, а роли</a:t>
            </a:r>
            <a:r>
              <a:rPr lang="ru-RU" baseline="0" dirty="0" smtClean="0"/>
              <a:t> </a:t>
            </a:r>
            <a:r>
              <a:rPr lang="ru-RU" dirty="0" smtClean="0"/>
              <a:t>- столбцами (или наоборот).</a:t>
            </a:r>
          </a:p>
          <a:p>
            <a:r>
              <a:rPr lang="ru-RU" dirty="0" smtClean="0"/>
              <a:t>На пересечениях результатов и ролей обозначают, имеет ли отношение данный человек к получению данного результата, и, если имеет, то какое.</a:t>
            </a:r>
          </a:p>
          <a:p>
            <a:endParaRPr lang="ru-RU" dirty="0" smtClean="0"/>
          </a:p>
          <a:p>
            <a:r>
              <a:rPr lang="ru-RU" dirty="0" smtClean="0"/>
              <a:t>1) Ответственный</a:t>
            </a:r>
            <a:r>
              <a:rPr lang="ru-RU" baseline="0" dirty="0" smtClean="0"/>
              <a:t> за результат. </a:t>
            </a:r>
            <a:r>
              <a:rPr lang="ru-RU" dirty="0" smtClean="0"/>
              <a:t> Для каждого результата обязательно должен быть указан один и только один ответственный.</a:t>
            </a:r>
          </a:p>
          <a:p>
            <a:endParaRPr lang="ru-RU" dirty="0" smtClean="0"/>
          </a:p>
          <a:p>
            <a:r>
              <a:rPr lang="ru-RU" dirty="0" smtClean="0"/>
              <a:t>2) Участвующий в достижении результата. Их может быть несколько, а может быть так, что сам ответственный является и исполнителем. Т.е. в одной ячейке может быть более одного обозначения.</a:t>
            </a:r>
          </a:p>
          <a:p>
            <a:endParaRPr lang="ru-RU" dirty="0" smtClean="0"/>
          </a:p>
          <a:p>
            <a:r>
              <a:rPr lang="ru-RU" dirty="0" smtClean="0"/>
              <a:t>3) Утверждающий. Человек, который утверждает, полученные результаты. Он может быть только один.</a:t>
            </a:r>
          </a:p>
          <a:p>
            <a:endParaRPr lang="ru-RU" dirty="0" smtClean="0"/>
          </a:p>
          <a:p>
            <a:r>
              <a:rPr lang="ru-RU" dirty="0" smtClean="0"/>
              <a:t>4) Согласующий. Человек, который участвует в согласовании полученных результатов. Их может быть несколько.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AD6F-0DC6-4317-A461-E070DA4C9608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9310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Раздел "Ключевые риски и возможности".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Рекомендуется приводить краткое описание 3 - 5 ключевых рисков и возможностей с отражением негативных последствий от наступления риска, а также вероятных позитивных эффектов от ключевых возможностей, включая влияние на показатели проекта. Также указывается перечень мероприятий и мер, которые будут способствовать предупреждению наступления риска, и мероприятий, которые будут способствовать реализации ключевых возможностей.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Формулировка риска должна содержать описание негативных последствий от его наступления, описание факторов или событий, вызывающих возникновение риска (рисковое событие), а также причину их появления.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Пример риска: отсутствие интереса у персонала к проекту приведет к увеличению срока его реализации. Действия по предупреждению риска: разработка новой системы мотивации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перслонала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Пример возможности: повышение качества подготовки специалистов организациями СПО приведет к востребованности выпускников предприятиями других регионов.  Действия по реализации возможности: заключение соглашений между ВУЗами, осуществляющими подготовку IT-специалистов, и IT-технопарками на предмет организации на базе технопарков  практики, целевого обучения и пр.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AD6F-0DC6-4317-A461-E070DA4C9608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08945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Коммуникационная модель — описание или схема, используемые для отображения коммуникаций в ходе реализации проекта</a:t>
            </a:r>
          </a:p>
          <a:p>
            <a:r>
              <a:rPr lang="ru-RU" dirty="0" smtClean="0"/>
              <a:t>В</a:t>
            </a:r>
            <a:r>
              <a:rPr lang="ru-RU" baseline="0" dirty="0" smtClean="0"/>
              <a:t> коммуникационную модель включают</a:t>
            </a:r>
            <a:r>
              <a:rPr lang="ru-RU" dirty="0" smtClean="0"/>
              <a:t> перечень плановых коммуникаций, заинтересованных лиц, ответственного, регулярность, способ связи, содержание коммуникации, требования к коммуникации, т.к. ответы на вопросы:</a:t>
            </a:r>
            <a:r>
              <a:rPr lang="ru-RU" baseline="0" dirty="0" smtClean="0"/>
              <a:t> какая, кто, кому, когда, как передается информация.</a:t>
            </a:r>
          </a:p>
          <a:p>
            <a:pPr rtl="0" eaLnBrk="1" fontAlgn="t" latinLnBrk="0" hangingPunct="1"/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Например: </a:t>
            </a:r>
            <a:r>
              <a:rPr lang="en-US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Статус проекта&gt;-</a:t>
            </a:r>
            <a:r>
              <a:rPr lang="en-US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Руководитель проекта&gt;-</a:t>
            </a:r>
            <a:r>
              <a:rPr lang="en-US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Функциональному заказчику, куратору&gt;-</a:t>
            </a:r>
            <a:r>
              <a:rPr lang="en-US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Ежемесячно (понедельник) &gt;-&lt;Письменный отчет,</a:t>
            </a:r>
            <a:endParaRPr lang="ru-RU" sz="1368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электронная почта,  АИС ПД&gt; </a:t>
            </a:r>
          </a:p>
          <a:p>
            <a:pPr rtl="0" eaLnBrk="1" fontAlgn="t" latinLnBrk="0" hangingPunct="1"/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</a:t>
            </a:r>
            <a:endParaRPr lang="ru-RU" sz="1368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&lt;Обмен информацией о текущем состоянии проекта&gt;-</a:t>
            </a:r>
            <a:r>
              <a:rPr lang="en-US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Администратор проекта&gt;-</a:t>
            </a:r>
            <a:r>
              <a:rPr lang="en-US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Участникам проекта&gt;-</a:t>
            </a:r>
            <a:r>
              <a:rPr lang="en-US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Еженедельно (пятница) &gt;-</a:t>
            </a:r>
            <a:r>
              <a:rPr lang="en-US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Телефонная связь,</a:t>
            </a:r>
            <a:endParaRPr lang="ru-RU" sz="1368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электронная почта&gt;</a:t>
            </a:r>
            <a:endParaRPr lang="ru-RU" sz="1368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AD6F-0DC6-4317-A461-E070DA4C9608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1990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Коммуникационная модель — описание или схема, используемые для отображения коммуникаций в ходе реализации проекта</a:t>
            </a:r>
          </a:p>
          <a:p>
            <a:r>
              <a:rPr lang="ru-RU" dirty="0" smtClean="0"/>
              <a:t>В</a:t>
            </a:r>
            <a:r>
              <a:rPr lang="ru-RU" baseline="0" dirty="0" smtClean="0"/>
              <a:t> коммуникационную модель включают</a:t>
            </a:r>
            <a:r>
              <a:rPr lang="ru-RU" dirty="0" smtClean="0"/>
              <a:t> перечень плановых коммуникаций, заинтересованных лиц, ответственного, регулярность, способ связи, содержание коммуникации, требования к коммуникации, т.к. ответы на вопросы:</a:t>
            </a:r>
            <a:r>
              <a:rPr lang="ru-RU" baseline="0" dirty="0" smtClean="0"/>
              <a:t> какая, кто, кому, когда, как передается информация.</a:t>
            </a:r>
          </a:p>
          <a:p>
            <a:pPr rtl="0" eaLnBrk="1" fontAlgn="t" latinLnBrk="0" hangingPunct="1"/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Например: </a:t>
            </a:r>
            <a:r>
              <a:rPr lang="en-US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Статус проекта&gt;-</a:t>
            </a:r>
            <a:r>
              <a:rPr lang="en-US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Руководитель проекта&gt;-</a:t>
            </a:r>
            <a:r>
              <a:rPr lang="en-US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Функциональному заказчику, куратору&gt;-</a:t>
            </a:r>
            <a:r>
              <a:rPr lang="en-US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Ежемесячно (понедельник) &gt;-&lt;Письменный отчет,</a:t>
            </a:r>
            <a:endParaRPr lang="ru-RU" sz="1368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электронная почта,  АИС ПД&gt; </a:t>
            </a:r>
          </a:p>
          <a:p>
            <a:pPr rtl="0" eaLnBrk="1" fontAlgn="t" latinLnBrk="0" hangingPunct="1"/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</a:t>
            </a:r>
            <a:endParaRPr lang="ru-RU" sz="1368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&lt;Обмен информацией о текущем состоянии проекта&gt;-</a:t>
            </a:r>
            <a:r>
              <a:rPr lang="en-US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Администратор проекта&gt;-</a:t>
            </a:r>
            <a:r>
              <a:rPr lang="en-US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Участникам проекта&gt;-</a:t>
            </a:r>
            <a:r>
              <a:rPr lang="en-US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Еженедельно (пятница) &gt;-</a:t>
            </a:r>
            <a:r>
              <a:rPr lang="en-US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Телефонная связь,</a:t>
            </a:r>
            <a:endParaRPr lang="ru-RU" sz="1368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368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электронная почта&gt;</a:t>
            </a:r>
            <a:endParaRPr lang="ru-RU" sz="1368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AD6F-0DC6-4317-A461-E070DA4C9608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1990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Раздел "Бюджет проекта" содержит информацию об объеме требуемого для реализации проекта финансового обеспечения и источников финансирования по годам реализации проекта.</a:t>
            </a:r>
          </a:p>
          <a:p>
            <a:r>
              <a:rPr lang="ru-RU" dirty="0" smtClean="0"/>
              <a:t>Распределение объема финансовых средств по годам реализации проекта осуществляется в соответствии со сроками выполнения мероприятий проекта и создания результатов проекта.</a:t>
            </a:r>
          </a:p>
          <a:p>
            <a:r>
              <a:rPr lang="ru-RU" dirty="0" smtClean="0"/>
              <a:t>В качестве бюджетных источников реализации проекта, при наличии, указываются расходы федерального бюджета, субъектов Российской Федерации, местных бюджетов органов местного самоуправления, расходы государственных внебюджетных фондов Российской Федерации.</a:t>
            </a:r>
          </a:p>
          <a:p>
            <a:r>
              <a:rPr lang="ru-RU" dirty="0" smtClean="0"/>
              <a:t>К внебюджетным источникам финансирования проекта, при наличии, относятся средства инвесторов, организаций, фондов и прочие средства, неотраженные в бюджетах органов государственной власти всех уровней.</a:t>
            </a:r>
          </a:p>
          <a:p>
            <a:r>
              <a:rPr lang="ru-RU" dirty="0" smtClean="0"/>
              <a:t>Объемы расходов указываются по годам в млн рублей, до двух знаков после запятой.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AD6F-0DC6-4317-A461-E070DA4C9608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42624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Раздел "Бюджет проекта" содержит информацию об объеме требуемого для реализации проекта финансового обеспечения и источников финансирования по годам реализации проекта.</a:t>
            </a:r>
          </a:p>
          <a:p>
            <a:r>
              <a:rPr lang="ru-RU" dirty="0" smtClean="0"/>
              <a:t>Распределение объема финансовых средств по годам реализации проекта осуществляется в соответствии со сроками выполнения мероприятий проекта и создания результатов проекта.</a:t>
            </a:r>
          </a:p>
          <a:p>
            <a:r>
              <a:rPr lang="ru-RU" dirty="0" smtClean="0"/>
              <a:t>В качестве бюджетных источников реализации проекта, при наличии, указываются расходы федерального бюджета, субъектов Российской Федерации, местных бюджетов органов местного самоуправления, расходы государственных внебюджетных фондов Российской Федерации.</a:t>
            </a:r>
          </a:p>
          <a:p>
            <a:r>
              <a:rPr lang="ru-RU" dirty="0" smtClean="0"/>
              <a:t>К внебюджетным источникам финансирования проекта, при наличии, относятся средства инвесторов, организаций, фондов и прочие средства, неотраженные в бюджетах органов государственной власти всех уровней.</a:t>
            </a:r>
          </a:p>
          <a:p>
            <a:r>
              <a:rPr lang="ru-RU" dirty="0" smtClean="0"/>
              <a:t>Объемы расходов указываются по годам в млн рублей, до двух знаков после запятой.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AD6F-0DC6-4317-A461-E070DA4C9608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42624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описании модели функционирования результатов проекта, рекомендуется приводить:</a:t>
            </a:r>
          </a:p>
          <a:p>
            <a:r>
              <a:rPr lang="ru-RU" dirty="0" smtClean="0"/>
              <a:t>текстовое описание модели  функционирования результатов проекта после передачи их в эксплуатацию, включая описание модели функционирования организационных, финансовых, правовых и иных механизмов. Описание предполагает обоснование работоспособности планируемых к получению результатов. Данное описание рекомендуется проводить, в том числе, с точки зрения граждан и (или) организаций, которые будут являться пользователями (потребителями) продуктов или услуг, создаваемых в процессе функционирования результатов проекта.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D2259-0473-4195-B331-640336A2756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59965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описании модели функционирования результатов проекта, рекомендуется приводить:</a:t>
            </a:r>
          </a:p>
          <a:p>
            <a:r>
              <a:rPr lang="ru-RU" dirty="0" smtClean="0"/>
              <a:t>текстовое описание модели  функционирования результатов проекта после передачи их в эксплуатацию, включая описание модели функционирования организационных, финансовых, правовых и иных механизмов. Описание предполагает обоснование работоспособности планируемых к получению результатов. Данное описание рекомендуется проводить, в том числе, с точки зрения граждан и (или) организаций, которые будут являться пользователями (потребителями) продуктов или услуг, создаваемых в процессе функционирования результатов проекта.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D2259-0473-4195-B331-640336A2756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5996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данном разделе </a:t>
            </a:r>
            <a:r>
              <a:rPr lang="ru-RU" dirty="0" err="1" smtClean="0"/>
              <a:t>тезисно</a:t>
            </a:r>
            <a:r>
              <a:rPr lang="ru-RU" dirty="0" smtClean="0"/>
              <a:t> описывается ситуация и параметры соответствующей области (относительно объекта управления) до начала реализации проекта с использованием изображений, графиков и таблиц. Также обозначается проблема, на решение которой направлена реализация данного проекта. При необходимости количество слайдов по данному разделу может увеличиваться.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D2259-0473-4195-B331-640336A2756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8090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Формулировку наименования проекта  (полную) необходимо  выстраивать по схеме &lt;Действие&gt;+&lt;Объект&gt;+&lt;Территория&gt;, где:</a:t>
            </a:r>
          </a:p>
          <a:p>
            <a:r>
              <a:rPr lang="ru-RU" dirty="0" smtClean="0"/>
              <a:t>• Действие – одно или несколько слов, обозначающих действие, например: создание, строительство и открытие, внедрение, разработка и т.п.</a:t>
            </a:r>
          </a:p>
          <a:p>
            <a:r>
              <a:rPr lang="ru-RU" dirty="0" smtClean="0"/>
              <a:t>• Объект – то, что планируется создать или изменить в ходе реализации проекта</a:t>
            </a:r>
          </a:p>
          <a:p>
            <a:r>
              <a:rPr lang="ru-RU" dirty="0" smtClean="0"/>
              <a:t>• Территория – указывается, на какой территории будут выполняться работы проекта</a:t>
            </a:r>
          </a:p>
          <a:p>
            <a:r>
              <a:rPr lang="ru-RU" dirty="0" smtClean="0"/>
              <a:t>Например:  «Разработка и внедрение механизма управления кадровым потенциалом в ………(наименование организации СПО)». </a:t>
            </a:r>
          </a:p>
          <a:p>
            <a:r>
              <a:rPr lang="ru-RU" dirty="0" smtClean="0"/>
              <a:t>Сокращенное</a:t>
            </a:r>
            <a:r>
              <a:rPr lang="ru-RU" baseline="0" dirty="0" smtClean="0"/>
              <a:t> </a:t>
            </a:r>
            <a:r>
              <a:rPr lang="ru-RU" dirty="0" smtClean="0"/>
              <a:t>наименование проекта должно содержать не более трех слов и отражать основную суть проекта. Указывается словосочетание, состоящее из 2-3 слов, которое может использоваться в СМИ при освещении проекта. Краткое наименование рекомендуется формулировать в терминах, формирующих позитивный образ проекта.</a:t>
            </a:r>
          </a:p>
          <a:p>
            <a:r>
              <a:rPr lang="ru-RU" dirty="0" smtClean="0"/>
              <a:t>Например,</a:t>
            </a:r>
            <a:r>
              <a:rPr lang="ru-RU" baseline="0" dirty="0" smtClean="0"/>
              <a:t> «Эффективные кадры для СПО»</a:t>
            </a:r>
          </a:p>
          <a:p>
            <a:endParaRPr lang="ru-RU" baseline="0" dirty="0" smtClean="0"/>
          </a:p>
          <a:p>
            <a:r>
              <a:rPr lang="ru-RU" dirty="0" smtClean="0"/>
              <a:t>Куратор ФИО и должность (определен решением проектного комитета организации СПО) </a:t>
            </a:r>
          </a:p>
          <a:p>
            <a:r>
              <a:rPr lang="ru-RU" dirty="0" smtClean="0"/>
              <a:t>Функциональный заказчик:  ФИО и должность (чаще зам. Директора СПО, в наибольшей степени заинтересованный в результатах проекта) (определен решением Проектного комитета организации СПО) </a:t>
            </a:r>
          </a:p>
          <a:p>
            <a:r>
              <a:rPr lang="ru-RU" dirty="0" smtClean="0"/>
              <a:t>Руководитель проекта: ФИО и должность (лицо, наделенное полномочиями и ответственностью по управлению проектом)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AD6F-0DC6-4317-A461-E070DA4C9608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7235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данном разделе </a:t>
            </a:r>
            <a:r>
              <a:rPr lang="ru-RU" dirty="0" err="1" smtClean="0"/>
              <a:t>тезисно</a:t>
            </a:r>
            <a:r>
              <a:rPr lang="ru-RU" dirty="0" smtClean="0"/>
              <a:t> описывается ситуация и параметры соответствующей области (относительно объекта управления) до начала реализации проекта с использованием изображений, графиков и таблиц. Также обозначается проблема, на решение которой направлена реализация данного проекта. При необходимости количество слайдов по данному разделу может увеличиваться.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843D2259-0473-4195-B331-640336A2756B}" type="slidenum">
              <a:rPr lang="ru-RU" smtClean="0">
                <a:solidFill>
                  <a:prstClr val="black"/>
                </a:solidFill>
              </a:rPr>
              <a:pPr defTabSz="914400"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8090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данном разделе </a:t>
            </a:r>
            <a:r>
              <a:rPr lang="ru-RU" dirty="0" err="1" smtClean="0"/>
              <a:t>тезисно</a:t>
            </a:r>
            <a:r>
              <a:rPr lang="ru-RU" dirty="0" smtClean="0"/>
              <a:t> описывается ситуация и параметры соответствующей области (относительно объекта управления) до начала реализации проекта с использованием изображений, графиков и таблиц. Также обозначается проблема, на решение которой направлена реализация данного проекта. При необходимости количество слайдов по данному разделу может увеличиваться.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843D2259-0473-4195-B331-640336A2756B}" type="slidenum">
              <a:rPr lang="ru-RU" smtClean="0">
                <a:solidFill>
                  <a:prstClr val="black"/>
                </a:solidFill>
              </a:rPr>
              <a:pPr defTabSz="914400"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8090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"Формальные основания для инициации"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Указывается связь проекта с поручениями и указаниями вышестоящих руководителей (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Минобр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РФ, Губернатор области, министр образования региона, нач. управления и пр.) и иными официальными документами, содержащими прямые или косвенные основания для инициации и последующей реализации проекта.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 заполнении графы необходимо указывать реквизиты соответствующих официальных документов.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Пример: пункт 2 протокола поручения Министра образования ….. области от 13 июля 2016 г. № 2 «………………..(формулировка поручения)»</a:t>
            </a:r>
          </a:p>
          <a:p>
            <a:r>
              <a:rPr lang="ru-RU" b="1" dirty="0" smtClean="0"/>
              <a:t>"Цель проекта"</a:t>
            </a:r>
          </a:p>
          <a:p>
            <a:r>
              <a:rPr lang="ru-RU" dirty="0" smtClean="0"/>
              <a:t>Рекомендуется формулировать одну цель с обязательным указанием 1 - 2 основных показателей и даты их достижения.  </a:t>
            </a:r>
          </a:p>
          <a:p>
            <a:r>
              <a:rPr lang="ru-RU" dirty="0" smtClean="0"/>
              <a:t>В формулировке цели проекта должен содержаться социальный, экономический или иной общественно-значимый и общественно-понятный эффект от реализации проекта, выраженный в численно-измеримых показателях. </a:t>
            </a:r>
          </a:p>
          <a:p>
            <a:r>
              <a:rPr lang="ru-RU" dirty="0" smtClean="0"/>
              <a:t>Пример: обеспечить</a:t>
            </a:r>
            <a:r>
              <a:rPr lang="ru-RU" baseline="0" dirty="0" smtClean="0"/>
              <a:t> оценку и развитие </a:t>
            </a:r>
            <a:r>
              <a:rPr lang="ru-RU" dirty="0" smtClean="0"/>
              <a:t>способностей, возможностей не менее 80% персонала …… (наименование организации СПО) </a:t>
            </a:r>
          </a:p>
          <a:p>
            <a:endParaRPr lang="ru-RU" dirty="0" smtClean="0"/>
          </a:p>
          <a:p>
            <a:r>
              <a:rPr lang="ru-RU" dirty="0" smtClean="0"/>
              <a:t>Не рекомендуется формулировать цель проекта в форме результатов, продуктов или услуг, создаваемых в рамках проекта. Их приведение возможно в формулировке основного способа достижения цели после слов "путем", "посредством", "с помощью" и пр. При этом основной показатель, отражаемый в цели проекта, необходимо приводить в первой части формулировки цели (до слов "путем", "посредством", "с помощью" и пр.);</a:t>
            </a:r>
          </a:p>
          <a:p>
            <a:r>
              <a:rPr lang="ru-RU" b="1" dirty="0" smtClean="0"/>
              <a:t>"Показатели проекта и их значения по годам"</a:t>
            </a:r>
          </a:p>
          <a:p>
            <a:r>
              <a:rPr lang="ru-RU" dirty="0" smtClean="0"/>
              <a:t>Приводится список (наименования), единицы измерения и значения показателей по годам реализации проекта. Значения показателей приводятся по годам вплоть до года завершения проекта.  </a:t>
            </a:r>
          </a:p>
          <a:p>
            <a:r>
              <a:rPr lang="ru-RU" dirty="0" smtClean="0"/>
              <a:t>Выделяется первый уровень показателей, включающий основные показатели, отраженные в цели проекта, и дополнительные аналитические показатели. Показатели первого уровня должны соответствовать показателям, утвержденным (при наличии) в протоколе заседания президиума Совета на котором рассмотрено соответствующее предложение по проекту.</a:t>
            </a:r>
          </a:p>
          <a:p>
            <a:r>
              <a:rPr lang="ru-RU" dirty="0" smtClean="0"/>
              <a:t>Также рекомендуется выделять показатели второго уровня, которые могут включать: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показатели, на основе которых или с помощью которых рассчитываются показатели первого уровня;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показатели, наблюдаемые в ходе реализации проекта и выделяемые в целях обеспечения управляемости проектом.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Общее рекомендуемое количество показателей, указываемых в паспорте проекта, составляет не более 10 единиц. По каждому показателю в обязательном порядке  приводится методика (формула) расчета.</a:t>
            </a:r>
          </a:p>
          <a:p>
            <a:r>
              <a:rPr lang="ru-RU" dirty="0" smtClean="0"/>
              <a:t>По каждому показателю должно быть указано базовое значение по сравнению с которым в ходе реализации проекта будет отслеживаться динамика роста показателя. За базовое значение принимается последняя актуальная величина показателя. Базовое значение показателя, а также дата его расчета (в формате "ММ.ГГГГ".) указываются в графе "Базовое значение" соответствующей таблицы.</a:t>
            </a:r>
          </a:p>
          <a:p>
            <a:r>
              <a:rPr lang="ru-RU" dirty="0" smtClean="0"/>
              <a:t>Не рекомендуется использовать показатели с нулевым базовым значением.</a:t>
            </a:r>
          </a:p>
          <a:p>
            <a:r>
              <a:rPr lang="ru-RU" dirty="0" smtClean="0"/>
              <a:t>Достижение значений показателей первого уровня проекта будет свидетельствовать о достижении целей проекта.</a:t>
            </a:r>
          </a:p>
          <a:p>
            <a:r>
              <a:rPr lang="ru-RU" dirty="0" smtClean="0"/>
              <a:t>Пример показателей первого уровня: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Доля</a:t>
            </a:r>
            <a:r>
              <a:rPr lang="ru-RU" baseline="0" dirty="0" smtClean="0"/>
              <a:t> сотрудников организации СПО, прошедших оценку управленческих возможностей и способностей</a:t>
            </a:r>
            <a:r>
              <a:rPr lang="ru-RU" dirty="0" smtClean="0"/>
              <a:t>, %;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Доля сотрудников организации СПО,</a:t>
            </a:r>
            <a:r>
              <a:rPr lang="ru-RU" baseline="0" dirty="0" smtClean="0"/>
              <a:t> вошедших в кадровый резерв </a:t>
            </a:r>
            <a:endParaRPr lang="ru-RU" dirty="0" smtClean="0"/>
          </a:p>
          <a:p>
            <a:r>
              <a:rPr lang="ru-RU" dirty="0" smtClean="0"/>
              <a:t>Пример показателей второго уровня: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Охват сотрудников организации СПО мероприятиями,</a:t>
            </a:r>
            <a:r>
              <a:rPr lang="ru-RU" baseline="0" dirty="0" smtClean="0"/>
              <a:t> направленными на развитие кадрового потенциала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b="1" dirty="0" smtClean="0"/>
              <a:t>"Результаты проекта". </a:t>
            </a:r>
          </a:p>
          <a:p>
            <a:r>
              <a:rPr lang="ru-RU" dirty="0" smtClean="0"/>
              <a:t>Необходимо указывать непосредственные результаты, создаваемые в рамках реализации проекта, которые позволят достичь цели проекта (способ достижения цели). По каждому результату приводятся требования к результату проекта с указанием качественных и количественных характеристик, которые позволяют однозначно оценить получение указанного результата.</a:t>
            </a:r>
          </a:p>
          <a:p>
            <a:r>
              <a:rPr lang="ru-RU" dirty="0" smtClean="0"/>
              <a:t>В результатах проекта приводится полный перечень материальных и нематериальных объектов, продуктов и (или) услуг, создаваемых в рамках проекта и необходимых для достижения целей и показателей проекта. При формировании результатов проекта необходимо учитывать нормативно-правовую базу, информационные системы, организационные структуры, информационное сопровождение и прочие создаваемые результаты. </a:t>
            </a:r>
          </a:p>
          <a:p>
            <a:r>
              <a:rPr lang="ru-RU" dirty="0" smtClean="0"/>
              <a:t>В случае если результат прямо не оказывает влияние на достижение цели и показателей проекта, он не рекомендуется к включению в паспорт проекта. </a:t>
            </a:r>
          </a:p>
          <a:p>
            <a:r>
              <a:rPr lang="ru-RU" dirty="0" smtClean="0"/>
              <a:t>Результаты проекта рекомендуется структурировать, выделяя непосредственные результаты, а также требования к результатам проекта.</a:t>
            </a:r>
          </a:p>
          <a:p>
            <a:r>
              <a:rPr lang="ru-RU" dirty="0" smtClean="0"/>
              <a:t>Пример:</a:t>
            </a:r>
          </a:p>
          <a:p>
            <a:r>
              <a:rPr lang="ru-RU" dirty="0" smtClean="0"/>
              <a:t>1. Разработан</a:t>
            </a:r>
            <a:r>
              <a:rPr lang="ru-RU" baseline="0" dirty="0" smtClean="0"/>
              <a:t> механизм управления кадровым потенциалом, включающий 5 компонентов</a:t>
            </a:r>
            <a:r>
              <a:rPr lang="ru-RU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Разработана</a:t>
            </a:r>
            <a:r>
              <a:rPr lang="ru-RU" baseline="0" dirty="0" smtClean="0"/>
              <a:t> и апробирована система оценки способностей и возможностей персонала не позднее …. (если результатом является документ – указывается срок его принятия)</a:t>
            </a:r>
            <a:r>
              <a:rPr lang="ru-RU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Обустроена зона для проведения мероприятий с кадровым</a:t>
            </a:r>
            <a:r>
              <a:rPr lang="ru-RU" baseline="0" dirty="0" smtClean="0"/>
              <a:t> резервом</a:t>
            </a:r>
            <a:r>
              <a:rPr lang="ru-RU" dirty="0" smtClean="0"/>
              <a:t>: конференц-зал, 2 дискуссионные площадки и 2 зоны бизнес-образования;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Обеспечен доступ к широкополосному доступу сети Интернет со скоростью не ниже XX Мбит/c.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……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…..</a:t>
            </a:r>
          </a:p>
          <a:p>
            <a:r>
              <a:rPr lang="ru-RU" dirty="0" smtClean="0"/>
              <a:t>2. Разработана и внедрена система поддержки IT-сопровождения развития кадрового потенциала,</a:t>
            </a:r>
            <a:r>
              <a:rPr lang="ru-RU" baseline="0" dirty="0" smtClean="0"/>
              <a:t> реализующая не менее </a:t>
            </a:r>
            <a:r>
              <a:rPr lang="ru-RU" dirty="0" smtClean="0"/>
              <a:t> 7</a:t>
            </a:r>
            <a:r>
              <a:rPr lang="ru-RU" baseline="0" dirty="0" smtClean="0"/>
              <a:t> функций: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aseline="0" dirty="0" smtClean="0"/>
              <a:t>Обеспечен доступ к базе методических материалов в объеме не менее 1000 ед.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aseline="0" dirty="0" smtClean="0"/>
              <a:t>Организована электронная дискуссионная площадка с периодичностью работы не менее 1 раза в неделю</a:t>
            </a:r>
          </a:p>
          <a:p>
            <a:r>
              <a:rPr lang="ru-RU" baseline="0" dirty="0" smtClean="0"/>
              <a:t>…..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AD6F-0DC6-4317-A461-E070DA4C960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1174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"Формальные основания для инициации"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Указывается связь проекта с поручениями и указаниями вышестоящих руководителей (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Минобр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РФ, Губернатор области, министр образования региона, нач. управления и пр.) и иными официальными документами, содержащими прямые или косвенные основания для инициации и последующей реализации проекта.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 заполнении графы необходимо указывать реквизиты соответствующих официальных документов.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Пример: пункт 2 протокола поручения Министра образования ….. области от 13 июля 2016 г. № 2 «………………..(формулировка поручения)»</a:t>
            </a:r>
          </a:p>
          <a:p>
            <a:r>
              <a:rPr lang="ru-RU" b="1" dirty="0" smtClean="0"/>
              <a:t>"Цель проекта"</a:t>
            </a:r>
          </a:p>
          <a:p>
            <a:r>
              <a:rPr lang="ru-RU" dirty="0" smtClean="0"/>
              <a:t>Рекомендуется формулировать одну цель с обязательным указанием 1 - 2 основных показателей и даты их достижения.  </a:t>
            </a:r>
          </a:p>
          <a:p>
            <a:r>
              <a:rPr lang="ru-RU" dirty="0" smtClean="0"/>
              <a:t>В формулировке цели проекта должен содержаться социальный, экономический или иной общественно-значимый и общественно-понятный эффект от реализации проекта, выраженный в численно-измеримых показателях. </a:t>
            </a:r>
          </a:p>
          <a:p>
            <a:r>
              <a:rPr lang="ru-RU" dirty="0" smtClean="0"/>
              <a:t>Пример: обеспечить</a:t>
            </a:r>
            <a:r>
              <a:rPr lang="ru-RU" baseline="0" dirty="0" smtClean="0"/>
              <a:t> оценку и развитие </a:t>
            </a:r>
            <a:r>
              <a:rPr lang="ru-RU" dirty="0" smtClean="0"/>
              <a:t>способностей, возможностей не менее 80% персонала …… (наименование организации СПО) </a:t>
            </a:r>
          </a:p>
          <a:p>
            <a:endParaRPr lang="ru-RU" dirty="0" smtClean="0"/>
          </a:p>
          <a:p>
            <a:r>
              <a:rPr lang="ru-RU" dirty="0" smtClean="0"/>
              <a:t>Не рекомендуется формулировать цель проекта в форме результатов, продуктов или услуг, создаваемых в рамках проекта. Их приведение возможно в формулировке основного способа достижения цели после слов "путем", "посредством", "с помощью" и пр. При этом основной показатель, отражаемый в цели проекта, необходимо приводить в первой части формулировки цели (до слов "путем", "посредством", "с помощью" и пр.);</a:t>
            </a:r>
          </a:p>
          <a:p>
            <a:r>
              <a:rPr lang="ru-RU" b="1" dirty="0" smtClean="0"/>
              <a:t>"Показатели проекта и их значения по годам"</a:t>
            </a:r>
          </a:p>
          <a:p>
            <a:r>
              <a:rPr lang="ru-RU" dirty="0" smtClean="0"/>
              <a:t>Приводится список (наименования), единицы измерения и значения показателей по годам реализации проекта. Значения показателей приводятся по годам вплоть до года завершения проекта.  </a:t>
            </a:r>
          </a:p>
          <a:p>
            <a:r>
              <a:rPr lang="ru-RU" dirty="0" smtClean="0"/>
              <a:t>Выделяется первый уровень показателей, включающий основные показатели, отраженные в цели проекта, и дополнительные аналитические показатели. Показатели первого уровня должны соответствовать показателям, утвержденным (при наличии) в протоколе заседания президиума Совета на котором рассмотрено соответствующее предложение по проекту.</a:t>
            </a:r>
          </a:p>
          <a:p>
            <a:r>
              <a:rPr lang="ru-RU" dirty="0" smtClean="0"/>
              <a:t>Также рекомендуется выделять показатели второго уровня, которые могут включать: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показатели, на основе которых или с помощью которых рассчитываются показатели первого уровня;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показатели, наблюдаемые в ходе реализации проекта и выделяемые в целях обеспечения управляемости проектом.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Общее рекомендуемое количество показателей, указываемых в паспорте проекта, составляет не более 10 единиц. По каждому показателю в обязательном порядке  приводится методика (формула) расчета.</a:t>
            </a:r>
          </a:p>
          <a:p>
            <a:r>
              <a:rPr lang="ru-RU" dirty="0" smtClean="0"/>
              <a:t>По каждому показателю должно быть указано базовое значение по сравнению с которым в ходе реализации проекта будет отслеживаться динамика роста показателя. За базовое значение принимается последняя актуальная величина показателя. Базовое значение показателя, а также дата его расчета (в формате "ММ.ГГГГ".) указываются в графе "Базовое значение" соответствующей таблицы.</a:t>
            </a:r>
          </a:p>
          <a:p>
            <a:r>
              <a:rPr lang="ru-RU" dirty="0" smtClean="0"/>
              <a:t>Не рекомендуется использовать показатели с нулевым базовым значением.</a:t>
            </a:r>
          </a:p>
          <a:p>
            <a:r>
              <a:rPr lang="ru-RU" dirty="0" smtClean="0"/>
              <a:t>Достижение значений показателей первого уровня проекта будет свидетельствовать о достижении целей проекта.</a:t>
            </a:r>
          </a:p>
          <a:p>
            <a:r>
              <a:rPr lang="ru-RU" dirty="0" smtClean="0"/>
              <a:t>Пример показателей первого уровня: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Доля</a:t>
            </a:r>
            <a:r>
              <a:rPr lang="ru-RU" baseline="0" dirty="0" smtClean="0"/>
              <a:t> сотрудников организации СПО, прошедших оценку управленческих возможностей и способностей</a:t>
            </a:r>
            <a:r>
              <a:rPr lang="ru-RU" dirty="0" smtClean="0"/>
              <a:t>, %;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Доля сотрудников организации СПО,</a:t>
            </a:r>
            <a:r>
              <a:rPr lang="ru-RU" baseline="0" dirty="0" smtClean="0"/>
              <a:t> вошедших в кадровый резерв </a:t>
            </a:r>
            <a:endParaRPr lang="ru-RU" dirty="0" smtClean="0"/>
          </a:p>
          <a:p>
            <a:r>
              <a:rPr lang="ru-RU" dirty="0" smtClean="0"/>
              <a:t>Пример показателей второго уровня: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Охват сотрудников организации СПО мероприятиями,</a:t>
            </a:r>
            <a:r>
              <a:rPr lang="ru-RU" baseline="0" dirty="0" smtClean="0"/>
              <a:t> направленными на развитие кадрового потенциала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b="1" dirty="0" smtClean="0"/>
              <a:t>"Результаты проекта". </a:t>
            </a:r>
          </a:p>
          <a:p>
            <a:r>
              <a:rPr lang="ru-RU" dirty="0" smtClean="0"/>
              <a:t>Необходимо указывать непосредственные результаты, создаваемые в рамках реализации проекта, которые позволят достичь цели проекта (способ достижения цели). По каждому результату приводятся требования к результату проекта с указанием качественных и количественных характеристик, которые позволяют однозначно оценить получение указанного результата.</a:t>
            </a:r>
          </a:p>
          <a:p>
            <a:r>
              <a:rPr lang="ru-RU" dirty="0" smtClean="0"/>
              <a:t>В результатах проекта приводится полный перечень материальных и нематериальных объектов, продуктов и (или) услуг, создаваемых в рамках проекта и необходимых для достижения целей и показателей проекта. При формировании результатов проекта необходимо учитывать нормативно-правовую базу, информационные системы, организационные структуры, информационное сопровождение и прочие создаваемые результаты. </a:t>
            </a:r>
          </a:p>
          <a:p>
            <a:r>
              <a:rPr lang="ru-RU" dirty="0" smtClean="0"/>
              <a:t>В случае если результат прямо не оказывает влияние на достижение цели и показателей проекта, он не рекомендуется к включению в паспорт проекта. </a:t>
            </a:r>
          </a:p>
          <a:p>
            <a:r>
              <a:rPr lang="ru-RU" dirty="0" smtClean="0"/>
              <a:t>Результаты проекта рекомендуется структурировать, выделяя непосредственные результаты, а также требования к результатам проекта.</a:t>
            </a:r>
          </a:p>
          <a:p>
            <a:r>
              <a:rPr lang="ru-RU" dirty="0" smtClean="0"/>
              <a:t>Пример:</a:t>
            </a:r>
          </a:p>
          <a:p>
            <a:r>
              <a:rPr lang="ru-RU" dirty="0" smtClean="0"/>
              <a:t>1. Разработан</a:t>
            </a:r>
            <a:r>
              <a:rPr lang="ru-RU" baseline="0" dirty="0" smtClean="0"/>
              <a:t> механизм управления кадровым потенциалом, включающий 5 компонентов</a:t>
            </a:r>
            <a:r>
              <a:rPr lang="ru-RU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Разработана</a:t>
            </a:r>
            <a:r>
              <a:rPr lang="ru-RU" baseline="0" dirty="0" smtClean="0"/>
              <a:t> и апробирована система оценки способностей и возможностей персонала не позднее …. (если результатом является документ – указывается срок его принятия)</a:t>
            </a:r>
            <a:r>
              <a:rPr lang="ru-RU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Обустроена зона для проведения мероприятий с кадровым</a:t>
            </a:r>
            <a:r>
              <a:rPr lang="ru-RU" baseline="0" dirty="0" smtClean="0"/>
              <a:t> резервом</a:t>
            </a:r>
            <a:r>
              <a:rPr lang="ru-RU" dirty="0" smtClean="0"/>
              <a:t>: конференц-зал, 2 дискуссионные площадки и 2 зоны бизнес-образования;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Обеспечен доступ к широкополосному доступу сети Интернет со скоростью не ниже XX Мбит/c.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……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…..</a:t>
            </a:r>
          </a:p>
          <a:p>
            <a:r>
              <a:rPr lang="ru-RU" dirty="0" smtClean="0"/>
              <a:t>2. Разработана и внедрена система поддержки IT-сопровождения развития кадрового потенциала,</a:t>
            </a:r>
            <a:r>
              <a:rPr lang="ru-RU" baseline="0" dirty="0" smtClean="0"/>
              <a:t> реализующая не менее </a:t>
            </a:r>
            <a:r>
              <a:rPr lang="ru-RU" dirty="0" smtClean="0"/>
              <a:t> 7</a:t>
            </a:r>
            <a:r>
              <a:rPr lang="ru-RU" baseline="0" dirty="0" smtClean="0"/>
              <a:t> функций: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aseline="0" dirty="0" smtClean="0"/>
              <a:t>Обеспечен доступ к базе методических материалов в объеме не менее 1000 ед.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aseline="0" dirty="0" smtClean="0"/>
              <a:t>Организована электронная дискуссионная площадка с периодичностью работы не менее 1 раза в неделю</a:t>
            </a:r>
          </a:p>
          <a:p>
            <a:r>
              <a:rPr lang="ru-RU" baseline="0" dirty="0" smtClean="0"/>
              <a:t>…..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AD6F-0DC6-4317-A461-E070DA4C960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1174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Реестр заинтересованных сторон - проектный документ (или его раздел), включающий в себя перечень  людей и организаций, которые могут повлиять на реализацию проекта, либо проект может затронуть их интересы с указанием представителя заинтересованной стороны (ФИО, должность) и ожиданий от реализации проекта, достижения его цели, показателей и результатов</a:t>
            </a:r>
          </a:p>
          <a:p>
            <a:r>
              <a:rPr lang="ru-RU" dirty="0" smtClean="0"/>
              <a:t>В разделе "Реестр заинтересованных сторон" рекомендуется указывать перечень федеральных органов исполнительной власти, органов исполнительной власти субъектов Российской Федерации, муниципальных образований и иных бюджетных и внебюджетных организаций, которые могут повлиять на реализацию проекта, либо проект может затронуть их интересы.</a:t>
            </a:r>
          </a:p>
          <a:p>
            <a:r>
              <a:rPr lang="ru-RU" dirty="0" smtClean="0"/>
              <a:t>Также указывается представитель заинтересованной стороны </a:t>
            </a:r>
            <a:br>
              <a:rPr lang="ru-RU" dirty="0" smtClean="0"/>
            </a:br>
            <a:r>
              <a:rPr lang="ru-RU" dirty="0" smtClean="0"/>
              <a:t>(ФИО, должность) и ожидание от реализации проекта, достижения его цели, показателей и результатов.</a:t>
            </a:r>
          </a:p>
          <a:p>
            <a:r>
              <a:rPr lang="ru-RU" dirty="0" smtClean="0"/>
              <a:t>В случае если в проекте в качестве заинтересованных сторон выступают все субъекты Российской Федерации, в таблице рекомендуется делать одну соответствующую запись.</a:t>
            </a:r>
          </a:p>
          <a:p>
            <a:r>
              <a:rPr lang="ru-RU" dirty="0" smtClean="0"/>
              <a:t>Формирование реестра заинтересованных сторон и их ожиданий от реализации проекта позволяет выявить риски проекта, уточнить перечень результатов проекта, определить исполнителей и соисполнителей мероприятий проекта.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Пример ожидания:</a:t>
            </a:r>
          </a:p>
          <a:p>
            <a:r>
              <a:rPr lang="ru-RU" dirty="0" smtClean="0"/>
              <a:t>- Повышения качества образовательных услуг;</a:t>
            </a:r>
          </a:p>
          <a:p>
            <a:r>
              <a:rPr lang="ru-RU" dirty="0" smtClean="0"/>
              <a:t>- Снижение уровня преступности в среде учащихся СПО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AD6F-0DC6-4317-A461-E070DA4C960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0111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e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emf"/><Relationship Id="rId18" Type="http://schemas.openxmlformats.org/officeDocument/2006/relationships/image" Target="../media/image27.emf"/><Relationship Id="rId26" Type="http://schemas.openxmlformats.org/officeDocument/2006/relationships/image" Target="../media/image35.emf"/><Relationship Id="rId39" Type="http://schemas.openxmlformats.org/officeDocument/2006/relationships/image" Target="../media/image48.emf"/><Relationship Id="rId3" Type="http://schemas.openxmlformats.org/officeDocument/2006/relationships/image" Target="../media/image12.emf"/><Relationship Id="rId21" Type="http://schemas.openxmlformats.org/officeDocument/2006/relationships/image" Target="../media/image30.emf"/><Relationship Id="rId34" Type="http://schemas.openxmlformats.org/officeDocument/2006/relationships/image" Target="../media/image43.emf"/><Relationship Id="rId42" Type="http://schemas.openxmlformats.org/officeDocument/2006/relationships/image" Target="../media/image51.emf"/><Relationship Id="rId47" Type="http://schemas.openxmlformats.org/officeDocument/2006/relationships/image" Target="../media/image56.emf"/><Relationship Id="rId50" Type="http://schemas.openxmlformats.org/officeDocument/2006/relationships/image" Target="../media/image59.emf"/><Relationship Id="rId7" Type="http://schemas.openxmlformats.org/officeDocument/2006/relationships/image" Target="../media/image16.emf"/><Relationship Id="rId12" Type="http://schemas.openxmlformats.org/officeDocument/2006/relationships/image" Target="../media/image21.emf"/><Relationship Id="rId17" Type="http://schemas.openxmlformats.org/officeDocument/2006/relationships/image" Target="../media/image26.emf"/><Relationship Id="rId25" Type="http://schemas.openxmlformats.org/officeDocument/2006/relationships/image" Target="../media/image34.emf"/><Relationship Id="rId33" Type="http://schemas.openxmlformats.org/officeDocument/2006/relationships/image" Target="../media/image42.emf"/><Relationship Id="rId38" Type="http://schemas.openxmlformats.org/officeDocument/2006/relationships/image" Target="../media/image47.emf"/><Relationship Id="rId46" Type="http://schemas.openxmlformats.org/officeDocument/2006/relationships/image" Target="../media/image55.emf"/><Relationship Id="rId2" Type="http://schemas.openxmlformats.org/officeDocument/2006/relationships/image" Target="../media/image1.png"/><Relationship Id="rId16" Type="http://schemas.openxmlformats.org/officeDocument/2006/relationships/image" Target="../media/image25.emf"/><Relationship Id="rId20" Type="http://schemas.openxmlformats.org/officeDocument/2006/relationships/image" Target="../media/image29.emf"/><Relationship Id="rId29" Type="http://schemas.openxmlformats.org/officeDocument/2006/relationships/image" Target="../media/image38.emf"/><Relationship Id="rId41" Type="http://schemas.openxmlformats.org/officeDocument/2006/relationships/image" Target="../media/image5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emf"/><Relationship Id="rId11" Type="http://schemas.openxmlformats.org/officeDocument/2006/relationships/image" Target="../media/image20.emf"/><Relationship Id="rId24" Type="http://schemas.openxmlformats.org/officeDocument/2006/relationships/image" Target="../media/image33.emf"/><Relationship Id="rId32" Type="http://schemas.openxmlformats.org/officeDocument/2006/relationships/image" Target="../media/image41.emf"/><Relationship Id="rId37" Type="http://schemas.openxmlformats.org/officeDocument/2006/relationships/image" Target="../media/image46.emf"/><Relationship Id="rId40" Type="http://schemas.openxmlformats.org/officeDocument/2006/relationships/image" Target="../media/image49.emf"/><Relationship Id="rId45" Type="http://schemas.openxmlformats.org/officeDocument/2006/relationships/image" Target="../media/image54.emf"/><Relationship Id="rId53" Type="http://schemas.openxmlformats.org/officeDocument/2006/relationships/image" Target="../media/image62.emf"/><Relationship Id="rId5" Type="http://schemas.openxmlformats.org/officeDocument/2006/relationships/image" Target="../media/image14.emf"/><Relationship Id="rId15" Type="http://schemas.openxmlformats.org/officeDocument/2006/relationships/image" Target="../media/image24.emf"/><Relationship Id="rId23" Type="http://schemas.openxmlformats.org/officeDocument/2006/relationships/image" Target="../media/image32.emf"/><Relationship Id="rId28" Type="http://schemas.openxmlformats.org/officeDocument/2006/relationships/image" Target="../media/image37.emf"/><Relationship Id="rId36" Type="http://schemas.openxmlformats.org/officeDocument/2006/relationships/image" Target="../media/image45.emf"/><Relationship Id="rId49" Type="http://schemas.openxmlformats.org/officeDocument/2006/relationships/image" Target="../media/image58.emf"/><Relationship Id="rId10" Type="http://schemas.openxmlformats.org/officeDocument/2006/relationships/image" Target="../media/image19.emf"/><Relationship Id="rId19" Type="http://schemas.openxmlformats.org/officeDocument/2006/relationships/image" Target="../media/image28.emf"/><Relationship Id="rId31" Type="http://schemas.openxmlformats.org/officeDocument/2006/relationships/image" Target="../media/image40.emf"/><Relationship Id="rId44" Type="http://schemas.openxmlformats.org/officeDocument/2006/relationships/image" Target="../media/image53.emf"/><Relationship Id="rId52" Type="http://schemas.openxmlformats.org/officeDocument/2006/relationships/image" Target="../media/image61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Relationship Id="rId14" Type="http://schemas.openxmlformats.org/officeDocument/2006/relationships/image" Target="../media/image23.emf"/><Relationship Id="rId22" Type="http://schemas.openxmlformats.org/officeDocument/2006/relationships/image" Target="../media/image31.emf"/><Relationship Id="rId27" Type="http://schemas.openxmlformats.org/officeDocument/2006/relationships/image" Target="../media/image36.emf"/><Relationship Id="rId30" Type="http://schemas.openxmlformats.org/officeDocument/2006/relationships/image" Target="../media/image39.emf"/><Relationship Id="rId35" Type="http://schemas.openxmlformats.org/officeDocument/2006/relationships/image" Target="../media/image44.emf"/><Relationship Id="rId43" Type="http://schemas.openxmlformats.org/officeDocument/2006/relationships/image" Target="../media/image52.emf"/><Relationship Id="rId48" Type="http://schemas.openxmlformats.org/officeDocument/2006/relationships/image" Target="../media/image57.emf"/><Relationship Id="rId8" Type="http://schemas.openxmlformats.org/officeDocument/2006/relationships/image" Target="../media/image17.emf"/><Relationship Id="rId51" Type="http://schemas.openxmlformats.org/officeDocument/2006/relationships/image" Target="../media/image60.emf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4.png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886" y="2348400"/>
            <a:ext cx="9088041" cy="16204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45C8-6C97-4068-B145-4F76EDE09570}" type="datetime1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2658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25DA-0528-4253-BCE6-8D01F5A9533B}" type="datetime1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3694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1564" y="302738"/>
            <a:ext cx="2405658" cy="64502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591" y="302738"/>
            <a:ext cx="7038777" cy="64502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904AA-E024-41B7-AE7D-B3C775175C32}" type="datetime1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7443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в 3 строки, подзаголовок в 2 строки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длинного заголовка</a:t>
            </a:r>
            <a:br>
              <a:rPr lang="ru-RU" dirty="0" smtClean="0"/>
            </a:br>
            <a:r>
              <a:rPr lang="ru-RU" dirty="0" smtClean="0"/>
              <a:t>в три строки</a:t>
            </a:r>
            <a:endParaRPr lang="en-US" dirty="0"/>
          </a:p>
        </p:txBody>
      </p:sp>
      <p:sp>
        <p:nvSpPr>
          <p:cNvPr id="7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8" y="1859286"/>
            <a:ext cx="9613898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4" y="3095406"/>
            <a:ext cx="3071098" cy="3810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Список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599327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Заголовок для списка нумерации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6"/>
          <p:cNvSpPr>
            <a:spLocks noGrp="1"/>
          </p:cNvSpPr>
          <p:nvPr>
            <p:ph type="body" sz="quarter" idx="19" hasCustomPrompt="1"/>
          </p:nvPr>
        </p:nvSpPr>
        <p:spPr>
          <a:xfrm>
            <a:off x="4044518" y="3090712"/>
            <a:ext cx="3071098" cy="3810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Список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20" hasCustomPrompt="1"/>
          </p:nvPr>
        </p:nvSpPr>
        <p:spPr>
          <a:xfrm>
            <a:off x="7315918" y="3090712"/>
            <a:ext cx="3071098" cy="3810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Список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500692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555">
          <p15:clr>
            <a:srgbClr val="FBAE40"/>
          </p15:clr>
        </p15:guide>
        <p15:guide id="2" pos="6543">
          <p15:clr>
            <a:srgbClr val="FBAE40"/>
          </p15:clr>
        </p15:guide>
        <p15:guide id="3" orient="horz" pos="1315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975">
          <p15:clr>
            <a:srgbClr val="FBAE40"/>
          </p15:clr>
        </p15:guide>
        <p15:guide id="6" orient="horz" pos="163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в 1 строку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1725575"/>
            <a:ext cx="9597506" cy="44022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Основной текст</a:t>
            </a:r>
          </a:p>
          <a:p>
            <a:pPr lvl="0"/>
            <a:endParaRPr lang="ru-RU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284543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2" pos="6543">
          <p15:clr>
            <a:srgbClr val="FBAE40"/>
          </p15:clr>
        </p15:guide>
        <p15:guide id="3" orient="horz" pos="680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1088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в 2 строки, графи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иаграмма 3"/>
          <p:cNvSpPr>
            <a:spLocks noGrp="1"/>
          </p:cNvSpPr>
          <p:nvPr>
            <p:ph type="chart" sz="quarter" idx="10" hasCustomPrompt="1"/>
          </p:nvPr>
        </p:nvSpPr>
        <p:spPr>
          <a:xfrm>
            <a:off x="881063" y="1727200"/>
            <a:ext cx="9505950" cy="4764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ru-RU" dirty="0" smtClean="0"/>
              <a:t>Графики и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14431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в 3 строки, подзаголовок в 2 строки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длинного заголовка</a:t>
            </a:r>
            <a:br>
              <a:rPr lang="ru-RU" dirty="0" smtClean="0"/>
            </a:br>
            <a:r>
              <a:rPr lang="ru-RU" dirty="0" smtClean="0"/>
              <a:t>в три строки</a:t>
            </a:r>
            <a:endParaRPr lang="en-US" dirty="0"/>
          </a:p>
        </p:txBody>
      </p:sp>
      <p:sp>
        <p:nvSpPr>
          <p:cNvPr id="7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8" y="1859286"/>
            <a:ext cx="9613898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3095406"/>
            <a:ext cx="9613898" cy="3810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Буллит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599327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Заголовок для буллитов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197180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555">
          <p15:clr>
            <a:srgbClr val="FBAE40"/>
          </p15:clr>
        </p15:guide>
        <p15:guide id="2" pos="6543">
          <p15:clr>
            <a:srgbClr val="FBAE40"/>
          </p15:clr>
        </p15:guide>
        <p15:guide id="3" orient="horz" pos="1315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975">
          <p15:clr>
            <a:srgbClr val="FBAE40"/>
          </p15:clr>
        </p15:guide>
        <p15:guide id="6" orient="horz" pos="163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4437793" y="717"/>
            <a:ext cx="10829456" cy="755543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212975" y="2739947"/>
            <a:ext cx="8137524" cy="1984917"/>
          </a:xfrm>
          <a:prstGeom prst="rect">
            <a:avLst/>
          </a:prstGeom>
        </p:spPr>
        <p:txBody>
          <a:bodyPr anchor="ctr"/>
          <a:lstStyle>
            <a:lvl1pPr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ЗАГОЛОВОК ТИТУЛЬНОГО ЛИСТА</a:t>
            </a:r>
            <a:br>
              <a:rPr lang="ru-RU" dirty="0" smtClean="0"/>
            </a:br>
            <a:r>
              <a:rPr lang="ru-RU" dirty="0" smtClean="0"/>
              <a:t>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12975" y="5146327"/>
            <a:ext cx="8137524" cy="66156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9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</a:t>
            </a:r>
            <a:r>
              <a:rPr lang="en-US" dirty="0" smtClean="0"/>
              <a:t> </a:t>
            </a:r>
            <a:r>
              <a:rPr lang="ru-RU" dirty="0" smtClean="0"/>
              <a:t>презентации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0925" y="1707203"/>
            <a:ext cx="3013251" cy="512392"/>
          </a:xfrm>
          <a:prstGeom prst="rect">
            <a:avLst/>
          </a:prstGeom>
        </p:spPr>
      </p:pic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212975" y="6800984"/>
            <a:ext cx="5168900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3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Дата</a:t>
            </a: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 flipV="1">
            <a:off x="1035712" y="6"/>
            <a:ext cx="1" cy="7559674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 userDrawn="1"/>
        </p:nvSpPr>
        <p:spPr>
          <a:xfrm>
            <a:off x="410555" y="1366841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 userDrawn="1"/>
        </p:nvSpPr>
        <p:spPr>
          <a:xfrm>
            <a:off x="410555" y="3097917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 userDrawn="1"/>
        </p:nvSpPr>
        <p:spPr>
          <a:xfrm>
            <a:off x="410555" y="4842627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9453" y="1537625"/>
            <a:ext cx="832500" cy="832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5853" y="3310074"/>
            <a:ext cx="798750" cy="7875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6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1953" y="5041856"/>
            <a:ext cx="810000" cy="7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87602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1462">
          <p15:clr>
            <a:srgbClr val="FBAE40"/>
          </p15:clr>
        </p15:guide>
        <p15:guide id="2" orient="horz" pos="861">
          <p15:clr>
            <a:srgbClr val="FBAE40"/>
          </p15:clr>
        </p15:guide>
        <p15:guide id="3" orient="horz" pos="2630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212975" y="2739947"/>
            <a:ext cx="8137524" cy="1984917"/>
          </a:xfrm>
          <a:prstGeom prst="rect">
            <a:avLst/>
          </a:prstGeom>
        </p:spPr>
        <p:txBody>
          <a:bodyPr anchor="ctr"/>
          <a:lstStyle>
            <a:lvl1pPr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ЗАГОЛОВОК ТИТУЛЬНОГО ЛИСТА</a:t>
            </a:r>
            <a:br>
              <a:rPr lang="ru-RU" dirty="0" smtClean="0"/>
            </a:br>
            <a:r>
              <a:rPr lang="ru-RU" dirty="0" smtClean="0"/>
              <a:t>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12975" y="5086663"/>
            <a:ext cx="8137524" cy="78090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9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</a:t>
            </a:r>
            <a:r>
              <a:rPr lang="en-US" dirty="0" smtClean="0"/>
              <a:t> </a:t>
            </a:r>
            <a:r>
              <a:rPr lang="ru-RU" dirty="0" smtClean="0"/>
              <a:t>презентации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5710" y="1735775"/>
            <a:ext cx="3013251" cy="512392"/>
          </a:xfrm>
          <a:prstGeom prst="rect">
            <a:avLst/>
          </a:prstGeom>
        </p:spPr>
      </p:pic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212975" y="6800984"/>
            <a:ext cx="5168900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3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Дата</a:t>
            </a: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 flipV="1">
            <a:off x="1035712" y="6"/>
            <a:ext cx="1" cy="7559674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 userDrawn="1"/>
        </p:nvSpPr>
        <p:spPr>
          <a:xfrm>
            <a:off x="410555" y="1366841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 userDrawn="1"/>
        </p:nvSpPr>
        <p:spPr>
          <a:xfrm>
            <a:off x="410555" y="3097917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 userDrawn="1"/>
        </p:nvSpPr>
        <p:spPr>
          <a:xfrm>
            <a:off x="410555" y="4842627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9453" y="1537625"/>
            <a:ext cx="832500" cy="8325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5853" y="3310074"/>
            <a:ext cx="798750" cy="7875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1953" y="5041856"/>
            <a:ext cx="810000" cy="7875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0933" y="1567735"/>
            <a:ext cx="2985653" cy="77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354183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1462">
          <p15:clr>
            <a:srgbClr val="FBAE40"/>
          </p15:clr>
        </p15:guide>
        <p15:guide id="2" orient="horz" pos="861">
          <p15:clr>
            <a:srgbClr val="FBAE40"/>
          </p15:clr>
        </p15:guide>
        <p15:guide id="3" orient="horz" pos="2653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52902" y="2705733"/>
            <a:ext cx="9797605" cy="1984917"/>
          </a:xfrm>
          <a:prstGeom prst="rect">
            <a:avLst/>
          </a:prstGeom>
        </p:spPr>
        <p:txBody>
          <a:bodyPr anchor="b"/>
          <a:lstStyle>
            <a:lvl1pPr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ЗАГОЛОВОК ТИТУЛЬНОГО ЛИСТА</a:t>
            </a:r>
            <a:br>
              <a:rPr lang="ru-RU" dirty="0" smtClean="0"/>
            </a:br>
            <a:r>
              <a:rPr lang="ru-RU" dirty="0" smtClean="0"/>
              <a:t>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902" y="5131845"/>
            <a:ext cx="9797605" cy="74942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9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</a:t>
            </a:r>
            <a:r>
              <a:rPr lang="en-US" dirty="0" smtClean="0"/>
              <a:t> </a:t>
            </a:r>
            <a:r>
              <a:rPr lang="ru-RU" dirty="0" smtClean="0"/>
              <a:t>презентации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3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Дата</a:t>
            </a: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163" y="1008063"/>
            <a:ext cx="3013251" cy="512392"/>
          </a:xfrm>
          <a:prstGeom prst="rect">
            <a:avLst/>
          </a:prstGeom>
        </p:spPr>
      </p:pic>
      <p:sp>
        <p:nvSpPr>
          <p:cNvPr id="2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52894" y="6800984"/>
            <a:ext cx="6828982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Имя Фамилия</a:t>
            </a:r>
          </a:p>
        </p:txBody>
      </p:sp>
    </p:spTree>
    <p:extLst>
      <p:ext uri="{BB962C8B-B14F-4D97-AF65-F5344CB8AC3E}">
        <p14:creationId xmlns:p14="http://schemas.microsoft.com/office/powerpoint/2010/main" xmlns="" val="10947067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419" userDrawn="1">
          <p15:clr>
            <a:srgbClr val="FBAE40"/>
          </p15:clr>
        </p15:guide>
        <p15:guide id="3" orient="horz" pos="2835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165" y="1017401"/>
            <a:ext cx="3151056" cy="81729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52902" y="2705733"/>
            <a:ext cx="9797605" cy="1984917"/>
          </a:xfrm>
          <a:prstGeom prst="rect">
            <a:avLst/>
          </a:prstGeom>
        </p:spPr>
        <p:txBody>
          <a:bodyPr anchor="b"/>
          <a:lstStyle>
            <a:lvl1pPr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ЗАГОЛОВОК ТИТУЛЬНОГО ЛИСТА</a:t>
            </a:r>
            <a:br>
              <a:rPr lang="ru-RU" dirty="0" smtClean="0"/>
            </a:br>
            <a:r>
              <a:rPr lang="ru-RU" dirty="0" smtClean="0"/>
              <a:t>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902" y="5131845"/>
            <a:ext cx="9797605" cy="74942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9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</a:t>
            </a:r>
            <a:r>
              <a:rPr lang="en-US" dirty="0" smtClean="0"/>
              <a:t> </a:t>
            </a:r>
            <a:r>
              <a:rPr lang="ru-RU" dirty="0" smtClean="0"/>
              <a:t>презентации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3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Дата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52894" y="6800984"/>
            <a:ext cx="6828982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Имя Фамилия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9951" y="1192853"/>
            <a:ext cx="3013251" cy="51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682543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419">
          <p15:clr>
            <a:srgbClr val="FBAE40"/>
          </p15:clr>
        </p15:guide>
        <p15:guide id="2" orient="horz" pos="2835" userDrawn="1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6520">
          <p15:clr>
            <a:srgbClr val="FBAE40"/>
          </p15:clr>
        </p15:guide>
        <p15:guide id="5" orient="horz" pos="63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DEF1-70C2-40F3-8B7F-E136B2036DC3}" type="datetime1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9203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-92413"/>
            <a:ext cx="10691813" cy="1459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4392616"/>
            <a:ext cx="10691813" cy="3669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163" y="551657"/>
            <a:ext cx="3013251" cy="512392"/>
          </a:xfrm>
          <a:prstGeom prst="rect">
            <a:avLst/>
          </a:prstGeom>
        </p:spPr>
      </p:pic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52894" y="6800984"/>
            <a:ext cx="6828982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3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Дата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52901" y="4572124"/>
            <a:ext cx="9797607" cy="1025788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r>
              <a:rPr lang="ru-RU" dirty="0" smtClean="0"/>
              <a:t>ТОЧНОЕ НАЗВАНИЕ ПРЕЗЕНТАЦИИ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901" y="5876696"/>
            <a:ext cx="9797607" cy="5946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</a:t>
            </a:r>
            <a:r>
              <a:rPr lang="en-US" dirty="0" smtClean="0"/>
              <a:t> </a:t>
            </a:r>
            <a:r>
              <a:rPr lang="ru-RU" dirty="0" smtClean="0"/>
              <a:t>презентации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60419"/>
            <a:ext cx="10691813" cy="303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53513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419">
          <p15:clr>
            <a:srgbClr val="FBAE40"/>
          </p15:clr>
        </p15:guide>
        <p15:guide id="2" orient="horz" pos="861">
          <p15:clr>
            <a:srgbClr val="FBAE40"/>
          </p15:clr>
        </p15:guide>
        <p15:guide id="3" orient="horz" pos="2767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_ЦП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4581331"/>
            <a:ext cx="10691813" cy="2978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4392618"/>
            <a:ext cx="10691813" cy="3167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-1"/>
            <a:ext cx="10691813" cy="1370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52901" y="4572124"/>
            <a:ext cx="9797607" cy="1025788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r>
              <a:rPr lang="ru-RU" dirty="0" smtClean="0"/>
              <a:t>ТОЧНОЕ 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901" y="5870966"/>
            <a:ext cx="9797607" cy="5946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</a:t>
            </a:r>
            <a:r>
              <a:rPr lang="en-US" dirty="0" smtClean="0"/>
              <a:t> </a:t>
            </a:r>
            <a:r>
              <a:rPr lang="ru-RU" dirty="0" smtClean="0"/>
              <a:t>презентации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52894" y="6800984"/>
            <a:ext cx="6828982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3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Дата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163" y="551657"/>
            <a:ext cx="3013251" cy="512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66838"/>
            <a:ext cx="10682368" cy="302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92006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419" userDrawn="1">
          <p15:clr>
            <a:srgbClr val="FBAE40"/>
          </p15:clr>
        </p15:guide>
        <p15:guide id="2" orient="horz" pos="861" userDrawn="1">
          <p15:clr>
            <a:srgbClr val="FBAE40"/>
          </p15:clr>
        </p15:guide>
        <p15:guide id="3" orient="horz" pos="2767" userDrawn="1">
          <p15:clr>
            <a:srgbClr val="FBAE40"/>
          </p15:clr>
        </p15:guide>
        <p15:guide id="4" orient="horz" pos="4536" userDrawn="1">
          <p15:clr>
            <a:srgbClr val="FBAE40"/>
          </p15:clr>
        </p15:guide>
        <p15:guide id="5" pos="6520" userDrawn="1">
          <p15:clr>
            <a:srgbClr val="FBAE40"/>
          </p15:clr>
        </p15:guide>
        <p15:guide id="6" orient="horz" pos="635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0054" y="1463271"/>
            <a:ext cx="10151706" cy="2852481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552901" y="4572125"/>
            <a:ext cx="9797607" cy="1014637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r>
              <a:rPr lang="ru-RU" dirty="0" smtClean="0"/>
              <a:t>ТОЧНОЕ НАЗВАНИЕ ПРЕЗЕНТАЦИИ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2901" y="5870966"/>
            <a:ext cx="9797607" cy="5946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</a:t>
            </a:r>
            <a:r>
              <a:rPr lang="en-US" dirty="0" smtClean="0"/>
              <a:t> </a:t>
            </a:r>
            <a:r>
              <a:rPr lang="ru-RU" dirty="0" smtClean="0"/>
              <a:t>презентации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52894" y="6800984"/>
            <a:ext cx="6828982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915283" y="6800984"/>
            <a:ext cx="2435225" cy="399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Дата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163" y="551657"/>
            <a:ext cx="3013251" cy="5123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71133"/>
            <a:ext cx="10691813" cy="302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49188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419">
          <p15:clr>
            <a:srgbClr val="FBAE40"/>
          </p15:clr>
        </p15:guide>
        <p15:guide id="2" orient="horz" pos="861" userDrawn="1">
          <p15:clr>
            <a:srgbClr val="FBAE40"/>
          </p15:clr>
        </p15:guide>
        <p15:guide id="3" orient="horz" pos="2767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pos="6520">
          <p15:clr>
            <a:srgbClr val="FBAE40"/>
          </p15:clr>
        </p15:guide>
        <p15:guide id="6" orient="horz" pos="635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в 2 строки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1727203"/>
            <a:ext cx="9597506" cy="4428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Основной текст</a:t>
            </a:r>
          </a:p>
          <a:p>
            <a:pPr lvl="0"/>
            <a:endParaRPr lang="ru-RU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70840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2" pos="6543">
          <p15:clr>
            <a:srgbClr val="FBAE40"/>
          </p15:clr>
        </p15:guide>
        <p15:guide id="3" orient="horz" pos="680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1088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в 3 строки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2087565"/>
            <a:ext cx="9597506" cy="4550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Основной текст</a:t>
            </a:r>
          </a:p>
          <a:p>
            <a:pPr lvl="0"/>
            <a:endParaRPr lang="ru-RU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длинного заголовка</a:t>
            </a:r>
            <a:br>
              <a:rPr lang="ru-RU" dirty="0" smtClean="0"/>
            </a:br>
            <a:r>
              <a:rPr lang="ru-RU" dirty="0" smtClean="0"/>
              <a:t>в три строки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664716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975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315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в 1 строку, подзаголовок в 1 строку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2088050"/>
            <a:ext cx="9597506" cy="4049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Основной текст</a:t>
            </a:r>
          </a:p>
          <a:p>
            <a:pPr lvl="0"/>
            <a:endParaRPr lang="ru-RU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05681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8" y="1358791"/>
            <a:ext cx="9613898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 Вариант размещения подзаголовка слайда в одну строку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8123838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  <p15:guide id="0" orient="horz" pos="1315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в 2 строки, подзаголовок в 2 строки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9" y="2097380"/>
            <a:ext cx="4687563" cy="4049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Основной текст</a:t>
            </a:r>
          </a:p>
          <a:p>
            <a:pPr lvl="0"/>
            <a:endParaRPr lang="ru-RU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8" y="1358791"/>
            <a:ext cx="9613898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29"/>
          <p:cNvSpPr>
            <a:spLocks noGrp="1"/>
          </p:cNvSpPr>
          <p:nvPr>
            <p:ph type="body" sz="quarter" idx="19" hasCustomPrompt="1"/>
          </p:nvPr>
        </p:nvSpPr>
        <p:spPr>
          <a:xfrm>
            <a:off x="5699454" y="2096895"/>
            <a:ext cx="4687563" cy="4049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Основной текст</a:t>
            </a:r>
          </a:p>
          <a:p>
            <a:pPr lvl="0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1397441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 userDrawn="1">
          <p15:clr>
            <a:srgbClr val="FBAE40"/>
          </p15:clr>
        </p15:guide>
        <p15:guide id="5" pos="555">
          <p15:clr>
            <a:srgbClr val="FBAE40"/>
          </p15:clr>
        </p15:guide>
        <p15:guide id="6" orient="horz" pos="1315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в 3 строки, подзаголовок в 2 строки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2588544"/>
            <a:ext cx="9597506" cy="4049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Основной текст</a:t>
            </a:r>
          </a:p>
          <a:p>
            <a:pPr lvl="0"/>
            <a:endParaRPr lang="ru-RU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длинного заголовка</a:t>
            </a:r>
            <a:br>
              <a:rPr lang="ru-RU" dirty="0" smtClean="0"/>
            </a:br>
            <a:r>
              <a:rPr lang="ru-RU" dirty="0" smtClean="0"/>
              <a:t>в три строки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8" y="1859286"/>
            <a:ext cx="9613898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02695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975" userDrawn="1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633" userDrawn="1">
          <p15:clr>
            <a:srgbClr val="FBAE40"/>
          </p15:clr>
        </p15:guide>
        <p15:guide id="5" pos="555">
          <p15:clr>
            <a:srgbClr val="FBAE40"/>
          </p15:clr>
        </p15:guide>
        <p15:guide id="6" orient="horz" pos="1315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в 1 строку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087563"/>
            <a:ext cx="9613898" cy="4315588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Буллит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595326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Заголовок для буллитов</a:t>
            </a:r>
            <a:endParaRPr lang="ru-RU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5866652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2" pos="6543" userDrawn="1">
          <p15:clr>
            <a:srgbClr val="FBAE40"/>
          </p15:clr>
        </p15:guide>
        <p15:guide id="3" orient="horz" pos="680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0" orient="horz" pos="998" userDrawn="1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pos="555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в 2 строки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087563"/>
            <a:ext cx="9613898" cy="4315588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Буллит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595326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Заголовок для буллитов</a:t>
            </a:r>
            <a:endParaRPr lang="ru-RU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863619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580" y="4857792"/>
            <a:ext cx="9088041" cy="1501435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152C-D12B-46AA-95A3-03146EFB0D18}" type="datetime1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65154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в 3 строки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21" y="2349508"/>
            <a:ext cx="4675965" cy="4063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Буллит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847391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Заголовок для буллитов</a:t>
            </a:r>
            <a:endParaRPr lang="ru-RU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длинного заголовка</a:t>
            </a:r>
            <a:br>
              <a:rPr lang="ru-RU" dirty="0" smtClean="0"/>
            </a:br>
            <a:r>
              <a:rPr lang="ru-RU" dirty="0" smtClean="0"/>
              <a:t>в три строки</a:t>
            </a:r>
            <a:endParaRPr lang="en-US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6"/>
          <p:cNvSpPr>
            <a:spLocks noGrp="1"/>
          </p:cNvSpPr>
          <p:nvPr>
            <p:ph type="body" sz="quarter" idx="18" hasCustomPrompt="1"/>
          </p:nvPr>
        </p:nvSpPr>
        <p:spPr>
          <a:xfrm>
            <a:off x="5711056" y="2339983"/>
            <a:ext cx="4675965" cy="4063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Буллит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40488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975" userDrawn="1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156" userDrawn="1">
          <p15:clr>
            <a:srgbClr val="FBAE40"/>
          </p15:clr>
        </p15:guide>
        <p15:guide id="5" orient="horz" pos="1474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в 1 строку, подзаголовок в 1 строку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3" y="2592975"/>
            <a:ext cx="3108422" cy="3810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Буллит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092634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Заголовок для буллитов</a:t>
            </a:r>
            <a:endParaRPr lang="ru-RU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3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6" y="1358791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r>
              <a:rPr lang="en-US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 </a:t>
            </a:r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подзаголовка слайда в одну строку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16"/>
          <p:cNvSpPr>
            <a:spLocks noGrp="1"/>
          </p:cNvSpPr>
          <p:nvPr>
            <p:ph type="body" sz="quarter" idx="19" hasCustomPrompt="1"/>
          </p:nvPr>
        </p:nvSpPr>
        <p:spPr>
          <a:xfrm>
            <a:off x="4007596" y="2592974"/>
            <a:ext cx="3108422" cy="3810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Буллит</a:t>
            </a:r>
            <a:endParaRPr lang="ru-RU" dirty="0"/>
          </a:p>
        </p:txBody>
      </p:sp>
      <p:sp>
        <p:nvSpPr>
          <p:cNvPr id="20" name="Текст 16"/>
          <p:cNvSpPr>
            <a:spLocks noGrp="1"/>
          </p:cNvSpPr>
          <p:nvPr>
            <p:ph type="body" sz="quarter" idx="20" hasCustomPrompt="1"/>
          </p:nvPr>
        </p:nvSpPr>
        <p:spPr>
          <a:xfrm>
            <a:off x="7242077" y="2592974"/>
            <a:ext cx="3108422" cy="3810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Буллит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37373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 userDrawn="1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в 2 строки, подзаголовок в 2 строки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592975"/>
            <a:ext cx="9613898" cy="3810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Буллит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087377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Заголовок для буллитов</a:t>
            </a:r>
            <a:endParaRPr lang="ru-RU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3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6" y="1358791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065669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1 строку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087563"/>
            <a:ext cx="9613898" cy="4315588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Список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595326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Заголовок для списка нумерации</a:t>
            </a:r>
            <a:endParaRPr lang="ru-RU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24325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2 строки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087563"/>
            <a:ext cx="9613898" cy="4315588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Список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585995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Заголовок для списка нумерации</a:t>
            </a:r>
            <a:endParaRPr lang="ru-RU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7356139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3 строки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349508"/>
            <a:ext cx="9613898" cy="4063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Список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847391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Заголовок для списка нумерации</a:t>
            </a:r>
            <a:endParaRPr lang="ru-RU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длинного заголовка</a:t>
            </a:r>
            <a:br>
              <a:rPr lang="ru-RU" dirty="0" smtClean="0"/>
            </a:br>
            <a:r>
              <a:rPr lang="ru-RU" dirty="0" smtClean="0"/>
              <a:t>в три строки</a:t>
            </a:r>
            <a:endParaRPr lang="en-US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362935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975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156">
          <p15:clr>
            <a:srgbClr val="FBAE40"/>
          </p15:clr>
        </p15:guide>
        <p15:guide id="5" orient="horz" pos="1474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1 строку, подзаголовок в 1 строку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592975"/>
            <a:ext cx="9613898" cy="3810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Список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092634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Заголовок для списка нумерации</a:t>
            </a:r>
            <a:endParaRPr lang="ru-RU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3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6" y="1358791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r>
              <a:rPr lang="en-US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 </a:t>
            </a:r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подзаголовка слайда в одну строку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57349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2 строки, подзаголовок в 2 строки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22" y="2592975"/>
            <a:ext cx="4703955" cy="3810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Список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087377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Заголовок для списка нумерации</a:t>
            </a:r>
            <a:endParaRPr lang="ru-RU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3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6" y="1358791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16"/>
          <p:cNvSpPr>
            <a:spLocks noGrp="1"/>
          </p:cNvSpPr>
          <p:nvPr>
            <p:ph type="body" sz="quarter" idx="19" hasCustomPrompt="1"/>
          </p:nvPr>
        </p:nvSpPr>
        <p:spPr>
          <a:xfrm>
            <a:off x="5683066" y="2592974"/>
            <a:ext cx="4703955" cy="3810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Список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048221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в 1 строку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27" y="2237609"/>
            <a:ext cx="8856793" cy="42922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585995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Заголовок для текста с иконками</a:t>
            </a:r>
          </a:p>
          <a:p>
            <a:pPr lvl="0"/>
            <a:endParaRPr lang="ru-RU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 Вариант размещения в 1 строку</a:t>
            </a:r>
            <a:endParaRPr lang="en-US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2237606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Иконка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880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2" pos="6543" userDrawn="1">
          <p15:clr>
            <a:srgbClr val="FBAE40"/>
          </p15:clr>
        </p15:guide>
        <p15:guide id="3" orient="horz" pos="680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6" pos="555" userDrawn="1">
          <p15:clr>
            <a:srgbClr val="FBAE40"/>
          </p15:clr>
        </p15:guide>
        <p15:guide id="7" orient="horz" pos="1406" userDrawn="1">
          <p15:clr>
            <a:srgbClr val="FBAE40"/>
          </p15:clr>
        </p15:guide>
        <p15:guide id="8" orient="horz" pos="998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 в 2 строки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27" y="2237609"/>
            <a:ext cx="8856793" cy="42922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585995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Заголовок для текста с иконками</a:t>
            </a:r>
          </a:p>
          <a:p>
            <a:pPr lvl="0"/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2237606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Иконка</a:t>
            </a:r>
            <a:endParaRPr lang="ru-RU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78717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406">
          <p15:clr>
            <a:srgbClr val="FBAE40"/>
          </p15:clr>
        </p15:guide>
        <p15:guide id="6" orient="horz" pos="99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591" y="1763925"/>
            <a:ext cx="4722217" cy="498903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005" y="1763925"/>
            <a:ext cx="4722217" cy="498903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BEB1-A0C2-4B6E-8472-12D43E4BEA7D}" type="datetime1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67274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 в 3 строки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27" y="2486580"/>
            <a:ext cx="8856793" cy="42922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844489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Заголовок для текста с иконками</a:t>
            </a:r>
            <a:endParaRPr lang="ru-RU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длинного заголовка</a:t>
            </a:r>
            <a:br>
              <a:rPr lang="ru-RU" dirty="0" smtClean="0"/>
            </a:br>
            <a:r>
              <a:rPr lang="ru-RU" dirty="0" smtClean="0"/>
              <a:t>в три строки</a:t>
            </a:r>
            <a:endParaRPr lang="en-US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2495906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Иконка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1362015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1156" userDrawn="1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565" userDrawn="1">
          <p15:clr>
            <a:srgbClr val="FBAE40"/>
          </p15:clr>
        </p15:guide>
        <p15:guide id="6" orient="horz" pos="975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Заголовок в 1 строку, подзаголовок в 1 строку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27" y="2731477"/>
            <a:ext cx="8856793" cy="39023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089391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Заголовок для текста с иконками</a:t>
            </a:r>
          </a:p>
          <a:p>
            <a:pPr lvl="0"/>
            <a:endParaRPr lang="ru-RU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6" y="1358791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r>
              <a:rPr lang="en-US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 </a:t>
            </a:r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подзаголовка слайда в одну строку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2743106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Иконка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45296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orient="horz" pos="1088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Заголовок в 2 строки, подзаголовок в 2 строки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27" y="2729147"/>
            <a:ext cx="8856793" cy="3854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087061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Заголовок для текста с иконками</a:t>
            </a:r>
          </a:p>
          <a:p>
            <a:pPr lvl="0"/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6" y="1358791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2729147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Иконка</a:t>
            </a:r>
            <a:endParaRPr lang="ru-RU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20069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orient="horz" pos="998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Заголовок в 3 строки, подзаголовок в 2 строки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8" y="1859286"/>
            <a:ext cx="9613898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27" y="3234287"/>
            <a:ext cx="8856793" cy="33972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592202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Заголовок для текста с иконками</a:t>
            </a:r>
            <a:endParaRPr lang="ru-RU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длинного заголовка</a:t>
            </a:r>
            <a:br>
              <a:rPr lang="ru-RU" dirty="0" smtClean="0"/>
            </a:br>
            <a:r>
              <a:rPr lang="ru-RU" dirty="0" smtClean="0"/>
              <a:t>в три строки</a:t>
            </a:r>
            <a:endParaRPr lang="en-US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3238048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Иконка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349414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1315" userDrawn="1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633" userDrawn="1">
          <p15:clr>
            <a:srgbClr val="FBAE40"/>
          </p15:clr>
        </p15:guide>
        <p15:guide id="6" orient="horz" pos="975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в 1 строку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Примеры иконок,</a:t>
            </a:r>
            <a:br>
              <a:rPr lang="ru-RU" dirty="0" smtClean="0"/>
            </a:br>
            <a:r>
              <a:rPr lang="ru-RU" dirty="0" smtClean="0"/>
              <a:t>для использования в рабочих материалах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81066" y="1727208"/>
            <a:ext cx="562500" cy="5568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85790" y="2361489"/>
            <a:ext cx="557783" cy="5634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89797" y="3002320"/>
            <a:ext cx="553770" cy="5537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81067" y="3633504"/>
            <a:ext cx="554678" cy="5546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881067" y="4264688"/>
            <a:ext cx="553588" cy="5591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879976" y="4896780"/>
            <a:ext cx="554678" cy="5491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879976" y="6159654"/>
            <a:ext cx="554678" cy="5546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872155" y="5518823"/>
            <a:ext cx="562500" cy="5625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1645478" y="1721576"/>
            <a:ext cx="562500" cy="562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1645478" y="2362406"/>
            <a:ext cx="562500" cy="5625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651105" y="3642242"/>
            <a:ext cx="556875" cy="55687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645478" y="3002320"/>
            <a:ext cx="562500" cy="5625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645478" y="4276530"/>
            <a:ext cx="562500" cy="5568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645478" y="4896780"/>
            <a:ext cx="562500" cy="56818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2409891" y="2361947"/>
            <a:ext cx="562500" cy="5625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1645478" y="6162231"/>
            <a:ext cx="562500" cy="5625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1645478" y="5524447"/>
            <a:ext cx="562502" cy="55687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 userDrawn="1"/>
        </p:nvPicPr>
        <p:blipFill>
          <a:blip r:embed="rId20" cstate="print"/>
          <a:stretch>
            <a:fillRect/>
          </a:stretch>
        </p:blipFill>
        <p:spPr>
          <a:xfrm>
            <a:off x="3174304" y="1729151"/>
            <a:ext cx="562500" cy="5625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 userDrawn="1"/>
        </p:nvPicPr>
        <p:blipFill>
          <a:blip r:embed="rId21" cstate="print"/>
          <a:stretch>
            <a:fillRect/>
          </a:stretch>
        </p:blipFill>
        <p:spPr>
          <a:xfrm>
            <a:off x="3173535" y="3007953"/>
            <a:ext cx="562500" cy="55687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 userDrawn="1"/>
        </p:nvPicPr>
        <p:blipFill>
          <a:blip r:embed="rId22" cstate="print"/>
          <a:stretch>
            <a:fillRect/>
          </a:stretch>
        </p:blipFill>
        <p:spPr>
          <a:xfrm>
            <a:off x="3173535" y="3638847"/>
            <a:ext cx="562500" cy="55687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 userDrawn="1"/>
        </p:nvPicPr>
        <p:blipFill>
          <a:blip r:embed="rId23" cstate="print"/>
          <a:stretch>
            <a:fillRect/>
          </a:stretch>
        </p:blipFill>
        <p:spPr>
          <a:xfrm>
            <a:off x="3170085" y="4273108"/>
            <a:ext cx="565950" cy="56029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 userDrawn="1"/>
        </p:nvPicPr>
        <p:blipFill>
          <a:blip r:embed="rId24" cstate="print"/>
          <a:stretch>
            <a:fillRect/>
          </a:stretch>
        </p:blipFill>
        <p:spPr>
          <a:xfrm>
            <a:off x="3170088" y="4902441"/>
            <a:ext cx="562500" cy="55687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 userDrawn="1"/>
        </p:nvPicPr>
        <p:blipFill>
          <a:blip r:embed="rId25" cstate="print"/>
          <a:stretch>
            <a:fillRect/>
          </a:stretch>
        </p:blipFill>
        <p:spPr>
          <a:xfrm>
            <a:off x="3173543" y="2361186"/>
            <a:ext cx="563269" cy="56326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 userDrawn="1"/>
        </p:nvPicPr>
        <p:blipFill>
          <a:blip r:embed="rId26" cstate="print"/>
          <a:stretch>
            <a:fillRect/>
          </a:stretch>
        </p:blipFill>
        <p:spPr>
          <a:xfrm>
            <a:off x="3170088" y="5524447"/>
            <a:ext cx="562500" cy="5625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 userDrawn="1"/>
        </p:nvPicPr>
        <p:blipFill>
          <a:blip r:embed="rId27" cstate="print"/>
          <a:stretch>
            <a:fillRect/>
          </a:stretch>
        </p:blipFill>
        <p:spPr>
          <a:xfrm>
            <a:off x="3170092" y="6147360"/>
            <a:ext cx="565327" cy="56532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 userDrawn="1"/>
        </p:nvPicPr>
        <p:blipFill>
          <a:blip r:embed="rId28" cstate="print"/>
          <a:stretch>
            <a:fillRect/>
          </a:stretch>
        </p:blipFill>
        <p:spPr>
          <a:xfrm>
            <a:off x="3938721" y="1729151"/>
            <a:ext cx="562500" cy="5625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 userDrawn="1"/>
        </p:nvPicPr>
        <p:blipFill>
          <a:blip r:embed="rId29" cstate="print"/>
          <a:stretch>
            <a:fillRect/>
          </a:stretch>
        </p:blipFill>
        <p:spPr>
          <a:xfrm>
            <a:off x="3937948" y="2361947"/>
            <a:ext cx="562500" cy="56250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 userDrawn="1"/>
        </p:nvPicPr>
        <p:blipFill>
          <a:blip r:embed="rId30" cstate="print"/>
          <a:stretch>
            <a:fillRect/>
          </a:stretch>
        </p:blipFill>
        <p:spPr>
          <a:xfrm>
            <a:off x="3937948" y="2996638"/>
            <a:ext cx="562500" cy="56818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 userDrawn="1"/>
        </p:nvPicPr>
        <p:blipFill>
          <a:blip r:embed="rId31" cstate="print"/>
          <a:stretch>
            <a:fillRect/>
          </a:stretch>
        </p:blipFill>
        <p:spPr>
          <a:xfrm>
            <a:off x="3937948" y="4260623"/>
            <a:ext cx="562500" cy="55687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 userDrawn="1"/>
        </p:nvPicPr>
        <p:blipFill>
          <a:blip r:embed="rId32" cstate="print"/>
          <a:stretch>
            <a:fillRect/>
          </a:stretch>
        </p:blipFill>
        <p:spPr>
          <a:xfrm>
            <a:off x="3938986" y="5515306"/>
            <a:ext cx="561462" cy="56146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 userDrawn="1"/>
        </p:nvPicPr>
        <p:blipFill>
          <a:blip r:embed="rId33" cstate="print"/>
          <a:stretch>
            <a:fillRect/>
          </a:stretch>
        </p:blipFill>
        <p:spPr>
          <a:xfrm>
            <a:off x="3937948" y="3641226"/>
            <a:ext cx="562500" cy="56818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 userDrawn="1"/>
        </p:nvPicPr>
        <p:blipFill>
          <a:blip r:embed="rId34" cstate="print"/>
          <a:stretch>
            <a:fillRect/>
          </a:stretch>
        </p:blipFill>
        <p:spPr>
          <a:xfrm>
            <a:off x="3937949" y="4882518"/>
            <a:ext cx="565417" cy="559763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 userDrawn="1"/>
        </p:nvPicPr>
        <p:blipFill>
          <a:blip r:embed="rId35" cstate="print"/>
          <a:stretch>
            <a:fillRect/>
          </a:stretch>
        </p:blipFill>
        <p:spPr>
          <a:xfrm>
            <a:off x="3932804" y="6145901"/>
            <a:ext cx="572511" cy="56678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 userDrawn="1"/>
        </p:nvPicPr>
        <p:blipFill>
          <a:blip r:embed="rId36" cstate="print"/>
          <a:stretch>
            <a:fillRect/>
          </a:stretch>
        </p:blipFill>
        <p:spPr>
          <a:xfrm>
            <a:off x="4703133" y="1735063"/>
            <a:ext cx="562500" cy="562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7" cstate="print"/>
          <a:stretch>
            <a:fillRect/>
          </a:stretch>
        </p:blipFill>
        <p:spPr>
          <a:xfrm>
            <a:off x="4701592" y="2361182"/>
            <a:ext cx="564038" cy="5640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8" cstate="print"/>
          <a:stretch>
            <a:fillRect/>
          </a:stretch>
        </p:blipFill>
        <p:spPr>
          <a:xfrm>
            <a:off x="4701600" y="2996638"/>
            <a:ext cx="565103" cy="5594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9" cstate="print"/>
          <a:stretch>
            <a:fillRect/>
          </a:stretch>
        </p:blipFill>
        <p:spPr>
          <a:xfrm>
            <a:off x="4698141" y="3642242"/>
            <a:ext cx="567489" cy="5618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0" cstate="print"/>
          <a:stretch>
            <a:fillRect/>
          </a:stretch>
        </p:blipFill>
        <p:spPr>
          <a:xfrm>
            <a:off x="4694692" y="4267000"/>
            <a:ext cx="570940" cy="5652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1" cstate="print"/>
          <a:stretch>
            <a:fillRect/>
          </a:stretch>
        </p:blipFill>
        <p:spPr>
          <a:xfrm>
            <a:off x="2409891" y="1729159"/>
            <a:ext cx="562500" cy="5568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2" cstate="print"/>
          <a:stretch>
            <a:fillRect/>
          </a:stretch>
        </p:blipFill>
        <p:spPr>
          <a:xfrm>
            <a:off x="4694691" y="4891703"/>
            <a:ext cx="570942" cy="56523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 userDrawn="1"/>
        </p:nvPicPr>
        <p:blipFill>
          <a:blip r:embed="rId43" cstate="print"/>
          <a:stretch>
            <a:fillRect/>
          </a:stretch>
        </p:blipFill>
        <p:spPr>
          <a:xfrm>
            <a:off x="2389312" y="3000368"/>
            <a:ext cx="582312" cy="57648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 userDrawn="1"/>
        </p:nvPicPr>
        <p:blipFill>
          <a:blip r:embed="rId44" cstate="print"/>
          <a:stretch>
            <a:fillRect/>
          </a:stretch>
        </p:blipFill>
        <p:spPr>
          <a:xfrm>
            <a:off x="2389310" y="3633512"/>
            <a:ext cx="586532" cy="58066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 userDrawn="1"/>
        </p:nvPicPr>
        <p:blipFill>
          <a:blip r:embed="rId45" cstate="print"/>
          <a:stretch>
            <a:fillRect/>
          </a:stretch>
        </p:blipFill>
        <p:spPr>
          <a:xfrm>
            <a:off x="2389310" y="4274102"/>
            <a:ext cx="578862" cy="578861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 userDrawn="1"/>
        </p:nvPicPr>
        <p:blipFill>
          <a:blip r:embed="rId46" cstate="print"/>
          <a:stretch>
            <a:fillRect/>
          </a:stretch>
        </p:blipFill>
        <p:spPr>
          <a:xfrm>
            <a:off x="2389310" y="4894429"/>
            <a:ext cx="587884" cy="58788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 userDrawn="1"/>
        </p:nvPicPr>
        <p:blipFill>
          <a:blip r:embed="rId47" cstate="print"/>
          <a:stretch>
            <a:fillRect/>
          </a:stretch>
        </p:blipFill>
        <p:spPr>
          <a:xfrm>
            <a:off x="2389310" y="5524447"/>
            <a:ext cx="574372" cy="58017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 userDrawn="1"/>
        </p:nvPicPr>
        <p:blipFill>
          <a:blip r:embed="rId48" cstate="print"/>
          <a:stretch>
            <a:fillRect/>
          </a:stretch>
        </p:blipFill>
        <p:spPr>
          <a:xfrm>
            <a:off x="2389318" y="6150585"/>
            <a:ext cx="591367" cy="59734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 userDrawn="1"/>
        </p:nvPicPr>
        <p:blipFill>
          <a:blip r:embed="rId49" cstate="print"/>
          <a:stretch>
            <a:fillRect/>
          </a:stretch>
        </p:blipFill>
        <p:spPr>
          <a:xfrm>
            <a:off x="4698141" y="5503547"/>
            <a:ext cx="567489" cy="573221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 userDrawn="1"/>
        </p:nvPicPr>
        <p:blipFill>
          <a:blip r:embed="rId50" cstate="print"/>
          <a:stretch>
            <a:fillRect/>
          </a:stretch>
        </p:blipFill>
        <p:spPr>
          <a:xfrm>
            <a:off x="4692689" y="6145612"/>
            <a:ext cx="572949" cy="57294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 userDrawn="1"/>
        </p:nvPicPr>
        <p:blipFill>
          <a:blip r:embed="rId51" cstate="print"/>
          <a:stretch>
            <a:fillRect/>
          </a:stretch>
        </p:blipFill>
        <p:spPr>
          <a:xfrm>
            <a:off x="5465237" y="1739396"/>
            <a:ext cx="543678" cy="54367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 userDrawn="1"/>
        </p:nvPicPr>
        <p:blipFill>
          <a:blip r:embed="rId52" cstate="print"/>
          <a:stretch>
            <a:fillRect/>
          </a:stretch>
        </p:blipFill>
        <p:spPr>
          <a:xfrm>
            <a:off x="5465237" y="2361183"/>
            <a:ext cx="543678" cy="54917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 userDrawn="1"/>
        </p:nvPicPr>
        <p:blipFill>
          <a:blip r:embed="rId53" cstate="print"/>
          <a:stretch>
            <a:fillRect/>
          </a:stretch>
        </p:blipFill>
        <p:spPr>
          <a:xfrm>
            <a:off x="5470226" y="2996638"/>
            <a:ext cx="559452" cy="55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52456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Заголовок в 1 строку, 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05681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 userDrawn="1"/>
        </p:nvCxnSpPr>
        <p:spPr>
          <a:xfrm flipH="1">
            <a:off x="5444989" y="2360645"/>
            <a:ext cx="1" cy="6699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 userDrawn="1"/>
        </p:nvCxnSpPr>
        <p:spPr>
          <a:xfrm rot="10800000" flipV="1">
            <a:off x="2232019" y="2043923"/>
            <a:ext cx="739163" cy="969182"/>
          </a:xfrm>
          <a:prstGeom prst="bentConnector2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 userDrawn="1"/>
        </p:nvCxnSpPr>
        <p:spPr>
          <a:xfrm rot="16200000" flipH="1">
            <a:off x="7836122" y="2139605"/>
            <a:ext cx="971328" cy="805991"/>
          </a:xfrm>
          <a:prstGeom prst="bentConnector3">
            <a:avLst>
              <a:gd name="adj1" fmla="val -1725"/>
            </a:avLst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 userDrawn="1"/>
        </p:nvCxnSpPr>
        <p:spPr>
          <a:xfrm flipH="1">
            <a:off x="3840837" y="2351913"/>
            <a:ext cx="1" cy="2447079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 userDrawn="1"/>
        </p:nvCxnSpPr>
        <p:spPr>
          <a:xfrm flipH="1">
            <a:off x="7084889" y="2356240"/>
            <a:ext cx="1" cy="2447079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 userDrawn="1"/>
        </p:nvSpPr>
        <p:spPr>
          <a:xfrm>
            <a:off x="881067" y="4040425"/>
            <a:ext cx="2701892" cy="698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42" name="Текст 18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81067" y="3028263"/>
            <a:ext cx="2701892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52" name="Прямоугольник 51"/>
          <p:cNvSpPr/>
          <p:nvPr userDrawn="1"/>
        </p:nvSpPr>
        <p:spPr>
          <a:xfrm>
            <a:off x="4094035" y="4040425"/>
            <a:ext cx="2701892" cy="698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53" name="Текст 18"/>
          <p:cNvSpPr>
            <a:spLocks noGrp="1"/>
          </p:cNvSpPr>
          <p:nvPr>
            <p:ph type="body" sz="quarter" idx="18" hasCustomPrompt="1"/>
          </p:nvPr>
        </p:nvSpPr>
        <p:spPr>
          <a:xfrm>
            <a:off x="4094035" y="3028263"/>
            <a:ext cx="2701892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54" name="Прямоугольник 53"/>
          <p:cNvSpPr/>
          <p:nvPr userDrawn="1"/>
        </p:nvSpPr>
        <p:spPr>
          <a:xfrm>
            <a:off x="7373836" y="4027420"/>
            <a:ext cx="2701892" cy="698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55" name="Текст 18"/>
          <p:cNvSpPr>
            <a:spLocks noGrp="1"/>
          </p:cNvSpPr>
          <p:nvPr>
            <p:ph type="body" sz="quarter" idx="19" hasCustomPrompt="1"/>
          </p:nvPr>
        </p:nvSpPr>
        <p:spPr>
          <a:xfrm>
            <a:off x="7373836" y="3015258"/>
            <a:ext cx="2701892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56" name="Прямоугольник 55"/>
          <p:cNvSpPr/>
          <p:nvPr userDrawn="1"/>
        </p:nvSpPr>
        <p:spPr>
          <a:xfrm>
            <a:off x="2489883" y="5805363"/>
            <a:ext cx="2701892" cy="698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57" name="Текст 18"/>
          <p:cNvSpPr>
            <a:spLocks noGrp="1"/>
          </p:cNvSpPr>
          <p:nvPr>
            <p:ph type="body" sz="quarter" idx="20" hasCustomPrompt="1"/>
          </p:nvPr>
        </p:nvSpPr>
        <p:spPr>
          <a:xfrm>
            <a:off x="2489883" y="4793199"/>
            <a:ext cx="2701892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58" name="Прямоугольник 57"/>
          <p:cNvSpPr/>
          <p:nvPr userDrawn="1"/>
        </p:nvSpPr>
        <p:spPr>
          <a:xfrm>
            <a:off x="5733935" y="5812459"/>
            <a:ext cx="2701892" cy="698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59" name="Текст 18"/>
          <p:cNvSpPr>
            <a:spLocks noGrp="1"/>
          </p:cNvSpPr>
          <p:nvPr>
            <p:ph type="body" sz="quarter" idx="21" hasCustomPrompt="1"/>
          </p:nvPr>
        </p:nvSpPr>
        <p:spPr>
          <a:xfrm>
            <a:off x="5733935" y="4800297"/>
            <a:ext cx="2701892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60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2971181" y="1738852"/>
            <a:ext cx="4947617" cy="602241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Заголовок графика</a:t>
            </a:r>
            <a:endParaRPr lang="ru-RU" dirty="0"/>
          </a:p>
        </p:txBody>
      </p:sp>
      <p:cxnSp>
        <p:nvCxnSpPr>
          <p:cNvPr id="61" name="Прямая соединительная линия 60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940033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2" pos="6543">
          <p15:clr>
            <a:srgbClr val="FBAE40"/>
          </p15:clr>
        </p15:guide>
        <p15:guide id="3" orient="horz" pos="680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1088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Заголовок в 2 строки, 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Текст 18"/>
          <p:cNvSpPr>
            <a:spLocks noGrp="1"/>
          </p:cNvSpPr>
          <p:nvPr>
            <p:ph type="body" sz="quarter" idx="27" hasCustomPrompt="1"/>
          </p:nvPr>
        </p:nvSpPr>
        <p:spPr>
          <a:xfrm>
            <a:off x="891343" y="1748973"/>
            <a:ext cx="9495670" cy="590334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Заголовок графика</a:t>
            </a:r>
            <a:endParaRPr lang="ru-RU" dirty="0"/>
          </a:p>
        </p:txBody>
      </p:sp>
      <p:sp>
        <p:nvSpPr>
          <p:cNvPr id="51" name="Текст 18"/>
          <p:cNvSpPr>
            <a:spLocks noGrp="1"/>
          </p:cNvSpPr>
          <p:nvPr>
            <p:ph type="body" sz="quarter" idx="24" hasCustomPrompt="1"/>
          </p:nvPr>
        </p:nvSpPr>
        <p:spPr>
          <a:xfrm>
            <a:off x="891343" y="2800607"/>
            <a:ext cx="3402702" cy="10101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49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91346" y="5464756"/>
            <a:ext cx="1633195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45" name="Текст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21696" y="4126078"/>
            <a:ext cx="2773017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33" name="Прямая со стрелкой 32"/>
          <p:cNvCxnSpPr/>
          <p:nvPr userDrawn="1"/>
        </p:nvCxnSpPr>
        <p:spPr>
          <a:xfrm flipH="1">
            <a:off x="2582423" y="2342274"/>
            <a:ext cx="1" cy="44436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 userDrawn="1"/>
        </p:nvCxnSpPr>
        <p:spPr>
          <a:xfrm flipH="1">
            <a:off x="7504981" y="2342425"/>
            <a:ext cx="1" cy="44436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 userDrawn="1"/>
        </p:nvCxnSpPr>
        <p:spPr>
          <a:xfrm>
            <a:off x="2582415" y="3813682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 userDrawn="1"/>
        </p:nvCxnSpPr>
        <p:spPr>
          <a:xfrm>
            <a:off x="6008204" y="3813682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 userDrawn="1"/>
        </p:nvCxnSpPr>
        <p:spPr>
          <a:xfrm>
            <a:off x="9000502" y="3813682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 userDrawn="1"/>
        </p:nvCxnSpPr>
        <p:spPr>
          <a:xfrm>
            <a:off x="1704356" y="5145756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 userDrawn="1"/>
        </p:nvCxnSpPr>
        <p:spPr>
          <a:xfrm>
            <a:off x="3462028" y="5145756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 userDrawn="1"/>
        </p:nvCxnSpPr>
        <p:spPr>
          <a:xfrm>
            <a:off x="6016282" y="5143556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 userDrawn="1"/>
        </p:nvCxnSpPr>
        <p:spPr>
          <a:xfrm>
            <a:off x="9000502" y="5143556"/>
            <a:ext cx="0" cy="305024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881063" y="4126078"/>
            <a:ext cx="3402702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46" name="Текст 18"/>
          <p:cNvSpPr>
            <a:spLocks noGrp="1"/>
          </p:cNvSpPr>
          <p:nvPr>
            <p:ph type="body" sz="quarter" idx="19" hasCustomPrompt="1"/>
          </p:nvPr>
        </p:nvSpPr>
        <p:spPr>
          <a:xfrm>
            <a:off x="7613994" y="4126078"/>
            <a:ext cx="2773017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47" name="Текст 18"/>
          <p:cNvSpPr>
            <a:spLocks noGrp="1"/>
          </p:cNvSpPr>
          <p:nvPr>
            <p:ph type="body" sz="quarter" idx="20" hasCustomPrompt="1"/>
          </p:nvPr>
        </p:nvSpPr>
        <p:spPr>
          <a:xfrm>
            <a:off x="4621700" y="5445226"/>
            <a:ext cx="2773017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48" name="Текст 18"/>
          <p:cNvSpPr>
            <a:spLocks noGrp="1"/>
          </p:cNvSpPr>
          <p:nvPr>
            <p:ph type="body" sz="quarter" idx="21" hasCustomPrompt="1"/>
          </p:nvPr>
        </p:nvSpPr>
        <p:spPr>
          <a:xfrm>
            <a:off x="7613996" y="5445226"/>
            <a:ext cx="2773017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50" name="Текст 18"/>
          <p:cNvSpPr>
            <a:spLocks noGrp="1"/>
          </p:cNvSpPr>
          <p:nvPr>
            <p:ph type="body" sz="quarter" idx="23" hasCustomPrompt="1"/>
          </p:nvPr>
        </p:nvSpPr>
        <p:spPr>
          <a:xfrm>
            <a:off x="2650570" y="5464756"/>
            <a:ext cx="1633195" cy="101012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52" name="Текст 18"/>
          <p:cNvSpPr>
            <a:spLocks noGrp="1"/>
          </p:cNvSpPr>
          <p:nvPr>
            <p:ph type="body" sz="quarter" idx="25" hasCustomPrompt="1"/>
          </p:nvPr>
        </p:nvSpPr>
        <p:spPr>
          <a:xfrm>
            <a:off x="4621695" y="2802774"/>
            <a:ext cx="5765317" cy="10101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cxnSp>
        <p:nvCxnSpPr>
          <p:cNvPr id="55" name="Прямая соединительная линия 54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132473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Заголовок в 2 строки, график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Текст 18"/>
          <p:cNvSpPr>
            <a:spLocks noGrp="1"/>
          </p:cNvSpPr>
          <p:nvPr>
            <p:ph type="body" sz="quarter" idx="21" hasCustomPrompt="1"/>
          </p:nvPr>
        </p:nvSpPr>
        <p:spPr>
          <a:xfrm>
            <a:off x="5822672" y="4111015"/>
            <a:ext cx="2773017" cy="911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44" name="Текст 18"/>
          <p:cNvSpPr>
            <a:spLocks noGrp="1"/>
          </p:cNvSpPr>
          <p:nvPr>
            <p:ph type="body" sz="quarter" idx="20" hasCustomPrompt="1"/>
          </p:nvPr>
        </p:nvSpPr>
        <p:spPr>
          <a:xfrm>
            <a:off x="5822672" y="3078053"/>
            <a:ext cx="2773017" cy="91124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43" name="Текст 18"/>
          <p:cNvSpPr>
            <a:spLocks noGrp="1"/>
          </p:cNvSpPr>
          <p:nvPr>
            <p:ph type="body" sz="quarter" idx="19" hasCustomPrompt="1"/>
          </p:nvPr>
        </p:nvSpPr>
        <p:spPr>
          <a:xfrm>
            <a:off x="5822672" y="2053408"/>
            <a:ext cx="2773017" cy="91124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cxnSp>
        <p:nvCxnSpPr>
          <p:cNvPr id="8" name="Прямая со стрелкой 7"/>
          <p:cNvCxnSpPr>
            <a:stCxn id="9" idx="3"/>
          </p:cNvCxnSpPr>
          <p:nvPr userDrawn="1"/>
        </p:nvCxnSpPr>
        <p:spPr>
          <a:xfrm>
            <a:off x="4754880" y="2515355"/>
            <a:ext cx="1071988" cy="0"/>
          </a:xfrm>
          <a:prstGeom prst="straightConnector1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 userDrawn="1"/>
        </p:nvSpPr>
        <p:spPr>
          <a:xfrm>
            <a:off x="885258" y="2059741"/>
            <a:ext cx="3869622" cy="911241"/>
          </a:xfrm>
          <a:prstGeom prst="rect">
            <a:avLst/>
          </a:prstGeom>
          <a:noFill/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2" name="Текст 18"/>
          <p:cNvSpPr>
            <a:spLocks noGrp="1"/>
          </p:cNvSpPr>
          <p:nvPr>
            <p:ph type="body" sz="quarter" idx="15" hasCustomPrompt="1"/>
          </p:nvPr>
        </p:nvSpPr>
        <p:spPr>
          <a:xfrm>
            <a:off x="1758004" y="2236915"/>
            <a:ext cx="2861340" cy="5469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</a:t>
            </a:r>
            <a:endParaRPr lang="ru-RU" dirty="0"/>
          </a:p>
        </p:txBody>
      </p:sp>
      <p:cxnSp>
        <p:nvCxnSpPr>
          <p:cNvPr id="28" name="Прямая со стрелкой 27"/>
          <p:cNvCxnSpPr>
            <a:stCxn id="29" idx="3"/>
          </p:cNvCxnSpPr>
          <p:nvPr userDrawn="1"/>
        </p:nvCxnSpPr>
        <p:spPr>
          <a:xfrm>
            <a:off x="4750685" y="3541990"/>
            <a:ext cx="1071988" cy="0"/>
          </a:xfrm>
          <a:prstGeom prst="straightConnector1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 userDrawn="1"/>
        </p:nvSpPr>
        <p:spPr>
          <a:xfrm>
            <a:off x="881063" y="3086377"/>
            <a:ext cx="3869622" cy="911241"/>
          </a:xfrm>
          <a:prstGeom prst="rect">
            <a:avLst/>
          </a:prstGeom>
          <a:noFill/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2" name="Текст 18"/>
          <p:cNvSpPr>
            <a:spLocks noGrp="1"/>
          </p:cNvSpPr>
          <p:nvPr>
            <p:ph type="body" sz="quarter" idx="16" hasCustomPrompt="1"/>
          </p:nvPr>
        </p:nvSpPr>
        <p:spPr>
          <a:xfrm>
            <a:off x="1753810" y="3263550"/>
            <a:ext cx="2861340" cy="5469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accent3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</a:t>
            </a:r>
            <a:endParaRPr lang="ru-RU" dirty="0"/>
          </a:p>
        </p:txBody>
      </p:sp>
      <p:cxnSp>
        <p:nvCxnSpPr>
          <p:cNvPr id="33" name="Прямая со стрелкой 32"/>
          <p:cNvCxnSpPr>
            <a:stCxn id="34" idx="3"/>
          </p:cNvCxnSpPr>
          <p:nvPr userDrawn="1"/>
        </p:nvCxnSpPr>
        <p:spPr>
          <a:xfrm>
            <a:off x="4750685" y="4574952"/>
            <a:ext cx="1071988" cy="0"/>
          </a:xfrm>
          <a:prstGeom prst="straightConnector1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 userDrawn="1"/>
        </p:nvSpPr>
        <p:spPr>
          <a:xfrm>
            <a:off x="881063" y="4119339"/>
            <a:ext cx="3869622" cy="911241"/>
          </a:xfrm>
          <a:prstGeom prst="rect">
            <a:avLst/>
          </a:prstGeom>
          <a:noFill/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7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1753810" y="4296513"/>
            <a:ext cx="2861340" cy="5469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</a:t>
            </a:r>
            <a:endParaRPr lang="ru-RU" dirty="0"/>
          </a:p>
        </p:txBody>
      </p:sp>
      <p:cxnSp>
        <p:nvCxnSpPr>
          <p:cNvPr id="38" name="Прямая со стрелкой 37"/>
          <p:cNvCxnSpPr>
            <a:stCxn id="39" idx="3"/>
          </p:cNvCxnSpPr>
          <p:nvPr userDrawn="1"/>
        </p:nvCxnSpPr>
        <p:spPr>
          <a:xfrm>
            <a:off x="4750685" y="5596923"/>
            <a:ext cx="1071988" cy="0"/>
          </a:xfrm>
          <a:prstGeom prst="straightConnector1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 userDrawn="1"/>
        </p:nvSpPr>
        <p:spPr>
          <a:xfrm>
            <a:off x="881063" y="5141309"/>
            <a:ext cx="3869622" cy="911241"/>
          </a:xfrm>
          <a:prstGeom prst="rect">
            <a:avLst/>
          </a:prstGeom>
          <a:noFill/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2" name="Текст 18"/>
          <p:cNvSpPr>
            <a:spLocks noGrp="1"/>
          </p:cNvSpPr>
          <p:nvPr>
            <p:ph type="body" sz="quarter" idx="18" hasCustomPrompt="1"/>
          </p:nvPr>
        </p:nvSpPr>
        <p:spPr>
          <a:xfrm>
            <a:off x="1753810" y="5318484"/>
            <a:ext cx="2861340" cy="5469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4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5822672" y="5135659"/>
            <a:ext cx="2773017" cy="911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Текст графика</a:t>
            </a:r>
            <a:endParaRPr lang="ru-RU" dirty="0"/>
          </a:p>
        </p:txBody>
      </p:sp>
      <p:cxnSp>
        <p:nvCxnSpPr>
          <p:cNvPr id="47" name="Прямая соединительная линия 46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18"/>
          <p:cNvSpPr>
            <a:spLocks noGrp="1"/>
          </p:cNvSpPr>
          <p:nvPr>
            <p:ph type="body" sz="quarter" idx="23" hasCustomPrompt="1"/>
          </p:nvPr>
        </p:nvSpPr>
        <p:spPr>
          <a:xfrm>
            <a:off x="1055619" y="2236517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Иконка</a:t>
            </a:r>
            <a:endParaRPr lang="ru-RU" dirty="0"/>
          </a:p>
        </p:txBody>
      </p:sp>
      <p:sp>
        <p:nvSpPr>
          <p:cNvPr id="30" name="Текст 18"/>
          <p:cNvSpPr>
            <a:spLocks noGrp="1"/>
          </p:cNvSpPr>
          <p:nvPr>
            <p:ph type="body" sz="quarter" idx="24" hasCustomPrompt="1"/>
          </p:nvPr>
        </p:nvSpPr>
        <p:spPr>
          <a:xfrm>
            <a:off x="1055619" y="3263551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Иконка</a:t>
            </a:r>
            <a:endParaRPr lang="ru-RU" dirty="0"/>
          </a:p>
        </p:txBody>
      </p:sp>
      <p:sp>
        <p:nvSpPr>
          <p:cNvPr id="35" name="Текст 18"/>
          <p:cNvSpPr>
            <a:spLocks noGrp="1"/>
          </p:cNvSpPr>
          <p:nvPr>
            <p:ph type="body" sz="quarter" idx="25" hasCustomPrompt="1"/>
          </p:nvPr>
        </p:nvSpPr>
        <p:spPr>
          <a:xfrm>
            <a:off x="1055619" y="4296117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Иконка</a:t>
            </a:r>
            <a:endParaRPr lang="ru-RU" dirty="0"/>
          </a:p>
        </p:txBody>
      </p:sp>
      <p:sp>
        <p:nvSpPr>
          <p:cNvPr id="40" name="Текст 18"/>
          <p:cNvSpPr>
            <a:spLocks noGrp="1"/>
          </p:cNvSpPr>
          <p:nvPr>
            <p:ph type="body" sz="quarter" idx="26" hasCustomPrompt="1"/>
          </p:nvPr>
        </p:nvSpPr>
        <p:spPr>
          <a:xfrm>
            <a:off x="1055619" y="5336466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Иконка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178033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Заголовок в 2 строки,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7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4491589"/>
            <a:ext cx="9597508" cy="2244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Основной текст</a:t>
            </a:r>
          </a:p>
          <a:p>
            <a:pPr lvl="0"/>
            <a:endParaRPr lang="ru-RU" dirty="0" smtClean="0"/>
          </a:p>
        </p:txBody>
      </p:sp>
      <p:sp>
        <p:nvSpPr>
          <p:cNvPr id="11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891116" y="1728214"/>
            <a:ext cx="9495900" cy="2511308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Место для изображения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9814398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Заголовок в 2 строки,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7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5" y="1727201"/>
            <a:ext cx="4678234" cy="23395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Основной текст</a:t>
            </a:r>
          </a:p>
          <a:p>
            <a:pPr lvl="0"/>
            <a:endParaRPr lang="ru-RU" dirty="0" smtClean="0"/>
          </a:p>
        </p:txBody>
      </p:sp>
      <p:sp>
        <p:nvSpPr>
          <p:cNvPr id="9" name="Текст 29"/>
          <p:cNvSpPr>
            <a:spLocks noGrp="1"/>
          </p:cNvSpPr>
          <p:nvPr>
            <p:ph type="body" sz="quarter" idx="14" hasCustomPrompt="1"/>
          </p:nvPr>
        </p:nvSpPr>
        <p:spPr>
          <a:xfrm>
            <a:off x="5708779" y="1727201"/>
            <a:ext cx="4678234" cy="23395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Основной текст</a:t>
            </a:r>
          </a:p>
          <a:p>
            <a:pPr lvl="0"/>
            <a:endParaRPr lang="ru-RU" dirty="0" smtClean="0"/>
          </a:p>
        </p:txBody>
      </p:sp>
      <p:sp>
        <p:nvSpPr>
          <p:cNvPr id="11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891116" y="4266145"/>
            <a:ext cx="9495900" cy="2511308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Место для изображения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617557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6D48-76CA-409B-87CA-F403295E1E3F}" type="datetime1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40963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Заголовок в 2 строки, изображение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7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5" y="1727209"/>
            <a:ext cx="5508658" cy="4944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Основной текст</a:t>
            </a:r>
          </a:p>
          <a:p>
            <a:pPr lvl="0"/>
            <a:endParaRPr lang="ru-RU" dirty="0" smtClean="0"/>
          </a:p>
        </p:txBody>
      </p:sp>
      <p:sp>
        <p:nvSpPr>
          <p:cNvPr id="9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6624736" y="1736453"/>
            <a:ext cx="3762278" cy="4934934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Место для изображения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710533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Заголовок в 2 строки, изображение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7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4878359" y="1727201"/>
            <a:ext cx="5508658" cy="494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Основной текст</a:t>
            </a:r>
          </a:p>
          <a:p>
            <a:pPr lvl="0"/>
            <a:endParaRPr lang="ru-RU" dirty="0" smtClean="0"/>
          </a:p>
        </p:txBody>
      </p:sp>
      <p:sp>
        <p:nvSpPr>
          <p:cNvPr id="9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891113" y="1736453"/>
            <a:ext cx="3762278" cy="4934934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Место для изображения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0573456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Заголовок в 1 строку,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05681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7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65698" y="1736539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Заголовок для таблицы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236413762"/>
              </p:ext>
            </p:extLst>
          </p:nvPr>
        </p:nvGraphicFramePr>
        <p:xfrm>
          <a:off x="881063" y="2412409"/>
          <a:ext cx="9505950" cy="321314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578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707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772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42629"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Заголовок</a:t>
                      </a:r>
                      <a:r>
                        <a:rPr lang="ru-RU" sz="1800" b="0" baseline="0" dirty="0" smtClean="0"/>
                        <a:t> таблицы</a:t>
                      </a:r>
                      <a:endParaRPr lang="ru-RU" sz="1800" b="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/>
                        <a:t>Заголовок</a:t>
                      </a:r>
                      <a:r>
                        <a:rPr lang="ru-RU" sz="1800" b="0" baseline="0" dirty="0" smtClean="0"/>
                        <a:t> таблицы</a:t>
                      </a:r>
                      <a:endParaRPr lang="ru-RU" sz="1800" b="0" dirty="0"/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/>
                        <a:t>Заголовок</a:t>
                      </a:r>
                      <a:r>
                        <a:rPr lang="ru-RU" sz="1800" b="0" baseline="0" dirty="0" smtClean="0"/>
                        <a:t> таблицы</a:t>
                      </a:r>
                      <a:endParaRPr lang="ru-RU" sz="1800" b="0" dirty="0" smtClean="0"/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2629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2629"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2629"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2629"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2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4" name="Прямая соединительная линия 23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10767529" y="83978"/>
            <a:ext cx="1782147" cy="1815882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/>
          <a:p>
            <a:pPr marL="0" marR="0" lvl="0" indent="0" algn="l" defTabSz="1041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chemeClr val="accent1"/>
                </a:solidFill>
              </a:rPr>
              <a:t>Для того, чтобы использовать редактируемую таблицу вырежьте </a:t>
            </a:r>
            <a:r>
              <a:rPr lang="ru-RU" sz="1600" dirty="0" err="1" smtClean="0">
                <a:solidFill>
                  <a:schemeClr val="accent1"/>
                </a:solidFill>
              </a:rPr>
              <a:t>ёё</a:t>
            </a:r>
            <a:r>
              <a:rPr lang="ru-RU" sz="1600" dirty="0" smtClean="0">
                <a:solidFill>
                  <a:schemeClr val="accent1"/>
                </a:solidFill>
              </a:rPr>
              <a:t> из мастер-шаблона на нужный слайд.</a:t>
            </a:r>
            <a:endParaRPr lang="ru-RU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852305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33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Заголовок в 2 строки, таблиц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заголовка.</a:t>
            </a:r>
            <a:br>
              <a:rPr lang="ru-RU" dirty="0" smtClean="0"/>
            </a:br>
            <a:r>
              <a:rPr lang="ru-RU" dirty="0" smtClean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8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65698" y="1736539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Заголовок для таблицы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2983139940"/>
              </p:ext>
            </p:extLst>
          </p:nvPr>
        </p:nvGraphicFramePr>
        <p:xfrm>
          <a:off x="881065" y="2417372"/>
          <a:ext cx="9505948" cy="3164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4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294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91069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/>
                        <a:t>Заголовок</a:t>
                      </a:r>
                      <a:r>
                        <a:rPr lang="ru-RU" sz="1800" b="0" baseline="0" dirty="0" smtClean="0"/>
                        <a:t> таблицы</a:t>
                      </a:r>
                      <a:endParaRPr lang="ru-RU" sz="1800" b="0" dirty="0" smtClean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 smtClean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1069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bg1"/>
                          </a:solidFill>
                        </a:rPr>
                        <a:t>Заголовок</a:t>
                      </a:r>
                      <a:r>
                        <a:rPr lang="ru-RU" sz="1800" b="0" baseline="0" dirty="0" smtClean="0">
                          <a:solidFill>
                            <a:schemeClr val="bg1"/>
                          </a:solidFill>
                        </a:rPr>
                        <a:t> таблицы</a:t>
                      </a:r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 smtClean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1069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bg1"/>
                          </a:solidFill>
                        </a:rPr>
                        <a:t>Заголовок</a:t>
                      </a:r>
                      <a:r>
                        <a:rPr lang="ru-RU" sz="1800" b="0" baseline="0" dirty="0" smtClean="0">
                          <a:solidFill>
                            <a:schemeClr val="bg1"/>
                          </a:solidFill>
                        </a:rPr>
                        <a:t> таблицы</a:t>
                      </a:r>
                      <a:endParaRPr lang="ru-RU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 smtClean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91069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bg1"/>
                          </a:solidFill>
                        </a:rPr>
                        <a:t>Заголовок</a:t>
                      </a:r>
                      <a:r>
                        <a:rPr lang="ru-RU" sz="1800" b="0" baseline="0" dirty="0" smtClean="0">
                          <a:solidFill>
                            <a:schemeClr val="bg1"/>
                          </a:solidFill>
                        </a:rPr>
                        <a:t> таблицы</a:t>
                      </a:r>
                      <a:endParaRPr lang="ru-RU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 smtClean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0767529" y="83978"/>
            <a:ext cx="1782147" cy="1815882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/>
          <a:p>
            <a:pPr marL="0" marR="0" lvl="0" indent="0" algn="l" defTabSz="10418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chemeClr val="accent1"/>
                </a:solidFill>
              </a:rPr>
              <a:t>Для того, чтобы использовать редактируемую таблицу вырежьте </a:t>
            </a:r>
            <a:r>
              <a:rPr lang="ru-RU" sz="1600" dirty="0" err="1" smtClean="0">
                <a:solidFill>
                  <a:schemeClr val="accent1"/>
                </a:solidFill>
              </a:rPr>
              <a:t>ёё</a:t>
            </a:r>
            <a:r>
              <a:rPr lang="ru-RU" sz="1600" dirty="0" smtClean="0">
                <a:solidFill>
                  <a:schemeClr val="accent1"/>
                </a:solidFill>
              </a:rPr>
              <a:t> из мастер-шаблона на нужный слайд.</a:t>
            </a:r>
            <a:endParaRPr lang="ru-RU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20429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Разбивочный слайд 1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 userDrawn="1"/>
        </p:nvCxnSpPr>
        <p:spPr>
          <a:xfrm>
            <a:off x="665172" y="4114807"/>
            <a:ext cx="10026649" cy="1"/>
          </a:xfrm>
          <a:prstGeom prst="line">
            <a:avLst/>
          </a:prstGeom>
          <a:ln w="25400" cap="rnd" cmpd="sng">
            <a:solidFill>
              <a:schemeClr val="tx1"/>
            </a:solidFill>
            <a:prstDash val="solid"/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0732" y="4501530"/>
            <a:ext cx="9759771" cy="2088114"/>
          </a:xfrm>
          <a:prstGeom prst="rect">
            <a:avLst/>
          </a:prstGeom>
        </p:spPr>
        <p:txBody>
          <a:bodyPr/>
          <a:lstStyle>
            <a:lvl1pPr marL="342604" indent="-342604">
              <a:buFont typeface="Arial" panose="020B0604020202020204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Краткое содержание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495" y="1017402"/>
            <a:ext cx="2317740" cy="3941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90732" y="2460937"/>
            <a:ext cx="9759771" cy="14605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ОБРАЗЕЦ ЗАГОЛОВКА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РАЗБИВОЧНОГО СЛАЙДА</a:t>
            </a:r>
          </a:p>
        </p:txBody>
      </p:sp>
    </p:spTree>
    <p:extLst>
      <p:ext uri="{BB962C8B-B14F-4D97-AF65-F5344CB8AC3E}">
        <p14:creationId xmlns:p14="http://schemas.microsoft.com/office/powerpoint/2010/main" xmlns="" val="41171917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419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635">
          <p15:clr>
            <a:srgbClr val="FBAE40"/>
          </p15:clr>
        </p15:guide>
        <p15:guide id="4" orient="horz" pos="4513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Разбивочный слайд 2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 userDrawn="1"/>
        </p:nvCxnSpPr>
        <p:spPr>
          <a:xfrm flipV="1">
            <a:off x="1023776" y="6"/>
            <a:ext cx="1" cy="7559674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 userDrawn="1"/>
        </p:nvSpPr>
        <p:spPr>
          <a:xfrm>
            <a:off x="389287" y="3145361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11572" y="4757176"/>
            <a:ext cx="8138928" cy="1832471"/>
          </a:xfrm>
          <a:prstGeom prst="rect">
            <a:avLst/>
          </a:prstGeom>
        </p:spPr>
        <p:txBody>
          <a:bodyPr/>
          <a:lstStyle>
            <a:lvl1pPr marL="342604" indent="-342604">
              <a:buFont typeface="Arial" panose="020B0604020202020204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Краткое содержание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1373" y="3358095"/>
            <a:ext cx="810000" cy="787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4044" y="1836112"/>
            <a:ext cx="2317740" cy="394123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11572" y="2994986"/>
            <a:ext cx="8138928" cy="1608967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ОБРАЗЕЦ ЗАГОЛОВКА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РАЗБИВОЧНОГО СЛАЙДА</a:t>
            </a:r>
          </a:p>
        </p:txBody>
      </p:sp>
    </p:spTree>
    <p:extLst>
      <p:ext uri="{BB962C8B-B14F-4D97-AF65-F5344CB8AC3E}">
        <p14:creationId xmlns:p14="http://schemas.microsoft.com/office/powerpoint/2010/main" xmlns="" val="7840859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46" userDrawn="1">
          <p15:clr>
            <a:srgbClr val="FBAE40"/>
          </p15:clr>
        </p15:guide>
        <p15:guide id="2" pos="6520">
          <p15:clr>
            <a:srgbClr val="FBAE40"/>
          </p15:clr>
        </p15:guide>
        <p15:guide id="4" orient="horz" pos="4513">
          <p15:clr>
            <a:srgbClr val="FBAE40"/>
          </p15:clr>
        </p15:guide>
        <p15:guide id="5" orient="horz" pos="2653" userDrawn="1">
          <p15:clr>
            <a:srgbClr val="FBAE40"/>
          </p15:clr>
        </p15:guide>
        <p15:guide id="6" pos="1462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Разбивочный слайд 1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 userDrawn="1"/>
        </p:nvCxnSpPr>
        <p:spPr>
          <a:xfrm>
            <a:off x="665172" y="4114807"/>
            <a:ext cx="10026649" cy="1"/>
          </a:xfrm>
          <a:prstGeom prst="line">
            <a:avLst/>
          </a:prstGeom>
          <a:ln w="25400" cap="rnd" cmpd="sng">
            <a:solidFill>
              <a:schemeClr val="tx1"/>
            </a:solidFill>
            <a:prstDash val="solid"/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0732" y="4501530"/>
            <a:ext cx="9759771" cy="2088114"/>
          </a:xfrm>
          <a:prstGeom prst="rect">
            <a:avLst/>
          </a:prstGeom>
        </p:spPr>
        <p:txBody>
          <a:bodyPr/>
          <a:lstStyle>
            <a:lvl1pPr marL="342604" indent="-342604">
              <a:buFont typeface="Arial" panose="020B0604020202020204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Краткое содержание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1107" y="1155902"/>
            <a:ext cx="2317740" cy="394123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90732" y="2460937"/>
            <a:ext cx="9759771" cy="14605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ОБРАЗЕЦ ЗАГОЛОВКА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РАЗБИВОЧНОГО СЛАЙДА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495" y="1017394"/>
            <a:ext cx="2372897" cy="61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28208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419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635">
          <p15:clr>
            <a:srgbClr val="FBAE40"/>
          </p15:clr>
        </p15:guide>
        <p15:guide id="4" orient="horz" pos="4513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Разбивочный слайд 2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 userDrawn="1"/>
        </p:nvCxnSpPr>
        <p:spPr>
          <a:xfrm flipV="1">
            <a:off x="1023776" y="6"/>
            <a:ext cx="1" cy="7559674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 userDrawn="1"/>
        </p:nvSpPr>
        <p:spPr>
          <a:xfrm>
            <a:off x="389287" y="3145361"/>
            <a:ext cx="1268964" cy="12689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11572" y="4757176"/>
            <a:ext cx="8138928" cy="1832471"/>
          </a:xfrm>
          <a:prstGeom prst="rect">
            <a:avLst/>
          </a:prstGeom>
        </p:spPr>
        <p:txBody>
          <a:bodyPr/>
          <a:lstStyle>
            <a:lvl1pPr marL="342604" indent="-342604">
              <a:buFont typeface="Arial" panose="020B0604020202020204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Краткое содержание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1373" y="3358095"/>
            <a:ext cx="810000" cy="787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7539" y="1837037"/>
            <a:ext cx="2317740" cy="394123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11572" y="2994986"/>
            <a:ext cx="8138928" cy="1608967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ОБРАЗЕЦ ЗАГОЛОВКА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РАЗБИВОЧНОГО СЛАЙДА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0928" y="1726359"/>
            <a:ext cx="2372897" cy="61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87025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646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4513">
          <p15:clr>
            <a:srgbClr val="FBAE40"/>
          </p15:clr>
        </p15:guide>
        <p15:guide id="4" orient="horz" pos="2653">
          <p15:clr>
            <a:srgbClr val="FBAE40"/>
          </p15:clr>
        </p15:guide>
        <p15:guide id="5" pos="1462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Обращение, контакты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90732" y="2892774"/>
            <a:ext cx="9759768" cy="1109027"/>
          </a:xfrm>
          <a:prstGeom prst="rect">
            <a:avLst/>
          </a:prstGeom>
        </p:spPr>
        <p:txBody>
          <a:bodyPr anchor="ctr"/>
          <a:lstStyle>
            <a:lvl1pPr>
              <a:defRPr sz="4000" i="1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Обращение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0732" y="5653415"/>
            <a:ext cx="9759768" cy="29692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100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Контакты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90731" y="6160132"/>
            <a:ext cx="9759768" cy="35012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100" b="0" i="0">
                <a:solidFill>
                  <a:schemeClr val="accent2"/>
                </a:solidFill>
                <a:latin typeface="+mj-lt"/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Сайт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665172" y="4198787"/>
            <a:ext cx="10026649" cy="1"/>
          </a:xfrm>
          <a:prstGeom prst="line">
            <a:avLst/>
          </a:prstGeom>
          <a:ln w="25400" cap="rnd" cmpd="sng">
            <a:solidFill>
              <a:schemeClr val="tx1"/>
            </a:solidFill>
            <a:prstDash val="solid"/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495" y="1017402"/>
            <a:ext cx="2317740" cy="39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76288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419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635" userDrawn="1">
          <p15:clr>
            <a:srgbClr val="FBAE40"/>
          </p15:clr>
        </p15:guide>
        <p15:guide id="4" orient="horz" pos="4513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Обращение, контакты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0732" y="5653415"/>
            <a:ext cx="9759768" cy="29692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100">
                <a:solidFill>
                  <a:schemeClr val="accent2"/>
                </a:solidFill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Контакты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90731" y="6160132"/>
            <a:ext cx="9759768" cy="35012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100" b="0" i="0">
                <a:solidFill>
                  <a:schemeClr val="accent2"/>
                </a:solidFill>
                <a:latin typeface="+mj-lt"/>
              </a:defRPr>
            </a:lvl1pPr>
            <a:lvl2pPr marL="5035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0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1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2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Сайт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1109" y="1155902"/>
            <a:ext cx="2317740" cy="394123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90732" y="2892774"/>
            <a:ext cx="9759768" cy="1109027"/>
          </a:xfrm>
          <a:prstGeom prst="rect">
            <a:avLst/>
          </a:prstGeom>
        </p:spPr>
        <p:txBody>
          <a:bodyPr anchor="ctr"/>
          <a:lstStyle>
            <a:lvl1pPr>
              <a:defRPr sz="4000" i="1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Обращение</a:t>
            </a:r>
            <a:endParaRPr lang="en-US" dirty="0"/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>
            <a:off x="665172" y="4198787"/>
            <a:ext cx="10026649" cy="1"/>
          </a:xfrm>
          <a:prstGeom prst="line">
            <a:avLst/>
          </a:prstGeom>
          <a:ln w="25400" cap="rnd" cmpd="sng">
            <a:solidFill>
              <a:schemeClr val="tx1"/>
            </a:solidFill>
            <a:prstDash val="solid"/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495" y="1017394"/>
            <a:ext cx="2372897" cy="61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765810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419">
          <p15:clr>
            <a:srgbClr val="FBAE40"/>
          </p15:clr>
        </p15:guide>
        <p15:guide id="2" pos="6520">
          <p15:clr>
            <a:srgbClr val="FBAE40"/>
          </p15:clr>
        </p15:guide>
        <p15:guide id="3" orient="horz" pos="635">
          <p15:clr>
            <a:srgbClr val="FBAE40"/>
          </p15:clr>
        </p15:guide>
        <p15:guide id="4" orient="horz" pos="451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BA4D-43EE-4EFF-B0BD-C6C3E4F778D6}" type="datetime1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273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5569-9397-41A0-B431-F179ED25DD18}" type="datetime1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547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202" y="300988"/>
            <a:ext cx="5977020" cy="645197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591" y="1581933"/>
            <a:ext cx="3517533" cy="5171028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3D7AD-951F-47E4-9DA9-F57107E2552B}" type="datetime1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4713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A1C-1D91-458E-BA7D-E9F0E9217D7A}" type="datetime1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6745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1" y="1763925"/>
            <a:ext cx="9622632" cy="498903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591" y="7006699"/>
            <a:ext cx="2494756" cy="402483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7D20B-6BAC-48E1-84E5-44E2BCBEE066}" type="datetime1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036" y="7006699"/>
            <a:ext cx="3385741" cy="402483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2466" y="7006699"/>
            <a:ext cx="2494756" cy="402483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942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788" r:id="rId12"/>
    <p:sldLayoutId id="2147483789" r:id="rId13"/>
    <p:sldLayoutId id="2147483790" r:id="rId14"/>
    <p:sldLayoutId id="2147483772" r:id="rId15"/>
    <p:sldLayoutId id="2147483724" r:id="rId16"/>
    <p:sldLayoutId id="2147483725" r:id="rId17"/>
    <p:sldLayoutId id="2147483719" r:id="rId18"/>
    <p:sldLayoutId id="2147483727" r:id="rId19"/>
    <p:sldLayoutId id="2147483723" r:id="rId20"/>
    <p:sldLayoutId id="2147483709" r:id="rId21"/>
    <p:sldLayoutId id="2147483718" r:id="rId22"/>
    <p:sldLayoutId id="2147483726" r:id="rId23"/>
    <p:sldLayoutId id="2147483731" r:id="rId24"/>
    <p:sldLayoutId id="2147483728" r:id="rId25"/>
    <p:sldLayoutId id="2147483729" r:id="rId26"/>
    <p:sldLayoutId id="2147483730" r:id="rId27"/>
    <p:sldLayoutId id="2147483712" r:id="rId28"/>
    <p:sldLayoutId id="2147483733" r:id="rId29"/>
    <p:sldLayoutId id="2147483734" r:id="rId30"/>
    <p:sldLayoutId id="2147483732" r:id="rId31"/>
    <p:sldLayoutId id="2147483735" r:id="rId32"/>
    <p:sldLayoutId id="2147483752" r:id="rId33"/>
    <p:sldLayoutId id="2147483753" r:id="rId34"/>
    <p:sldLayoutId id="2147483754" r:id="rId35"/>
    <p:sldLayoutId id="2147483755" r:id="rId36"/>
    <p:sldLayoutId id="2147483756" r:id="rId37"/>
    <p:sldLayoutId id="2147483711" r:id="rId38"/>
    <p:sldLayoutId id="2147483736" r:id="rId39"/>
    <p:sldLayoutId id="2147483737" r:id="rId40"/>
    <p:sldLayoutId id="2147483738" r:id="rId41"/>
    <p:sldLayoutId id="2147483739" r:id="rId42"/>
    <p:sldLayoutId id="2147483740" r:id="rId43"/>
    <p:sldLayoutId id="2147483759" r:id="rId44"/>
    <p:sldLayoutId id="2147483722" r:id="rId45"/>
    <p:sldLayoutId id="2147483741" r:id="rId46"/>
    <p:sldLayoutId id="2147483750" r:id="rId47"/>
    <p:sldLayoutId id="2147483758" r:id="rId48"/>
    <p:sldLayoutId id="2147483751" r:id="rId49"/>
    <p:sldLayoutId id="2147483745" r:id="rId50"/>
    <p:sldLayoutId id="2147483746" r:id="rId51"/>
    <p:sldLayoutId id="2147483742" r:id="rId52"/>
    <p:sldLayoutId id="2147483743" r:id="rId53"/>
    <p:sldLayoutId id="2147483720" r:id="rId54"/>
    <p:sldLayoutId id="2147483721" r:id="rId55"/>
    <p:sldLayoutId id="2147483747" r:id="rId56"/>
    <p:sldLayoutId id="2147483748" r:id="rId57"/>
    <p:sldLayoutId id="2147483715" r:id="rId58"/>
    <p:sldLayoutId id="2147483749" r:id="rId59"/>
  </p:sldLayoutIdLst>
  <p:hf hdr="0" ftr="0" dt="0"/>
  <p:txStyles>
    <p:titleStyle>
      <a:lvl1pPr algn="ctr" defTabSz="1042873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104287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1042873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1042873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1042873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104287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80247" y="4847339"/>
            <a:ext cx="5345907" cy="353862"/>
          </a:xfrm>
          <a:prstGeom prst="rect">
            <a:avLst/>
          </a:prstGeom>
        </p:spPr>
        <p:txBody>
          <a:bodyPr lIns="91360" tIns="45680" rIns="91360" bIns="45680">
            <a:spAutoFit/>
          </a:bodyPr>
          <a:lstStyle/>
          <a:p>
            <a:pPr algn="ctr" defTabSz="986058">
              <a:defRPr/>
            </a:pPr>
            <a:endParaRPr lang="ru-RU" sz="1700" i="1" dirty="0">
              <a:solidFill>
                <a:srgbClr val="10435C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pic>
        <p:nvPicPr>
          <p:cNvPr id="9" name="image3.png" descr="\\192.168.250.49\h\УЧЕБНЫЙ  ОТДЕЛ\Бритарева АД\banner_MinObr-tr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95871" y="292141"/>
            <a:ext cx="2729569" cy="8506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png" descr="\\192.168.250.49\h\УЧЕБНЫЙ  ОТДЕЛ\Бритарева АД\ЛОГОТИПЫ\лого ГИНФО в векторе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8415939" y="291510"/>
            <a:ext cx="1857389" cy="6912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 descr="C:\Users\Даша\Desktop\!!!\ФК ГИНФО (2)\логотпы\png\кадровое обеспечение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465" y="158242"/>
            <a:ext cx="1506690" cy="9845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hape 113"/>
          <p:cNvSpPr>
            <a:spLocks noGrp="1"/>
          </p:cNvSpPr>
          <p:nvPr>
            <p:ph type="title" idx="4294967295"/>
          </p:nvPr>
        </p:nvSpPr>
        <p:spPr>
          <a:xfrm>
            <a:off x="571772" y="1484937"/>
            <a:ext cx="9577387" cy="947738"/>
          </a:xfrm>
          <a:prstGeom prst="rect">
            <a:avLst/>
          </a:prstGeom>
        </p:spPr>
        <p:txBody>
          <a:bodyPr>
            <a:normAutofit/>
          </a:bodyPr>
          <a:lstStyle>
            <a:lvl1pPr defTabSz="630936">
              <a:spcBef>
                <a:spcPts val="200"/>
              </a:spcBef>
              <a:defRPr sz="1104">
                <a:solidFill>
                  <a:srgbClr val="000000"/>
                </a:solidFill>
              </a:defRPr>
            </a:lvl1pPr>
          </a:lstStyle>
          <a:p>
            <a:r>
              <a:rPr lang="ru-RU" sz="1300" dirty="0"/>
              <a:t>Дополнительная профессиональная программа профессиональной переподготовки руководителей </a:t>
            </a:r>
            <a:r>
              <a:rPr lang="ru-RU" sz="1300" dirty="0" smtClean="0"/>
              <a:t>и </a:t>
            </a:r>
            <a:r>
              <a:rPr lang="ru-RU" sz="1300" dirty="0"/>
              <a:t>управленческих команд профессиональных образовательных организаций 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>«</a:t>
            </a:r>
            <a:r>
              <a:rPr lang="ru-RU" sz="1300" dirty="0"/>
              <a:t>Управление кадровым потенциалом профессиональной образовательной организации» </a:t>
            </a:r>
            <a:endParaRPr sz="1300" dirty="0"/>
          </a:p>
        </p:txBody>
      </p:sp>
      <p:sp>
        <p:nvSpPr>
          <p:cNvPr id="14" name="Shape 121"/>
          <p:cNvSpPr/>
          <p:nvPr/>
        </p:nvSpPr>
        <p:spPr>
          <a:xfrm>
            <a:off x="1014153" y="3317396"/>
            <a:ext cx="8408061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400"/>
            </a:pPr>
            <a:r>
              <a:rPr lang="ru-RU" sz="2400" dirty="0" smtClean="0">
                <a:solidFill>
                  <a:prstClr val="black"/>
                </a:solidFill>
              </a:rPr>
              <a:t>Выпускной проект ПОО ГБПОУ МО «</a:t>
            </a:r>
            <a:r>
              <a:rPr lang="ru-RU" sz="2400" dirty="0" err="1" smtClean="0">
                <a:solidFill>
                  <a:prstClr val="black"/>
                </a:solidFill>
              </a:rPr>
              <a:t>Балашихинский</a:t>
            </a:r>
            <a:r>
              <a:rPr lang="ru-RU" sz="2400" dirty="0" smtClean="0">
                <a:solidFill>
                  <a:prstClr val="black"/>
                </a:solidFill>
              </a:rPr>
              <a:t> техникум»</a:t>
            </a:r>
          </a:p>
          <a:p>
            <a:pPr algn="ctr">
              <a:defRPr sz="2400"/>
            </a:pPr>
            <a:r>
              <a:rPr lang="ru-RU" sz="2400" b="1" dirty="0" smtClean="0">
                <a:solidFill>
                  <a:prstClr val="black"/>
                </a:solidFill>
              </a:rPr>
              <a:t>"</a:t>
            </a:r>
            <a:r>
              <a:rPr lang="ru-RU" sz="2400" b="1" dirty="0" smtClean="0">
                <a:solidFill>
                  <a:srgbClr val="C4652D">
                    <a:lumMod val="10000"/>
                  </a:srgbClr>
                </a:solidFill>
              </a:rPr>
              <a:t>Создание  модели ценностно-ориентированного  взаимодействия в инклюзивной среде посредством развития организационной культуры  БПОО</a:t>
            </a:r>
            <a:r>
              <a:rPr lang="ru-RU" sz="2400" b="1" dirty="0" smtClean="0">
                <a:solidFill>
                  <a:prstClr val="black"/>
                </a:solidFill>
              </a:rPr>
              <a:t>"</a:t>
            </a:r>
            <a:endParaRPr lang="ru-RU" sz="2400" b="1" u="sng" dirty="0" smtClean="0">
              <a:solidFill>
                <a:srgbClr val="C00000"/>
              </a:solidFill>
            </a:endParaRPr>
          </a:p>
        </p:txBody>
      </p:sp>
      <p:sp>
        <p:nvSpPr>
          <p:cNvPr id="15" name="Shape 176"/>
          <p:cNvSpPr/>
          <p:nvPr/>
        </p:nvSpPr>
        <p:spPr>
          <a:xfrm>
            <a:off x="5497356" y="5585272"/>
            <a:ext cx="4689863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defTabSz="456801" fontAlgn="auto">
              <a:spcBef>
                <a:spcPts val="0"/>
              </a:spcBef>
              <a:spcAft>
                <a:spcPts val="0"/>
              </a:spcAft>
            </a:pPr>
            <a:r>
              <a:rPr dirty="0">
                <a:solidFill>
                  <a:prstClr val="black"/>
                </a:solidFill>
                <a:latin typeface="Calibri"/>
                <a:cs typeface="+mn-cs"/>
              </a:rPr>
              <a:t>Участники команды:</a:t>
            </a:r>
          </a:p>
          <a:p>
            <a:pPr defTabSz="456801" fontAlgn="auto">
              <a:spcBef>
                <a:spcPts val="0"/>
              </a:spcBef>
              <a:spcAft>
                <a:spcPts val="0"/>
              </a:spcAft>
            </a:pPr>
            <a:r>
              <a:rPr lang="ru-RU" dirty="0" err="1" smtClean="0">
                <a:solidFill>
                  <a:prstClr val="black"/>
                </a:solidFill>
                <a:latin typeface="Calibri"/>
                <a:cs typeface="+mn-cs"/>
              </a:rPr>
              <a:t>Шакарянц</a:t>
            </a:r>
            <a:r>
              <a:rPr lang="ru-RU" dirty="0" smtClean="0">
                <a:solidFill>
                  <a:prstClr val="black"/>
                </a:solidFill>
                <a:latin typeface="Calibri"/>
                <a:cs typeface="+mn-cs"/>
              </a:rPr>
              <a:t> И.А.              подпись___________</a:t>
            </a:r>
            <a:endParaRPr lang="en-US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defTabSz="456801"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/>
                <a:cs typeface="+mn-cs"/>
              </a:rPr>
              <a:t>Гринева Р.Н.	                подпись___________</a:t>
            </a:r>
          </a:p>
          <a:p>
            <a:pPr defTabSz="456801" fontAlgn="auto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" name="Shape 176"/>
          <p:cNvSpPr/>
          <p:nvPr/>
        </p:nvSpPr>
        <p:spPr>
          <a:xfrm>
            <a:off x="4668209" y="6785601"/>
            <a:ext cx="352814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defTabSz="456801"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/>
                <a:cs typeface="+mn-cs"/>
              </a:rPr>
              <a:t>Москва, 2018</a:t>
            </a:r>
          </a:p>
          <a:p>
            <a:pPr defTabSz="456801" fontAlgn="auto">
              <a:spcBef>
                <a:spcPts val="0"/>
              </a:spcBef>
              <a:spcAft>
                <a:spcPts val="0"/>
              </a:spcAft>
            </a:pPr>
            <a:endParaRPr lang="ru-RU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defTabSz="456801" fontAlgn="auto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9" name="Shape 176"/>
          <p:cNvSpPr/>
          <p:nvPr/>
        </p:nvSpPr>
        <p:spPr>
          <a:xfrm>
            <a:off x="80012" y="6796727"/>
            <a:ext cx="10138693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defTabSz="456801" fontAlgn="auto">
              <a:spcBef>
                <a:spcPts val="0"/>
              </a:spcBef>
              <a:spcAft>
                <a:spcPts val="0"/>
              </a:spcAft>
            </a:pPr>
            <a:endParaRPr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defTabSz="456801" fontAlgn="auto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" name="Shape 125"/>
          <p:cNvSpPr/>
          <p:nvPr/>
        </p:nvSpPr>
        <p:spPr>
          <a:xfrm>
            <a:off x="1206843" y="1282599"/>
            <a:ext cx="8643998" cy="71439"/>
          </a:xfrm>
          <a:prstGeom prst="rect">
            <a:avLst/>
          </a:pr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 defTabSz="456801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07601" y="2394066"/>
            <a:ext cx="5711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801"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/>
                <a:cs typeface="+mn-cs"/>
              </a:rPr>
              <a:t>«Проект допущен к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Calibri"/>
                <a:cs typeface="+mn-cs"/>
              </a:rPr>
              <a:t>итоговой аттестации»</a:t>
            </a:r>
          </a:p>
          <a:p>
            <a:pPr algn="ctr" defTabSz="456801"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/>
                <a:cs typeface="+mn-cs"/>
              </a:rPr>
              <a:t>Руководитель Программы</a:t>
            </a:r>
          </a:p>
          <a:p>
            <a:pPr algn="ctr" defTabSz="456801"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/>
                <a:cs typeface="+mn-cs"/>
              </a:rPr>
              <a:t>Мельниченко Л.Н. ________________</a:t>
            </a: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2" name="Shape 176"/>
          <p:cNvSpPr/>
          <p:nvPr/>
        </p:nvSpPr>
        <p:spPr>
          <a:xfrm>
            <a:off x="295871" y="5739973"/>
            <a:ext cx="4689863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defTabSz="456801"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/>
                <a:cs typeface="+mn-cs"/>
              </a:rPr>
              <a:t>Модератор:</a:t>
            </a:r>
          </a:p>
          <a:p>
            <a:pPr defTabSz="456801"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/>
                <a:cs typeface="+mn-cs"/>
              </a:rPr>
              <a:t>Абрамова И.В.       подпись___________</a:t>
            </a:r>
          </a:p>
          <a:p>
            <a:pPr defTabSz="456801" fontAlgn="auto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324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14962" y="7053834"/>
            <a:ext cx="2494756" cy="402483"/>
          </a:xfrm>
        </p:spPr>
        <p:txBody>
          <a:bodyPr/>
          <a:lstStyle/>
          <a:p>
            <a:pPr defTabSz="910228">
              <a:defRPr/>
            </a:pPr>
            <a:fld id="{13A0DE89-523F-4C6B-A2BE-660EB3EB8A2F}" type="slidenum">
              <a:rPr lang="ru-RU">
                <a:solidFill>
                  <a:schemeClr val="tx1"/>
                </a:solidFill>
                <a:latin typeface="Calibri" panose="020F0502020204030204"/>
              </a:rPr>
              <a:pPr defTabSz="910228">
                <a:defRPr/>
              </a:pPr>
              <a:t>10</a:t>
            </a:fld>
            <a:endParaRPr lang="ru-RU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6007" y="249375"/>
            <a:ext cx="10141528" cy="698269"/>
          </a:xfrm>
        </p:spPr>
        <p:txBody>
          <a:bodyPr>
            <a:normAutofit fontScale="90000"/>
          </a:bodyPr>
          <a:lstStyle/>
          <a:p>
            <a:pPr algn="l">
              <a:lnSpc>
                <a:spcPct val="85000"/>
              </a:lnSpc>
            </a:pPr>
            <a:r>
              <a:rPr lang="ru-RU" sz="3200" dirty="0">
                <a:solidFill>
                  <a:schemeClr val="accent2"/>
                </a:solidFill>
                <a:latin typeface="+mn-lt"/>
              </a:rPr>
              <a:t>Укрупненный план-график </a:t>
            </a:r>
            <a:r>
              <a:rPr lang="ru-RU" sz="3200" dirty="0" smtClean="0">
                <a:solidFill>
                  <a:schemeClr val="accent2"/>
                </a:solidFill>
                <a:latin typeface="+mn-lt"/>
              </a:rPr>
              <a:t>проекта </a:t>
            </a:r>
            <a:r>
              <a:rPr lang="ru-RU" sz="1800" dirty="0">
                <a:solidFill>
                  <a:schemeClr val="accent2"/>
                </a:solidFill>
                <a:latin typeface="+mn-lt"/>
              </a:rPr>
              <a:t>(описание проектного решения, позволяющее запустить изменения, описание необходимых изменений в основных процессах ПОО для запуска проекта и после апробации проектного решения, план организационных изменений) 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79" t="81117" r="15684" b="11784"/>
          <a:stretch/>
        </p:blipFill>
        <p:spPr bwMode="auto">
          <a:xfrm>
            <a:off x="229222" y="6810186"/>
            <a:ext cx="10010274" cy="7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36382618"/>
              </p:ext>
            </p:extLst>
          </p:nvPr>
        </p:nvGraphicFramePr>
        <p:xfrm>
          <a:off x="229222" y="1247453"/>
          <a:ext cx="10216090" cy="53535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848"/>
                <a:gridCol w="3502270"/>
                <a:gridCol w="881149"/>
                <a:gridCol w="681644"/>
                <a:gridCol w="652490"/>
                <a:gridCol w="295684"/>
                <a:gridCol w="295684"/>
                <a:gridCol w="295684"/>
                <a:gridCol w="295684"/>
                <a:gridCol w="295684"/>
                <a:gridCol w="295684"/>
                <a:gridCol w="295684"/>
                <a:gridCol w="295684"/>
                <a:gridCol w="295684"/>
                <a:gridCol w="295684"/>
                <a:gridCol w="295684"/>
                <a:gridCol w="295684"/>
                <a:gridCol w="575481"/>
              </a:tblGrid>
              <a:tr h="647495">
                <a:tc rowSpan="2">
                  <a:txBody>
                    <a:bodyPr/>
                    <a:lstStyle/>
                    <a:p>
                      <a:pPr marL="0" marR="0" lvl="0" indent="0" algn="ctr" defTabSz="104287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Наименование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Длительность,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</a:rPr>
                        <a:t>дн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Дата начала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Дата окончания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2018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г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2019 г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6954">
                <a:tc vMerge="1">
                  <a:txBody>
                    <a:bodyPr/>
                    <a:lstStyle/>
                    <a:p>
                      <a:endParaRPr lang="ru-RU" sz="900" dirty="0">
                        <a:solidFill>
                          <a:srgbClr val="0349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/>
                </a:tc>
                <a:tc vMerge="1">
                  <a:txBody>
                    <a:bodyPr/>
                    <a:lstStyle/>
                    <a:p>
                      <a:endParaRPr lang="ru-RU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/>
                </a:tc>
                <a:tc vMerge="1">
                  <a:txBody>
                    <a:bodyPr/>
                    <a:lstStyle/>
                    <a:p>
                      <a:endParaRPr lang="ru-RU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1511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Организационное направление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51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25.01.2018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27.06.2018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B7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B7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B7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1511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1.1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Создание  команды проекта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25.01.2018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31.01.2018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489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1.2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Разработка и согласование локальных актов, регламентирующих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работу проекта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14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01.02.2018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07.03.2018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1511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1.3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Корректировка проекта</a:t>
                      </a: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20.06.2018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27.06.2018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952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Маркетинговое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направление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358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31.01.2018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25.01.2019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35254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2.1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Разработка и реализация </a:t>
                      </a:r>
                      <a:r>
                        <a:rPr lang="ru-RU" sz="1600" dirty="0" err="1" smtClean="0"/>
                        <a:t>медиаплана</a:t>
                      </a:r>
                      <a:r>
                        <a:rPr lang="ru-RU" sz="1600" dirty="0" smtClean="0"/>
                        <a:t> проекта</a:t>
                      </a:r>
                      <a:endParaRPr lang="ru-RU" sz="1600" dirty="0"/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358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31.01.2018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25.01.2019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D64A"/>
                    </a:solidFill>
                  </a:tcPr>
                </a:tc>
              </a:tr>
              <a:tr h="47913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2.2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Трансляция опыта успешного</a:t>
                      </a:r>
                      <a:r>
                        <a:rPr lang="ru-RU" sz="1600" baseline="0" dirty="0" smtClean="0"/>
                        <a:t> функционирования модели с целью привлечения </a:t>
                      </a:r>
                      <a:r>
                        <a:rPr lang="ru-RU" sz="1600" baseline="0" dirty="0" err="1" smtClean="0"/>
                        <a:t>стейкхолдеров</a:t>
                      </a:r>
                      <a:endParaRPr lang="ru-RU" sz="1600" dirty="0"/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86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01.11.2018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25.01.2019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D64A"/>
                    </a:solidFill>
                  </a:tcPr>
                </a:tc>
              </a:tr>
              <a:tr h="65176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2.3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Исследование</a:t>
                      </a:r>
                      <a:r>
                        <a:rPr lang="ru-RU" sz="1600" baseline="0" dirty="0" smtClean="0"/>
                        <a:t> актуальности создаваемой модели и ее соответствия нравственным ориентирам современного общества</a:t>
                      </a:r>
                      <a:endParaRPr lang="ru-RU" sz="1600" dirty="0"/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98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15.02.2018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20.06.2018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1855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14962" y="7053834"/>
            <a:ext cx="2494756" cy="402483"/>
          </a:xfrm>
        </p:spPr>
        <p:txBody>
          <a:bodyPr/>
          <a:lstStyle/>
          <a:p>
            <a:pPr defTabSz="910228">
              <a:defRPr/>
            </a:pPr>
            <a:fld id="{13A0DE89-523F-4C6B-A2BE-660EB3EB8A2F}" type="slidenum">
              <a:rPr lang="ru-RU">
                <a:solidFill>
                  <a:schemeClr val="tx1"/>
                </a:solidFill>
                <a:latin typeface="Calibri" panose="020F0502020204030204"/>
              </a:rPr>
              <a:pPr defTabSz="910228">
                <a:defRPr/>
              </a:pPr>
              <a:t>11</a:t>
            </a:fld>
            <a:endParaRPr lang="ru-RU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2998" y="149625"/>
            <a:ext cx="10334289" cy="698269"/>
          </a:xfrm>
        </p:spPr>
        <p:txBody>
          <a:bodyPr>
            <a:normAutofit fontScale="90000"/>
          </a:bodyPr>
          <a:lstStyle/>
          <a:p>
            <a:pPr algn="l">
              <a:lnSpc>
                <a:spcPct val="85000"/>
              </a:lnSpc>
            </a:pPr>
            <a:r>
              <a:rPr lang="ru-RU" sz="3200" dirty="0">
                <a:solidFill>
                  <a:schemeClr val="accent2"/>
                </a:solidFill>
                <a:latin typeface="+mn-lt"/>
              </a:rPr>
              <a:t>Укрупненный план-график </a:t>
            </a:r>
            <a:r>
              <a:rPr lang="ru-RU" sz="3200" dirty="0" smtClean="0">
                <a:solidFill>
                  <a:schemeClr val="accent2"/>
                </a:solidFill>
                <a:latin typeface="+mn-lt"/>
              </a:rPr>
              <a:t>проекта </a:t>
            </a:r>
            <a:r>
              <a:rPr lang="ru-RU" sz="1800" dirty="0">
                <a:solidFill>
                  <a:schemeClr val="accent2"/>
                </a:solidFill>
                <a:latin typeface="+mn-lt"/>
              </a:rPr>
              <a:t>(описание проектного решения, позволяющее запустить изменения, описание необходимых изменений в основных процессах ПОО для запуска проекта и после апробации проектного решения, план организационных изменений) 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79" t="81117" r="15684" b="11784"/>
          <a:stretch/>
        </p:blipFill>
        <p:spPr bwMode="auto">
          <a:xfrm>
            <a:off x="229222" y="6810186"/>
            <a:ext cx="10010274" cy="7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17831410"/>
              </p:ext>
            </p:extLst>
          </p:nvPr>
        </p:nvGraphicFramePr>
        <p:xfrm>
          <a:off x="229223" y="903257"/>
          <a:ext cx="10194938" cy="55580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9093"/>
                <a:gridCol w="4224055"/>
                <a:gridCol w="701377"/>
                <a:gridCol w="704009"/>
                <a:gridCol w="737534"/>
                <a:gridCol w="301718"/>
                <a:gridCol w="234670"/>
                <a:gridCol w="234671"/>
                <a:gridCol w="217908"/>
                <a:gridCol w="163047"/>
                <a:gridCol w="149143"/>
                <a:gridCol w="281714"/>
                <a:gridCol w="149143"/>
                <a:gridCol w="182285"/>
                <a:gridCol w="331428"/>
                <a:gridCol w="350742"/>
                <a:gridCol w="309580"/>
                <a:gridCol w="532821"/>
              </a:tblGrid>
              <a:tr h="393528">
                <a:tc rowSpan="2">
                  <a:txBody>
                    <a:bodyPr/>
                    <a:lstStyle/>
                    <a:p>
                      <a:pPr marL="0" marR="0" lvl="0" indent="0" algn="ctr" defTabSz="104287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№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Наименование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Длительность,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дн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Дата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нача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ла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Дата окончания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2018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2019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0729">
                <a:tc vMerge="1">
                  <a:txBody>
                    <a:bodyPr/>
                    <a:lstStyle/>
                    <a:p>
                      <a:endParaRPr lang="ru-RU" sz="900" dirty="0">
                        <a:solidFill>
                          <a:srgbClr val="0349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/>
                </a:tc>
                <a:tc vMerge="1">
                  <a:txBody>
                    <a:bodyPr/>
                    <a:lstStyle/>
                    <a:p>
                      <a:endParaRPr lang="ru-RU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/>
                </a:tc>
                <a:tc vMerge="1">
                  <a:txBody>
                    <a:bodyPr/>
                    <a:lstStyle/>
                    <a:p>
                      <a:endParaRPr lang="ru-RU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9796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873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Операционное направление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305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01.03.2018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31.12.2018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796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3.1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873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Создание модели, выработка механизмов ее 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 функционирования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150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01.04.2018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30.09.2018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265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3.2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Проведение консультаций, тематических семинаров, курсов повышения квалификации, гостевой обмен опытом субъектов инклюзивной среды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305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01.03.2018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31.12.2018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585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3.3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873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Реализация системы психолого-педагогического сопровождения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для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выработки толерантности и снижения конфликтности субъектов инклюзивной среды</a:t>
                      </a: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305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01.03.2018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31.12.2018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238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3.4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Оптимизация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организационной структуры БПОО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60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01.05.2018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30.06.2018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796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3.5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Разработка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дизайн-проекта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 корпоративной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 инфраструктуры БПОО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60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20.032018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20.05.2018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089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3.6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Апробация модели, внесение корректив по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 результатам практического применения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90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01.10.2018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31.12.2018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796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3.7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Создание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 методических рекомендаций по основному продукту проекта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55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01.12.2018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25.01.2018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3146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14962" y="7053834"/>
            <a:ext cx="2494756" cy="402483"/>
          </a:xfrm>
        </p:spPr>
        <p:txBody>
          <a:bodyPr/>
          <a:lstStyle/>
          <a:p>
            <a:pPr defTabSz="910228">
              <a:defRPr/>
            </a:pPr>
            <a:fld id="{13A0DE89-523F-4C6B-A2BE-660EB3EB8A2F}" type="slidenum">
              <a:rPr lang="ru-RU">
                <a:solidFill>
                  <a:schemeClr val="tx1"/>
                </a:solidFill>
                <a:latin typeface="Calibri" panose="020F0502020204030204"/>
              </a:rPr>
              <a:pPr defTabSz="910228">
                <a:defRPr/>
              </a:pPr>
              <a:t>12</a:t>
            </a:fld>
            <a:endParaRPr lang="ru-RU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9222" y="282633"/>
            <a:ext cx="10334289" cy="698269"/>
          </a:xfrm>
        </p:spPr>
        <p:txBody>
          <a:bodyPr>
            <a:normAutofit fontScale="90000"/>
          </a:bodyPr>
          <a:lstStyle/>
          <a:p>
            <a:pPr algn="l">
              <a:lnSpc>
                <a:spcPct val="85000"/>
              </a:lnSpc>
            </a:pPr>
            <a:r>
              <a:rPr lang="ru-RU" sz="3200" dirty="0">
                <a:solidFill>
                  <a:schemeClr val="accent2"/>
                </a:solidFill>
                <a:latin typeface="+mn-lt"/>
              </a:rPr>
              <a:t>Укрупненный план-график </a:t>
            </a:r>
            <a:r>
              <a:rPr lang="ru-RU" sz="3200" dirty="0" smtClean="0">
                <a:solidFill>
                  <a:schemeClr val="accent2"/>
                </a:solidFill>
                <a:latin typeface="+mn-lt"/>
              </a:rPr>
              <a:t>проекта </a:t>
            </a:r>
            <a:r>
              <a:rPr lang="ru-RU" sz="1800" dirty="0">
                <a:solidFill>
                  <a:schemeClr val="accent2"/>
                </a:solidFill>
                <a:latin typeface="+mn-lt"/>
              </a:rPr>
              <a:t>(описание проектного решения, позволяющее запустить изменения, описание необходимых изменений в основных процессах ПОО для запуска проекта и после апробации проектного решения, план организационных изменений) 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79" t="81117" r="15684" b="11784"/>
          <a:stretch/>
        </p:blipFill>
        <p:spPr bwMode="auto">
          <a:xfrm>
            <a:off x="229222" y="6810186"/>
            <a:ext cx="10010274" cy="7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69517351"/>
              </p:ext>
            </p:extLst>
          </p:nvPr>
        </p:nvGraphicFramePr>
        <p:xfrm>
          <a:off x="229222" y="1466673"/>
          <a:ext cx="10201974" cy="41747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561"/>
                <a:gridCol w="4112341"/>
                <a:gridCol w="766984"/>
                <a:gridCol w="652753"/>
                <a:gridCol w="669071"/>
                <a:gridCol w="228464"/>
                <a:gridCol w="244781"/>
                <a:gridCol w="261102"/>
                <a:gridCol w="212145"/>
                <a:gridCol w="195825"/>
                <a:gridCol w="261101"/>
                <a:gridCol w="293739"/>
                <a:gridCol w="293738"/>
                <a:gridCol w="201262"/>
                <a:gridCol w="295854"/>
                <a:gridCol w="295854"/>
                <a:gridCol w="295854"/>
                <a:gridCol w="528545"/>
              </a:tblGrid>
              <a:tr h="490262">
                <a:tc rowSpan="2">
                  <a:txBody>
                    <a:bodyPr/>
                    <a:lstStyle/>
                    <a:p>
                      <a:pPr marL="0" marR="0" lvl="0" indent="0" algn="ctr" defTabSz="104287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№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Наименование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Длительность,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дн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Дата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нача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ла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Дата окончания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2018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г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2019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г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0713">
                <a:tc vMerge="1">
                  <a:txBody>
                    <a:bodyPr/>
                    <a:lstStyle/>
                    <a:p>
                      <a:endParaRPr lang="ru-RU" sz="900" dirty="0">
                        <a:solidFill>
                          <a:srgbClr val="0349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/>
                </a:tc>
                <a:tc vMerge="1">
                  <a:txBody>
                    <a:bodyPr/>
                    <a:lstStyle/>
                    <a:p>
                      <a:endParaRPr lang="ru-RU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/>
                </a:tc>
                <a:tc vMerge="1">
                  <a:txBody>
                    <a:bodyPr/>
                    <a:lstStyle/>
                    <a:p>
                      <a:endParaRPr lang="ru-RU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738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Ресурсное обеспечение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365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25.01.2018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25.01.2019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72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72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72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72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72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72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72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72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72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72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72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7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727"/>
                    </a:solidFill>
                  </a:tcPr>
                </a:tc>
              </a:tr>
              <a:tr h="740975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4.1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Совершенствование системы стимулирования деятельности педагогов, работающих с инвалидами и лицами с ОВЗ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01.06.2018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30.09.2018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91689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4.2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Обеспечение единого информационного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 пространства путем запуска </a:t>
                      </a:r>
                      <a:r>
                        <a:rPr lang="ru-RU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информационнно-технологической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 платформы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145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01.10.2018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25.01.2019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</a:tr>
              <a:tr h="490262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4.4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Развитие возможностей сайта БПОО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365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25.01.2018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25.01.2019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</a:tr>
              <a:tr h="490262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4.5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Привлечение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 специалистов сопровождения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325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01.03.2018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25.01.2019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0830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14962" y="7053834"/>
            <a:ext cx="2494756" cy="402483"/>
          </a:xfrm>
        </p:spPr>
        <p:txBody>
          <a:bodyPr/>
          <a:lstStyle/>
          <a:p>
            <a:pPr defTabSz="910228">
              <a:defRPr/>
            </a:pPr>
            <a:fld id="{13A0DE89-523F-4C6B-A2BE-660EB3EB8A2F}" type="slidenum">
              <a:rPr lang="ru-RU">
                <a:solidFill>
                  <a:schemeClr val="tx1"/>
                </a:solidFill>
                <a:latin typeface="Calibri" panose="020F0502020204030204"/>
              </a:rPr>
              <a:pPr defTabSz="910228">
                <a:defRPr/>
              </a:pPr>
              <a:t>13</a:t>
            </a:fld>
            <a:endParaRPr lang="ru-RU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2633" y="415637"/>
            <a:ext cx="10118870" cy="698269"/>
          </a:xfrm>
        </p:spPr>
        <p:txBody>
          <a:bodyPr>
            <a:normAutofit fontScale="90000"/>
          </a:bodyPr>
          <a:lstStyle/>
          <a:p>
            <a:pPr algn="l">
              <a:lnSpc>
                <a:spcPct val="85000"/>
              </a:lnSpc>
            </a:pPr>
            <a:r>
              <a:rPr lang="ru-RU" sz="3200" dirty="0">
                <a:solidFill>
                  <a:schemeClr val="accent2"/>
                </a:solidFill>
                <a:latin typeface="+mn-lt"/>
              </a:rPr>
              <a:t>Укрупненный план-график </a:t>
            </a:r>
            <a:r>
              <a:rPr lang="ru-RU" sz="3200" dirty="0" smtClean="0">
                <a:solidFill>
                  <a:schemeClr val="accent2"/>
                </a:solidFill>
                <a:latin typeface="+mn-lt"/>
              </a:rPr>
              <a:t>проекта </a:t>
            </a:r>
            <a:r>
              <a:rPr lang="ru-RU" sz="1800" dirty="0">
                <a:solidFill>
                  <a:schemeClr val="accent2"/>
                </a:solidFill>
                <a:latin typeface="+mn-lt"/>
              </a:rPr>
              <a:t>(описание проектного решения, позволяющее запустить изменения, описание необходимых изменений в основных процессах ПОО для запуска проекта и после апробации проектного решения, план организационных изменений) 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79" t="81117" r="15684" b="11784"/>
          <a:stretch/>
        </p:blipFill>
        <p:spPr bwMode="auto">
          <a:xfrm>
            <a:off x="229222" y="6810186"/>
            <a:ext cx="10010274" cy="7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0766472"/>
              </p:ext>
            </p:extLst>
          </p:nvPr>
        </p:nvGraphicFramePr>
        <p:xfrm>
          <a:off x="432264" y="1682804"/>
          <a:ext cx="9892141" cy="33919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7223"/>
                <a:gridCol w="3860865"/>
                <a:gridCol w="743690"/>
                <a:gridCol w="632929"/>
                <a:gridCol w="648752"/>
                <a:gridCol w="221526"/>
                <a:gridCol w="237347"/>
                <a:gridCol w="253172"/>
                <a:gridCol w="205702"/>
                <a:gridCol w="189878"/>
                <a:gridCol w="253171"/>
                <a:gridCol w="284818"/>
                <a:gridCol w="284817"/>
                <a:gridCol w="195150"/>
                <a:gridCol w="286869"/>
                <a:gridCol w="286869"/>
                <a:gridCol w="286869"/>
                <a:gridCol w="512494"/>
              </a:tblGrid>
              <a:tr h="490262">
                <a:tc rowSpan="2">
                  <a:txBody>
                    <a:bodyPr/>
                    <a:lstStyle/>
                    <a:p>
                      <a:pPr marL="0" marR="0" lvl="0" indent="0" algn="ctr" defTabSz="104287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№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Наименование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Длительность,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дн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Дата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нача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ла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Дата окончания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2018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г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2019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г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0713">
                <a:tc vMerge="1">
                  <a:txBody>
                    <a:bodyPr/>
                    <a:lstStyle/>
                    <a:p>
                      <a:endParaRPr lang="ru-RU" sz="900" dirty="0">
                        <a:solidFill>
                          <a:srgbClr val="03492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/>
                </a:tc>
                <a:tc vMerge="1">
                  <a:txBody>
                    <a:bodyPr/>
                    <a:lstStyle/>
                    <a:p>
                      <a:endParaRPr lang="ru-RU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/>
                </a:tc>
                <a:tc vMerge="1">
                  <a:txBody>
                    <a:bodyPr/>
                    <a:lstStyle/>
                    <a:p>
                      <a:endParaRPr lang="ru-RU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9026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5.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Аналитическое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направление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365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25.01.2018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25.01.2019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72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72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72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72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72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72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72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72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72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72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72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7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727"/>
                    </a:solidFill>
                  </a:tcPr>
                </a:tc>
              </a:tr>
              <a:tr h="490262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5.1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Мониторинг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 всех субъектов инклюзивной среды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365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25.01.2018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25.01.2019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</a:tr>
              <a:tr h="673692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5.2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Оценка результатов реализации проекта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, с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оставление аналитического отчета 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и определение перспектив дальнейшего развития инклюзивной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среды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25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01.01.2019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25.01.2019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64A"/>
                    </a:solidFill>
                  </a:tcPr>
                </a:tc>
              </a:tr>
              <a:tr h="490262"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Итого: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365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25.01.2018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25.01.2019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2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2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2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2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2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2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2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2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2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2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2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2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42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7690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79" t="81117" r="15684" b="11784"/>
          <a:stretch/>
        </p:blipFill>
        <p:spPr bwMode="auto">
          <a:xfrm>
            <a:off x="144379" y="6838467"/>
            <a:ext cx="10010274" cy="7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94271" y="116378"/>
            <a:ext cx="9660382" cy="992005"/>
          </a:xfrm>
        </p:spPr>
        <p:txBody>
          <a:bodyPr anchor="ctr">
            <a:noAutofit/>
          </a:bodyPr>
          <a:lstStyle/>
          <a:p>
            <a:pPr algn="l">
              <a:lnSpc>
                <a:spcPct val="85000"/>
              </a:lnSpc>
            </a:pPr>
            <a:r>
              <a:rPr lang="ru-RU" sz="3200" dirty="0">
                <a:solidFill>
                  <a:schemeClr val="accent2"/>
                </a:solidFill>
                <a:latin typeface="+mn-lt"/>
              </a:rPr>
              <a:t>Календарный план-график </a:t>
            </a:r>
            <a:r>
              <a:rPr lang="ru-RU" sz="3200" dirty="0" smtClean="0">
                <a:solidFill>
                  <a:schemeClr val="accent2"/>
                </a:solidFill>
                <a:latin typeface="+mn-lt"/>
              </a:rPr>
              <a:t>проекта </a:t>
            </a:r>
            <a:r>
              <a:rPr lang="ru-RU" sz="1800" dirty="0" smtClean="0">
                <a:solidFill>
                  <a:schemeClr val="accent2"/>
                </a:solidFill>
                <a:latin typeface="+mn-lt"/>
              </a:rPr>
              <a:t>(план </a:t>
            </a:r>
            <a:r>
              <a:rPr lang="ru-RU" sz="1800" dirty="0">
                <a:solidFill>
                  <a:schemeClr val="accent2"/>
                </a:solidFill>
                <a:latin typeface="+mn-lt"/>
              </a:rPr>
              <a:t>реализации проекта, включающий этапы и контрольные точки)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67827" y="7091542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30024526"/>
              </p:ext>
            </p:extLst>
          </p:nvPr>
        </p:nvGraphicFramePr>
        <p:xfrm>
          <a:off x="266007" y="1050317"/>
          <a:ext cx="10091651" cy="55595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655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84225"/>
                <a:gridCol w="814832"/>
                <a:gridCol w="1059281"/>
                <a:gridCol w="1079872"/>
                <a:gridCol w="2508428"/>
                <a:gridCol w="1479500"/>
              </a:tblGrid>
              <a:tr h="62089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п/п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этапа,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мероприятия,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контрольной точки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Длительность,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дней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Начало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Окончание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Вид документа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и/или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Ответственный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исполнитель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6099">
                <a:tc gridSpan="7"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Организационное направление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1251110"/>
                  </a:ext>
                </a:extLst>
              </a:tr>
              <a:tr h="44349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Создание  команды проекта, распределение командных ролей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25.01.2018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31.01.2018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Команда проекта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Куратор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проекта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349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Разработка и согласование Приказа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о создании проектной группы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01.02.2018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02.02.2018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Приказ о создании проектной группы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Руководитель проекта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349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Разработка и согласование Положения  о команде проекта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05.02.2018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16.02.2018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Положение о команде проекта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Руководитель проекта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2089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Создание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 свода ценностных ориентиров  и приоритетов педагогического коллектива БПОО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19.02. 2018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28.02.2018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Свод 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ценностных ориентиров  и приоритетов педагогического коллектива БПОО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Администратор проекта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349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Разработка Положения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 о корпоративной инфраструктуре БПОО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01.03.2018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07.03.2018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Положения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 о корпоративной инфраструктуре БПОО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Администратор проекта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609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Корректировка проекта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20.06.2018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27.06.2018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Скорректированный план проекта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Руководитель проекта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4529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79" t="81117" r="15684" b="11784"/>
          <a:stretch/>
        </p:blipFill>
        <p:spPr bwMode="auto">
          <a:xfrm>
            <a:off x="144379" y="6838467"/>
            <a:ext cx="10010274" cy="7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94271" y="282633"/>
            <a:ext cx="9660382" cy="1274637"/>
          </a:xfrm>
        </p:spPr>
        <p:txBody>
          <a:bodyPr anchor="ctr">
            <a:noAutofit/>
          </a:bodyPr>
          <a:lstStyle/>
          <a:p>
            <a:pPr algn="l">
              <a:lnSpc>
                <a:spcPct val="85000"/>
              </a:lnSpc>
            </a:pPr>
            <a:r>
              <a:rPr lang="ru-RU" sz="3200" dirty="0">
                <a:solidFill>
                  <a:schemeClr val="accent2"/>
                </a:solidFill>
                <a:latin typeface="+mn-lt"/>
              </a:rPr>
              <a:t>Календарный план-график </a:t>
            </a:r>
            <a:r>
              <a:rPr lang="ru-RU" sz="3200" dirty="0" smtClean="0">
                <a:solidFill>
                  <a:schemeClr val="accent2"/>
                </a:solidFill>
                <a:latin typeface="+mn-lt"/>
              </a:rPr>
              <a:t>проекта </a:t>
            </a:r>
            <a:r>
              <a:rPr lang="ru-RU" sz="1800" dirty="0" smtClean="0">
                <a:solidFill>
                  <a:schemeClr val="accent2"/>
                </a:solidFill>
                <a:latin typeface="+mn-lt"/>
              </a:rPr>
              <a:t>(план </a:t>
            </a:r>
            <a:r>
              <a:rPr lang="ru-RU" sz="1800" dirty="0">
                <a:solidFill>
                  <a:schemeClr val="accent2"/>
                </a:solidFill>
                <a:latin typeface="+mn-lt"/>
              </a:rPr>
              <a:t>реализации проекта, включающий этапы и контрольные точки)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67827" y="7091542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25330848"/>
              </p:ext>
            </p:extLst>
          </p:nvPr>
        </p:nvGraphicFramePr>
        <p:xfrm>
          <a:off x="332510" y="1499192"/>
          <a:ext cx="9908770" cy="4785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20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73547"/>
                <a:gridCol w="840524"/>
                <a:gridCol w="1082422"/>
                <a:gridCol w="1164364"/>
                <a:gridCol w="2102983"/>
                <a:gridCol w="1512916"/>
              </a:tblGrid>
              <a:tr h="620899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п/п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этапа,</a:t>
                      </a:r>
                    </a:p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мероприятия,</a:t>
                      </a:r>
                    </a:p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контрольной точки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Длительность,</a:t>
                      </a:r>
                    </a:p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дней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Начало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Окончание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Вид документа</a:t>
                      </a:r>
                    </a:p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и/или</a:t>
                      </a:r>
                    </a:p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Ответственный</a:t>
                      </a:r>
                    </a:p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исполнитель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6099"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Маркетинговое направление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43499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Разработка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медиаплана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проекта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18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31.01.2018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16.02.2018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Медиаплан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проекта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Администратор проекта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52835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Размещение информации о ходе проекта на сайте БПОО, публикации в репортажи в СМИ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01.02.2018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25.01.2018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Информирование общественности о ходе реализации проекта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Технический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исполнитель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1396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Конференция по итогам апробации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модели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03.12.2018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03.12.2018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Программа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конференции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Руководитель проекта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196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Областной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вебинар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по итогам реализации проекта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15.01.2019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15.02.2019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Приказ о проведении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вебинара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Руководитель проекта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196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Мониторинг ценностных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ориентиров современного общества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smtClean="0">
                          <a:solidFill>
                            <a:schemeClr val="tx1"/>
                          </a:solidFill>
                          <a:latin typeface="+mn-lt"/>
                        </a:rPr>
                        <a:t>16.02.2018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20.06.2018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Результаты мониторинга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Администратор проекта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6918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79" t="81117" r="15684" b="11784"/>
          <a:stretch/>
        </p:blipFill>
        <p:spPr bwMode="auto">
          <a:xfrm>
            <a:off x="144379" y="6838467"/>
            <a:ext cx="10010274" cy="7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94271" y="199500"/>
            <a:ext cx="9660382" cy="532014"/>
          </a:xfrm>
        </p:spPr>
        <p:txBody>
          <a:bodyPr anchor="ctr">
            <a:noAutofit/>
          </a:bodyPr>
          <a:lstStyle/>
          <a:p>
            <a:pPr algn="l">
              <a:lnSpc>
                <a:spcPct val="85000"/>
              </a:lnSpc>
            </a:pPr>
            <a:r>
              <a:rPr lang="ru-RU" sz="3200" dirty="0">
                <a:solidFill>
                  <a:schemeClr val="accent2"/>
                </a:solidFill>
                <a:latin typeface="+mn-lt"/>
              </a:rPr>
              <a:t>Календарный план-график </a:t>
            </a:r>
            <a:r>
              <a:rPr lang="ru-RU" sz="3200" dirty="0" smtClean="0">
                <a:solidFill>
                  <a:schemeClr val="accent2"/>
                </a:solidFill>
                <a:latin typeface="+mn-lt"/>
              </a:rPr>
              <a:t>проекта </a:t>
            </a:r>
            <a:r>
              <a:rPr lang="ru-RU" sz="1800" dirty="0" smtClean="0">
                <a:solidFill>
                  <a:schemeClr val="accent2"/>
                </a:solidFill>
                <a:latin typeface="+mn-lt"/>
              </a:rPr>
              <a:t>(план </a:t>
            </a:r>
            <a:r>
              <a:rPr lang="ru-RU" sz="1800" dirty="0">
                <a:solidFill>
                  <a:schemeClr val="accent2"/>
                </a:solidFill>
                <a:latin typeface="+mn-lt"/>
              </a:rPr>
              <a:t>реализации проекта, включающий этапы и контрольные точки)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67827" y="7091542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39819454"/>
              </p:ext>
            </p:extLst>
          </p:nvPr>
        </p:nvGraphicFramePr>
        <p:xfrm>
          <a:off x="382386" y="967034"/>
          <a:ext cx="9960314" cy="56764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03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08431"/>
                <a:gridCol w="962906"/>
                <a:gridCol w="674899"/>
                <a:gridCol w="696018"/>
                <a:gridCol w="2146631"/>
                <a:gridCol w="1581085"/>
              </a:tblGrid>
              <a:tr h="74432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п/п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этапа,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мероприятия,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контрольной точки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Длительность,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дней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Начало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Окончание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Вид документа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и/или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Ответственный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исполнитель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8068">
                <a:tc gridSpan="7"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Операционное направление </a:t>
                      </a:r>
                      <a:endParaRPr lang="ru-RU" sz="16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1251110"/>
                  </a:ext>
                </a:extLst>
              </a:tr>
              <a:tr h="63052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Выработка механизмов  оптимального взаимодействия  субъектов инклюзивной среды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21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02.04.2018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28.04.2018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Алгоритм взаимодействия субъектов инклюзивной среды</a:t>
                      </a:r>
                      <a:endParaRPr lang="ru-RU" sz="1600" dirty="0"/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Администратор проекта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ru-RU" sz="1600" dirty="0"/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720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873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Создание ценностно- ориентированной 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модели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60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03.05.2018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28.09.2018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Ценностно-</a:t>
                      </a:r>
                      <a:r>
                        <a:rPr lang="ru-RU" sz="1600" dirty="0" err="1" smtClean="0"/>
                        <a:t>ориентированнаая</a:t>
                      </a:r>
                      <a:r>
                        <a:rPr lang="ru-RU" sz="1600" dirty="0" smtClean="0"/>
                        <a:t> модель</a:t>
                      </a:r>
                      <a:endParaRPr lang="ru-RU" sz="1600" dirty="0"/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Администратор проекта</a:t>
                      </a: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55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14</a:t>
                      </a:r>
                      <a:endParaRPr lang="ru-RU" sz="1600" dirty="0"/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Организация на базе БПОО методического объединения специалистов по внедрению инклюзивного образования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9</a:t>
                      </a:r>
                      <a:endParaRPr lang="ru-RU" sz="1600" dirty="0"/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01.03.2018</a:t>
                      </a:r>
                      <a:endParaRPr lang="ru-RU" sz="1600" dirty="0"/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25.01.2019</a:t>
                      </a:r>
                      <a:endParaRPr lang="ru-RU" sz="1600" dirty="0"/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Положение о «Школе</a:t>
                      </a:r>
                      <a:r>
                        <a:rPr lang="ru-RU" sz="1600" baseline="0" dirty="0" smtClean="0"/>
                        <a:t> специалистов сопровождения»</a:t>
                      </a:r>
                      <a:endParaRPr lang="ru-RU" sz="1600" dirty="0"/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Администратор проекта</a:t>
                      </a: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9749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15</a:t>
                      </a:r>
                      <a:endParaRPr lang="ru-RU" sz="1600" dirty="0"/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Практико-ориентированный семинар</a:t>
                      </a:r>
                      <a:r>
                        <a:rPr lang="ru-RU" sz="1600" baseline="0" dirty="0" smtClean="0"/>
                        <a:t> для педагогов и мастеров ПО «Комфорт инклюзивной среды как фактор успешности студента»</a:t>
                      </a:r>
                      <a:endParaRPr lang="ru-RU" sz="1600" dirty="0"/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21.04.2018</a:t>
                      </a:r>
                      <a:endParaRPr lang="ru-RU" sz="1600" dirty="0"/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21.04.2018</a:t>
                      </a:r>
                      <a:endParaRPr lang="ru-RU" sz="1600" dirty="0"/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Приказ о проведении практико-ориентированного семинара</a:t>
                      </a:r>
                      <a:endParaRPr lang="ru-RU" sz="1600" dirty="0"/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Руководитель проекта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ru-RU" sz="1600" dirty="0"/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052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Прохождение педагогами техникума курсов повышения квалификации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 по инклюзивному образованию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160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01.03.2018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31.12.2018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Свидетельства о повышении квалификации</a:t>
                      </a:r>
                      <a:endParaRPr lang="ru-RU" sz="1600" dirty="0"/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Куратор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проекта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ru-RU" sz="1600" dirty="0"/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720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Образовательные визиты в рамках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  деятельности БПОО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2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07.11.2018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08.11.2018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Программа</a:t>
                      </a:r>
                      <a:r>
                        <a:rPr lang="ru-RU" sz="1600" baseline="0" dirty="0" smtClean="0"/>
                        <a:t> образовательных визитов</a:t>
                      </a:r>
                      <a:endParaRPr lang="ru-RU" sz="1600" dirty="0"/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Руководитель проекта</a:t>
                      </a: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2203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79" t="81117" r="15684" b="11784"/>
          <a:stretch/>
        </p:blipFill>
        <p:spPr bwMode="auto">
          <a:xfrm>
            <a:off x="144379" y="6838467"/>
            <a:ext cx="10010274" cy="7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94271" y="216125"/>
            <a:ext cx="9660382" cy="532014"/>
          </a:xfrm>
        </p:spPr>
        <p:txBody>
          <a:bodyPr anchor="ctr">
            <a:noAutofit/>
          </a:bodyPr>
          <a:lstStyle/>
          <a:p>
            <a:pPr algn="l">
              <a:lnSpc>
                <a:spcPct val="85000"/>
              </a:lnSpc>
            </a:pPr>
            <a:r>
              <a:rPr lang="ru-RU" sz="3200" dirty="0">
                <a:solidFill>
                  <a:schemeClr val="accent2"/>
                </a:solidFill>
                <a:latin typeface="+mn-lt"/>
              </a:rPr>
              <a:t>Календарный план-график </a:t>
            </a:r>
            <a:r>
              <a:rPr lang="ru-RU" sz="3200" dirty="0" smtClean="0">
                <a:solidFill>
                  <a:schemeClr val="accent2"/>
                </a:solidFill>
                <a:latin typeface="+mn-lt"/>
              </a:rPr>
              <a:t>проекта </a:t>
            </a:r>
            <a:r>
              <a:rPr lang="ru-RU" sz="1800" dirty="0" smtClean="0">
                <a:solidFill>
                  <a:schemeClr val="accent2"/>
                </a:solidFill>
                <a:latin typeface="+mn-lt"/>
              </a:rPr>
              <a:t>(план </a:t>
            </a:r>
            <a:r>
              <a:rPr lang="ru-RU" sz="1800" dirty="0">
                <a:solidFill>
                  <a:schemeClr val="accent2"/>
                </a:solidFill>
                <a:latin typeface="+mn-lt"/>
              </a:rPr>
              <a:t>реализации проекта, включающий этапы и контрольные точки)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67827" y="7091542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41165908"/>
              </p:ext>
            </p:extLst>
          </p:nvPr>
        </p:nvGraphicFramePr>
        <p:xfrm>
          <a:off x="282632" y="972432"/>
          <a:ext cx="10185411" cy="584755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84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48097"/>
                <a:gridCol w="1012439"/>
                <a:gridCol w="686038"/>
                <a:gridCol w="707506"/>
                <a:gridCol w="2246250"/>
                <a:gridCol w="1586644"/>
              </a:tblGrid>
              <a:tr h="80237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п/п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этапа,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мероприятия,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контрольной точки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Длительность,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дней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Начало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Окончание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Вид документа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и/или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Ответственный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исполнитель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6894">
                <a:tc gridSpan="7"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Операционное направление </a:t>
                      </a:r>
                      <a:endParaRPr lang="ru-RU" sz="16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1251110"/>
                  </a:ext>
                </a:extLst>
              </a:tr>
              <a:tr h="59161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Серия занятий с элементами тренинга для педагогического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коллектива «Инклюзивная вселенная»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9</a:t>
                      </a:r>
                      <a:endParaRPr lang="ru-RU" sz="1600" dirty="0"/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01.03.2018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31.12.2018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Программа занятий</a:t>
                      </a:r>
                      <a:endParaRPr lang="ru-RU" sz="1600" dirty="0"/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Администратор проекта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ru-RU" sz="1600" dirty="0"/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4813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Серия занятий с элементами тренинга для</a:t>
                      </a:r>
                      <a:r>
                        <a:rPr lang="ru-RU" sz="1600" baseline="0" dirty="0" smtClean="0"/>
                        <a:t> студентов из числа инвалидов и лиц с ОВЗ «Радуга будущего»</a:t>
                      </a:r>
                      <a:endParaRPr lang="ru-RU" sz="1600" dirty="0"/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9</a:t>
                      </a:r>
                      <a:endParaRPr lang="ru-RU" sz="1600" dirty="0"/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01.03.2018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31.12.2018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Программа занятий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ru-RU" sz="1600" dirty="0"/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Администратор проекта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ru-RU" sz="1600" dirty="0"/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0491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Организация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 функционирования родительской гостиной «Мой неповторимый ребенок»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01.03.2018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31.12.2018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Программа</a:t>
                      </a:r>
                      <a:r>
                        <a:rPr lang="ru-RU" sz="1600" baseline="0" dirty="0" smtClean="0"/>
                        <a:t>  занятий</a:t>
                      </a:r>
                      <a:endParaRPr lang="ru-RU" sz="1600" dirty="0"/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Администратор проекта</a:t>
                      </a: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530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Реализация </a:t>
                      </a:r>
                      <a:r>
                        <a:rPr lang="ru-RU" sz="1600" dirty="0" err="1" smtClean="0"/>
                        <a:t>подпроекта</a:t>
                      </a:r>
                      <a:r>
                        <a:rPr lang="ru-RU" sz="1600" baseline="0" dirty="0" smtClean="0"/>
                        <a:t> деятельности волонтеров «Под одним небом»</a:t>
                      </a:r>
                      <a:endParaRPr lang="ru-RU" sz="1600" dirty="0"/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61</a:t>
                      </a:r>
                      <a:endParaRPr lang="ru-RU" sz="1600" dirty="0"/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01.04.2018</a:t>
                      </a:r>
                      <a:endParaRPr lang="ru-RU" sz="1600" dirty="0"/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30.06.2018</a:t>
                      </a:r>
                      <a:endParaRPr lang="ru-RU" sz="1600" dirty="0"/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Программа деятельности волонтеров</a:t>
                      </a:r>
                      <a:endParaRPr lang="ru-RU" sz="1600" dirty="0"/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Администратор проекта</a:t>
                      </a: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322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Реализация</a:t>
                      </a:r>
                      <a:r>
                        <a:rPr lang="ru-RU" sz="1600" baseline="0" dirty="0" smtClean="0"/>
                        <a:t> комплекса мероприятий «Уроки доброты»  для студентов техникума</a:t>
                      </a:r>
                      <a:endParaRPr lang="ru-RU" sz="1600" dirty="0"/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43</a:t>
                      </a:r>
                      <a:endParaRPr lang="ru-RU" sz="1600" dirty="0"/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01.09.2018</a:t>
                      </a:r>
                      <a:endParaRPr lang="ru-RU" sz="1600" dirty="0"/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31.10.2018</a:t>
                      </a:r>
                      <a:endParaRPr lang="ru-RU" sz="1600" dirty="0"/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Программа мероприятий</a:t>
                      </a:r>
                      <a:endParaRPr lang="ru-RU" sz="1600" dirty="0"/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Администратор проекта</a:t>
                      </a: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018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Анализ организационной структуры БПОО</a:t>
                      </a:r>
                      <a:endParaRPr lang="ru-RU" sz="1600" dirty="0"/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11</a:t>
                      </a:r>
                      <a:endParaRPr lang="ru-RU" sz="1600" dirty="0"/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03.05.02018</a:t>
                      </a:r>
                      <a:endParaRPr lang="ru-RU" sz="1600" dirty="0"/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18.05.2018</a:t>
                      </a:r>
                      <a:endParaRPr lang="ru-RU" sz="1600" dirty="0"/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Отчет об анализе организационной системы БПОО</a:t>
                      </a:r>
                      <a:endParaRPr lang="ru-RU" sz="1600" dirty="0"/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Администратор проекта</a:t>
                      </a: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322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Оптимизация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системы управления БПОО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29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21.05.2018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30.06.2018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Отчет о</a:t>
                      </a:r>
                      <a:r>
                        <a:rPr lang="ru-RU" sz="1600" baseline="0" dirty="0" smtClean="0"/>
                        <a:t> проведении оптимизации системы у</a:t>
                      </a:r>
                      <a:r>
                        <a:rPr lang="ru-RU" sz="1600" dirty="0" smtClean="0"/>
                        <a:t>правления БПОО</a:t>
                      </a:r>
                      <a:endParaRPr lang="ru-RU" sz="1600" dirty="0"/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Куратор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проекта</a:t>
                      </a:r>
                      <a:endParaRPr lang="ru-RU" sz="1600" dirty="0"/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8215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79" t="81117" r="15684" b="11784"/>
          <a:stretch/>
        </p:blipFill>
        <p:spPr bwMode="auto">
          <a:xfrm>
            <a:off x="144379" y="6838467"/>
            <a:ext cx="10010274" cy="7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94271" y="116375"/>
            <a:ext cx="9660382" cy="532014"/>
          </a:xfrm>
        </p:spPr>
        <p:txBody>
          <a:bodyPr anchor="ctr">
            <a:noAutofit/>
          </a:bodyPr>
          <a:lstStyle/>
          <a:p>
            <a:pPr algn="l">
              <a:lnSpc>
                <a:spcPct val="85000"/>
              </a:lnSpc>
            </a:pPr>
            <a:r>
              <a:rPr lang="ru-RU" sz="3200" dirty="0">
                <a:solidFill>
                  <a:schemeClr val="accent2"/>
                </a:solidFill>
                <a:latin typeface="+mn-lt"/>
              </a:rPr>
              <a:t>Календарный план-график </a:t>
            </a:r>
            <a:r>
              <a:rPr lang="ru-RU" sz="3200" dirty="0" smtClean="0">
                <a:solidFill>
                  <a:schemeClr val="accent2"/>
                </a:solidFill>
                <a:latin typeface="+mn-lt"/>
              </a:rPr>
              <a:t>проекта </a:t>
            </a:r>
            <a:r>
              <a:rPr lang="ru-RU" sz="1800" dirty="0" smtClean="0">
                <a:solidFill>
                  <a:schemeClr val="accent2"/>
                </a:solidFill>
                <a:latin typeface="+mn-lt"/>
              </a:rPr>
              <a:t>(план </a:t>
            </a:r>
            <a:r>
              <a:rPr lang="ru-RU" sz="1800" dirty="0">
                <a:solidFill>
                  <a:schemeClr val="accent2"/>
                </a:solidFill>
                <a:latin typeface="+mn-lt"/>
              </a:rPr>
              <a:t>реализации проекта, включающий этапы и контрольные точки)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67827" y="7091542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74303577"/>
              </p:ext>
            </p:extLst>
          </p:nvPr>
        </p:nvGraphicFramePr>
        <p:xfrm>
          <a:off x="299257" y="856057"/>
          <a:ext cx="10126289" cy="589369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30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97078"/>
                <a:gridCol w="985720"/>
                <a:gridCol w="657147"/>
                <a:gridCol w="789032"/>
                <a:gridCol w="1741896"/>
                <a:gridCol w="116840"/>
                <a:gridCol w="1455526"/>
              </a:tblGrid>
              <a:tr h="803726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п/п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этапа,</a:t>
                      </a:r>
                    </a:p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мероприятия,</a:t>
                      </a:r>
                    </a:p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контрольной точки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Длительность,</a:t>
                      </a:r>
                    </a:p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дней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Начало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Окон</a:t>
                      </a:r>
                    </a:p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чание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Вид документа</a:t>
                      </a:r>
                    </a:p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и/или</a:t>
                      </a:r>
                    </a:p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Ответственный</a:t>
                      </a:r>
                    </a:p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исполнитель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7444">
                <a:tc gridSpan="8"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Операционное направление </a:t>
                      </a:r>
                      <a:endParaRPr lang="ru-RU" sz="16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1251110"/>
                  </a:ext>
                </a:extLst>
              </a:tr>
              <a:tr h="76447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Организация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 функционирования родительской гостиной «Мой неповторимый ребенок»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01.03.2018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31.12.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2018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Должностные</a:t>
                      </a:r>
                      <a:r>
                        <a:rPr lang="ru-RU" sz="1600" baseline="0" dirty="0" smtClean="0"/>
                        <a:t> инструкции педагогов</a:t>
                      </a:r>
                      <a:endParaRPr lang="ru-RU" sz="1600" dirty="0"/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Куратор</a:t>
                      </a:r>
                    </a:p>
                    <a:p>
                      <a:pPr algn="ctr"/>
                      <a:r>
                        <a:rPr lang="ru-RU" sz="1600" dirty="0" smtClean="0"/>
                        <a:t>проекта</a:t>
                      </a: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628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Реализация </a:t>
                      </a:r>
                      <a:r>
                        <a:rPr lang="ru-RU" sz="1600" dirty="0" err="1" smtClean="0"/>
                        <a:t>подпроекта</a:t>
                      </a:r>
                      <a:r>
                        <a:rPr lang="ru-RU" sz="1600" baseline="0" dirty="0" smtClean="0"/>
                        <a:t> деятельности волонтеров «Под одним небом»</a:t>
                      </a:r>
                      <a:endParaRPr lang="ru-RU" sz="1600" dirty="0"/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61</a:t>
                      </a:r>
                      <a:endParaRPr lang="ru-RU" sz="1600" dirty="0"/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01.04.2018</a:t>
                      </a:r>
                      <a:endParaRPr lang="ru-RU" sz="1600" dirty="0"/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30.06.</a:t>
                      </a:r>
                    </a:p>
                    <a:p>
                      <a:pPr algn="ctr"/>
                      <a:r>
                        <a:rPr lang="ru-RU" sz="1600" dirty="0" smtClean="0"/>
                        <a:t>2018</a:t>
                      </a:r>
                      <a:endParaRPr lang="ru-RU" sz="1600" dirty="0"/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Дизайн-проект</a:t>
                      </a:r>
                      <a:endParaRPr lang="ru-RU" sz="1600" dirty="0"/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Руководитель проекта</a:t>
                      </a:r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14423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Реализация</a:t>
                      </a:r>
                      <a:r>
                        <a:rPr lang="ru-RU" sz="1600" baseline="0" dirty="0" smtClean="0"/>
                        <a:t> комплекса мероприятий «Уроки доброты»  для студентов техникума</a:t>
                      </a:r>
                      <a:endParaRPr lang="ru-RU" sz="1600" dirty="0"/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43</a:t>
                      </a:r>
                      <a:endParaRPr lang="ru-RU" sz="1600" dirty="0"/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01.09.2018</a:t>
                      </a:r>
                      <a:endParaRPr lang="ru-RU" sz="1600" dirty="0"/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31.10.</a:t>
                      </a:r>
                    </a:p>
                    <a:p>
                      <a:pPr algn="ctr"/>
                      <a:r>
                        <a:rPr lang="ru-RU" sz="1600" dirty="0" smtClean="0"/>
                        <a:t>2018</a:t>
                      </a:r>
                      <a:endParaRPr lang="ru-RU" sz="1600" dirty="0"/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Фирменный</a:t>
                      </a:r>
                      <a:r>
                        <a:rPr lang="ru-RU" sz="1600" baseline="0" dirty="0" smtClean="0"/>
                        <a:t> корпоративный стиль</a:t>
                      </a:r>
                      <a:endParaRPr lang="ru-RU" sz="1600" dirty="0"/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Технический</a:t>
                      </a:r>
                      <a:r>
                        <a:rPr lang="ru-RU" sz="1600" baseline="0" dirty="0" smtClean="0"/>
                        <a:t> исполнитель</a:t>
                      </a:r>
                      <a:endParaRPr lang="ru-RU" sz="1600" dirty="0"/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628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Анализ организационной структуры БПОО</a:t>
                      </a:r>
                      <a:endParaRPr lang="ru-RU" sz="1600" dirty="0"/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</a:t>
                      </a:r>
                      <a:endParaRPr lang="ru-RU" sz="1600" dirty="0"/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03.05.02018</a:t>
                      </a:r>
                      <a:endParaRPr lang="ru-RU" sz="1600" dirty="0"/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18.05.</a:t>
                      </a:r>
                    </a:p>
                    <a:p>
                      <a:pPr algn="ctr"/>
                      <a:r>
                        <a:rPr lang="ru-RU" sz="1600" dirty="0" smtClean="0"/>
                        <a:t>2018</a:t>
                      </a:r>
                      <a:endParaRPr lang="ru-RU" sz="1600" dirty="0"/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Сайт</a:t>
                      </a:r>
                      <a:r>
                        <a:rPr lang="ru-RU" sz="1600" baseline="0" dirty="0" smtClean="0"/>
                        <a:t> БПОО</a:t>
                      </a:r>
                      <a:endParaRPr lang="ru-RU" sz="1600" dirty="0"/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Технический</a:t>
                      </a:r>
                      <a:r>
                        <a:rPr lang="ru-RU" sz="1600" baseline="0" dirty="0" smtClean="0"/>
                        <a:t> исполнитель</a:t>
                      </a:r>
                      <a:endParaRPr lang="ru-RU" sz="1600" dirty="0"/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2564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Оптимизация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системы управления БПОО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29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21.05.2018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30.06.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2018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Положение о системе дополнительного образования </a:t>
                      </a:r>
                      <a:endParaRPr lang="ru-RU" sz="1600" dirty="0"/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Куратор</a:t>
                      </a:r>
                    </a:p>
                    <a:p>
                      <a:pPr algn="ctr"/>
                      <a:r>
                        <a:rPr lang="ru-RU" sz="1600" dirty="0" smtClean="0"/>
                        <a:t>проекта</a:t>
                      </a:r>
                      <a:endParaRPr lang="ru-RU" sz="1600" dirty="0"/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8093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Перераспределение должностных обязанностей педагогов, реализующих инклюзивные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 образовательные программы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45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 02.07.2018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31.08.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2018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Функционирование модели</a:t>
                      </a:r>
                      <a:endParaRPr lang="ru-RU" sz="1600" dirty="0"/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Руководитель проекта</a:t>
                      </a:r>
                      <a:endParaRPr lang="ru-RU" sz="1600" dirty="0"/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628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Разработка </a:t>
                      </a:r>
                      <a:r>
                        <a:rPr lang="ru-RU" sz="1600" dirty="0" err="1" smtClean="0"/>
                        <a:t>дизайн-проекта</a:t>
                      </a:r>
                      <a:r>
                        <a:rPr lang="ru-RU" sz="1600" dirty="0" smtClean="0"/>
                        <a:t> корпоративной</a:t>
                      </a:r>
                      <a:r>
                        <a:rPr lang="ru-RU" sz="1600" baseline="0" dirty="0" smtClean="0"/>
                        <a:t> структуры БПОО</a:t>
                      </a:r>
                      <a:endParaRPr lang="ru-RU" sz="1600" dirty="0"/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</a:t>
                      </a:r>
                      <a:endParaRPr lang="ru-RU" sz="1600" dirty="0"/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03.05.2018</a:t>
                      </a:r>
                      <a:endParaRPr lang="ru-RU" sz="1600" dirty="0"/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31.05.</a:t>
                      </a:r>
                    </a:p>
                    <a:p>
                      <a:pPr algn="ctr"/>
                      <a:r>
                        <a:rPr lang="ru-RU" sz="1600" dirty="0" smtClean="0"/>
                        <a:t>2018</a:t>
                      </a:r>
                      <a:endParaRPr lang="ru-RU" sz="1600" dirty="0"/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Методические рекомендации</a:t>
                      </a:r>
                      <a:endParaRPr lang="ru-RU" sz="1600" dirty="0"/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Руководитель проекта</a:t>
                      </a:r>
                      <a:endParaRPr lang="ru-RU" sz="1600" dirty="0"/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5864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79" t="81117" r="15684" b="11784"/>
          <a:stretch/>
        </p:blipFill>
        <p:spPr bwMode="auto">
          <a:xfrm>
            <a:off x="144379" y="6838467"/>
            <a:ext cx="10010274" cy="7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94271" y="232750"/>
            <a:ext cx="9660382" cy="532014"/>
          </a:xfrm>
        </p:spPr>
        <p:txBody>
          <a:bodyPr anchor="ctr">
            <a:noAutofit/>
          </a:bodyPr>
          <a:lstStyle/>
          <a:p>
            <a:pPr algn="l">
              <a:lnSpc>
                <a:spcPct val="85000"/>
              </a:lnSpc>
            </a:pPr>
            <a:r>
              <a:rPr lang="ru-RU" sz="3200" dirty="0">
                <a:solidFill>
                  <a:schemeClr val="accent2"/>
                </a:solidFill>
                <a:latin typeface="+mn-lt"/>
              </a:rPr>
              <a:t>Календарный план-график </a:t>
            </a:r>
            <a:r>
              <a:rPr lang="ru-RU" sz="3200" dirty="0" smtClean="0">
                <a:solidFill>
                  <a:schemeClr val="accent2"/>
                </a:solidFill>
                <a:latin typeface="+mn-lt"/>
              </a:rPr>
              <a:t>проекта </a:t>
            </a:r>
            <a:r>
              <a:rPr lang="ru-RU" sz="1800" dirty="0" smtClean="0">
                <a:solidFill>
                  <a:schemeClr val="accent2"/>
                </a:solidFill>
                <a:latin typeface="+mn-lt"/>
              </a:rPr>
              <a:t>(план </a:t>
            </a:r>
            <a:r>
              <a:rPr lang="ru-RU" sz="1800" dirty="0">
                <a:solidFill>
                  <a:schemeClr val="accent2"/>
                </a:solidFill>
                <a:latin typeface="+mn-lt"/>
              </a:rPr>
              <a:t>реализации проекта, включающий этапы и контрольные точки)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67827" y="7091542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2366344"/>
              </p:ext>
            </p:extLst>
          </p:nvPr>
        </p:nvGraphicFramePr>
        <p:xfrm>
          <a:off x="249381" y="1088813"/>
          <a:ext cx="10108272" cy="503688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24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90512"/>
                <a:gridCol w="984100"/>
                <a:gridCol w="656068"/>
                <a:gridCol w="787735"/>
                <a:gridCol w="1739033"/>
                <a:gridCol w="1568403"/>
              </a:tblGrid>
              <a:tr h="803726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п/п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этапа,</a:t>
                      </a:r>
                    </a:p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мероприятия,</a:t>
                      </a:r>
                    </a:p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контрольной точки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Длительность,</a:t>
                      </a:r>
                    </a:p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дней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Начало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Окон</a:t>
                      </a:r>
                    </a:p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чание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Вид документа</a:t>
                      </a:r>
                    </a:p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и/или</a:t>
                      </a:r>
                    </a:p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Ответственный</a:t>
                      </a:r>
                    </a:p>
                    <a:p>
                      <a:pPr algn="ctr"/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исполнитель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7444">
                <a:tc gridSpan="7"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Операционное направление </a:t>
                      </a:r>
                      <a:endParaRPr lang="ru-RU" sz="16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1251110"/>
                  </a:ext>
                </a:extLst>
              </a:tr>
              <a:tr h="662394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Реализация фирменного дизайна 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инфраструктуры БПОО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65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01.06.2018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31.08.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2018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Фирменный</a:t>
                      </a:r>
                      <a:r>
                        <a:rPr lang="ru-RU" sz="1600" baseline="0" dirty="0" smtClean="0"/>
                        <a:t> корпоративный стиль</a:t>
                      </a:r>
                      <a:endParaRPr lang="ru-RU" sz="1600" dirty="0"/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Технический</a:t>
                      </a:r>
                      <a:r>
                        <a:rPr lang="ru-RU" sz="1600" baseline="0" dirty="0" smtClean="0"/>
                        <a:t> исполнитель</a:t>
                      </a:r>
                      <a:endParaRPr lang="ru-RU" sz="1600" dirty="0"/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628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Оформление</a:t>
                      </a:r>
                      <a:r>
                        <a:rPr lang="ru-RU" sz="1600" baseline="0" dirty="0" smtClean="0"/>
                        <a:t> сайта БПОО согласно корпоративному стилю</a:t>
                      </a:r>
                      <a:endParaRPr lang="ru-RU" sz="1600" dirty="0"/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43</a:t>
                      </a:r>
                      <a:endParaRPr lang="ru-RU" sz="1600" dirty="0"/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03.09.2018</a:t>
                      </a:r>
                      <a:endParaRPr lang="ru-RU" sz="1600" dirty="0"/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31.10.</a:t>
                      </a:r>
                    </a:p>
                    <a:p>
                      <a:pPr algn="ctr"/>
                      <a:r>
                        <a:rPr lang="ru-RU" sz="1600" dirty="0" smtClean="0"/>
                        <a:t>2018</a:t>
                      </a:r>
                      <a:endParaRPr lang="ru-RU" sz="1600" dirty="0"/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Сайт</a:t>
                      </a:r>
                      <a:r>
                        <a:rPr lang="ru-RU" sz="1600" baseline="0" dirty="0" smtClean="0"/>
                        <a:t> БПОО</a:t>
                      </a:r>
                      <a:endParaRPr lang="ru-RU" sz="1600" dirty="0" smtClean="0"/>
                    </a:p>
                    <a:p>
                      <a:pPr algn="ctr"/>
                      <a:endParaRPr lang="ru-RU" sz="1600" dirty="0"/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Технический</a:t>
                      </a:r>
                      <a:r>
                        <a:rPr lang="ru-RU" sz="1600" baseline="0" dirty="0" smtClean="0"/>
                        <a:t> исполнитель</a:t>
                      </a:r>
                      <a:endParaRPr lang="ru-RU" sz="1600" dirty="0"/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83973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Реформирование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 системы дополнительного образования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55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16.06.2018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30.09.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2018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Положение о системе дополнительного образования </a:t>
                      </a:r>
                      <a:endParaRPr lang="ru-RU" sz="1600" dirty="0"/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Куратор</a:t>
                      </a:r>
                    </a:p>
                    <a:p>
                      <a:pPr algn="ctr"/>
                      <a:r>
                        <a:rPr lang="ru-RU" sz="1600" dirty="0" smtClean="0"/>
                        <a:t>проекта</a:t>
                      </a:r>
                      <a:endParaRPr lang="ru-RU" sz="1600" dirty="0"/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51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Апробация модели, внесение корректив по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 результатам практического применения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55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01.10.2018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31.12.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2018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Функционирование модели</a:t>
                      </a:r>
                    </a:p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/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Руководитель проекта</a:t>
                      </a:r>
                      <a:endParaRPr lang="ru-RU" sz="1600" dirty="0"/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2564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Создание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 методических рекомендаций по основному продукту проекта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34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01.12.2018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25.01.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2018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8568" marR="5856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Методические рекомендации</a:t>
                      </a:r>
                    </a:p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/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Руководитель проекта</a:t>
                      </a:r>
                      <a:endParaRPr lang="ru-RU" sz="1600" dirty="0"/>
                    </a:p>
                  </a:txBody>
                  <a:tcPr marL="58568" marR="58568" marT="0" marB="0" anchor="b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0943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" y="-49087"/>
            <a:ext cx="10691812" cy="947737"/>
          </a:xfrm>
        </p:spPr>
        <p:txBody>
          <a:bodyPr>
            <a:noAutofit/>
          </a:bodyPr>
          <a:lstStyle/>
          <a:p>
            <a:r>
              <a:rPr lang="ru-RU" sz="3800" dirty="0">
                <a:solidFill>
                  <a:schemeClr val="accent2"/>
                </a:solidFill>
                <a:latin typeface="+mn-lt"/>
              </a:rPr>
              <a:t>С</a:t>
            </a:r>
            <a:r>
              <a:rPr lang="ru-RU" sz="3800" dirty="0" smtClean="0">
                <a:solidFill>
                  <a:schemeClr val="accent2"/>
                </a:solidFill>
                <a:latin typeface="+mn-lt"/>
              </a:rPr>
              <a:t>одержание презентации</a:t>
            </a:r>
            <a:endParaRPr lang="ru-RU" sz="38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067818" y="7081386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79" t="81117" r="15684" b="11784"/>
          <a:stretch/>
        </p:blipFill>
        <p:spPr bwMode="auto">
          <a:xfrm>
            <a:off x="235379" y="6792686"/>
            <a:ext cx="10010274" cy="7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8840745"/>
              </p:ext>
            </p:extLst>
          </p:nvPr>
        </p:nvGraphicFramePr>
        <p:xfrm>
          <a:off x="332510" y="997526"/>
          <a:ext cx="10091652" cy="5536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2169"/>
                <a:gridCol w="889483"/>
              </a:tblGrid>
              <a:tr h="5536277">
                <a:tc>
                  <a:txBody>
                    <a:bodyPr/>
                    <a:lstStyle/>
                    <a:p>
                      <a:pPr defTabSz="986058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ru-RU" sz="1600" b="1" i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Термины,</a:t>
                      </a:r>
                      <a:r>
                        <a:rPr lang="ru-RU" sz="1600" b="1" i="0" baseline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i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определения,</a:t>
                      </a:r>
                      <a:r>
                        <a:rPr lang="ru-RU" sz="1600" b="1" i="0" baseline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 используемые сокращения</a:t>
                      </a:r>
                      <a:r>
                        <a:rPr lang="ru-RU" sz="1600" b="1" i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……………………………………………………………….</a:t>
                      </a:r>
                    </a:p>
                    <a:p>
                      <a:pPr defTabSz="986058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ru-RU" sz="1600" b="1" i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Титульная</a:t>
                      </a:r>
                      <a:r>
                        <a:rPr lang="ru-RU" sz="1600" b="1" i="0" baseline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 информация о </a:t>
                      </a:r>
                      <a:r>
                        <a:rPr lang="ru-RU" sz="1600" b="1" i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проекте………………………………………………………………………………………</a:t>
                      </a:r>
                      <a:r>
                        <a:rPr lang="en-US" sz="1600" b="1" i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……</a:t>
                      </a:r>
                      <a:r>
                        <a:rPr lang="ru-RU" sz="1600" b="1" i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defTabSz="986058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ru-RU" sz="1600" b="1" i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Предпосылки реализации проекта </a:t>
                      </a:r>
                      <a:r>
                        <a:rPr lang="ru-RU" sz="1600" b="0" i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(актуальность проекта) </a:t>
                      </a:r>
                      <a:r>
                        <a:rPr lang="ru-RU" sz="1600" b="1" i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………………………………………</a:t>
                      </a:r>
                      <a:r>
                        <a:rPr lang="en-US" sz="1600" b="1" i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...........</a:t>
                      </a:r>
                      <a:r>
                        <a:rPr lang="ru-RU" sz="1600" b="1" i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..</a:t>
                      </a:r>
                      <a:r>
                        <a:rPr lang="en-US" sz="1600" b="1" i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ru-RU" sz="1600" b="1" i="0" dirty="0" smtClean="0">
                        <a:solidFill>
                          <a:srgbClr val="10435C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defTabSz="986058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ru-RU" sz="1600" b="1" i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Целеполагание проекта </a:t>
                      </a:r>
                      <a:r>
                        <a:rPr lang="ru-RU" sz="1600" b="0" i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(цели создания проекта , прогнозируемые долгосрочные результаты реализации проекта /целевые показатели результата)</a:t>
                      </a:r>
                      <a:r>
                        <a:rPr lang="ru-RU" sz="1600" b="1" i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……</a:t>
                      </a:r>
                      <a:r>
                        <a:rPr lang="en-US" sz="1600" b="1" i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………………………………</a:t>
                      </a:r>
                      <a:r>
                        <a:rPr lang="ru-RU" sz="1600" b="1" i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…………..</a:t>
                      </a:r>
                      <a:r>
                        <a:rPr lang="en-US" sz="1600" b="1" i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…………..</a:t>
                      </a:r>
                      <a:endParaRPr lang="ru-RU" sz="1600" b="1" i="0" dirty="0" smtClean="0">
                        <a:solidFill>
                          <a:srgbClr val="10435C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defTabSz="986058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ru-RU" sz="1600" b="1" i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Реестр заинтересованных сторон проекта ……………………………………………</a:t>
                      </a:r>
                      <a:r>
                        <a:rPr lang="en-US" sz="1600" b="1" i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……</a:t>
                      </a:r>
                      <a:r>
                        <a:rPr lang="ru-RU" sz="1600" b="1" i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……………….</a:t>
                      </a:r>
                      <a:r>
                        <a:rPr lang="en-US" sz="1600" b="1" i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sz="1600" b="1" i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………</a:t>
                      </a:r>
                      <a:r>
                        <a:rPr lang="en-US" sz="1600" b="1" i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....</a:t>
                      </a:r>
                      <a:endParaRPr lang="ru-RU" sz="1600" b="1" i="0" dirty="0" smtClean="0">
                        <a:solidFill>
                          <a:srgbClr val="10435C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defTabSz="986058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ru-RU" sz="1600" b="1" i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Укрупненный план-график проекта </a:t>
                      </a:r>
                      <a:r>
                        <a:rPr lang="ru-RU" sz="1600" b="0" i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(описание проектного решения, позволяющее запустить изменения, описание необходимых изменений в основных процессах ПОО для запуска проекта и после апробации проектного решения, план организационных изменений)</a:t>
                      </a:r>
                      <a:r>
                        <a:rPr lang="ru-RU" sz="1600" b="1" i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…………………………………………………………………………………………………</a:t>
                      </a:r>
                      <a:r>
                        <a:rPr lang="en-US" sz="1600" b="1" i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…</a:t>
                      </a:r>
                      <a:r>
                        <a:rPr lang="ru-RU" sz="1600" b="1" i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………………………..</a:t>
                      </a:r>
                      <a:r>
                        <a:rPr lang="en-US" sz="1600" b="1" i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...</a:t>
                      </a:r>
                      <a:endParaRPr lang="ru-RU" sz="1600" b="1" i="0" dirty="0" smtClean="0">
                        <a:solidFill>
                          <a:srgbClr val="10435C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defTabSz="986058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ru-RU" sz="1600" b="1" i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Календарный план-график проекта </a:t>
                      </a:r>
                      <a:r>
                        <a:rPr lang="ru-RU" sz="1600" b="0" i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(план реализации проекта, включающий этапы и контрольные точки)</a:t>
                      </a:r>
                      <a:r>
                        <a:rPr lang="ru-RU" sz="1600" b="1" i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……………………………………………………………………………</a:t>
                      </a:r>
                      <a:r>
                        <a:rPr lang="en-US" sz="1600" b="1" i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……</a:t>
                      </a:r>
                      <a:r>
                        <a:rPr lang="ru-RU" sz="1600" b="1" i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……………………..</a:t>
                      </a:r>
                      <a:r>
                        <a:rPr lang="en-US" sz="1600" b="1" i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………….</a:t>
                      </a:r>
                      <a:endParaRPr lang="ru-RU" sz="1600" b="1" i="0" dirty="0" smtClean="0">
                        <a:solidFill>
                          <a:srgbClr val="10435C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defTabSz="986058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ru-RU" sz="1600" b="1" i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Маркетинговый план проекта</a:t>
                      </a:r>
                      <a:r>
                        <a:rPr lang="en-US" sz="1600" b="1" i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……………………………………………………</a:t>
                      </a:r>
                      <a:r>
                        <a:rPr lang="ru-RU" sz="1600" b="1" i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…………………..</a:t>
                      </a:r>
                      <a:r>
                        <a:rPr lang="en-US" sz="1600" b="1" i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………………………...</a:t>
                      </a:r>
                      <a:endParaRPr lang="ru-RU" sz="1600" b="1" i="0" dirty="0" smtClean="0">
                        <a:solidFill>
                          <a:srgbClr val="10435C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defTabSz="986058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ru-RU" sz="1600" b="1" i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Матрица распределения ответственности</a:t>
                      </a:r>
                      <a:r>
                        <a:rPr lang="en-US" sz="1600" b="1" i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………………………………………………………</a:t>
                      </a:r>
                      <a:r>
                        <a:rPr lang="ru-RU" sz="1600" b="1" i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.………………….</a:t>
                      </a:r>
                      <a:r>
                        <a:rPr lang="en-US" sz="1600" b="1" i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…..</a:t>
                      </a:r>
                      <a:endParaRPr lang="ru-RU" sz="1600" b="1" i="0" dirty="0" smtClean="0">
                        <a:solidFill>
                          <a:srgbClr val="10435C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defTabSz="986058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ru-RU" sz="1600" b="1" i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Реестр рисков и возможностей проекта</a:t>
                      </a:r>
                      <a:r>
                        <a:rPr lang="en-US" sz="1600" b="1" i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…………………………………</a:t>
                      </a:r>
                      <a:r>
                        <a:rPr lang="ru-RU" sz="1600" b="1" i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……………….</a:t>
                      </a:r>
                      <a:r>
                        <a:rPr lang="en-US" sz="1600" b="1" i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………</a:t>
                      </a:r>
                      <a:r>
                        <a:rPr lang="ru-RU" sz="1600" b="1" i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b="1" i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……………………...</a:t>
                      </a:r>
                      <a:endParaRPr lang="ru-RU" sz="1600" b="1" i="0" dirty="0" smtClean="0">
                        <a:solidFill>
                          <a:srgbClr val="10435C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defTabSz="986058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ru-RU" sz="1600" b="1" i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Коммуникационная модель проекта</a:t>
                      </a:r>
                      <a:r>
                        <a:rPr lang="en-US" sz="1600" b="1" i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………………………………………………………………</a:t>
                      </a:r>
                      <a:r>
                        <a:rPr lang="ru-RU" sz="1600" b="1" i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………………..</a:t>
                      </a:r>
                      <a:r>
                        <a:rPr lang="en-US" sz="1600" b="1" i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……..</a:t>
                      </a:r>
                    </a:p>
                    <a:p>
                      <a:pPr defTabSz="986058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ru-RU" sz="1600" b="1" i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Бюджет проекта </a:t>
                      </a:r>
                      <a:r>
                        <a:rPr lang="ru-RU" sz="1600" b="0" i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(элемент ресурсной карты реализации проекта)</a:t>
                      </a:r>
                      <a:r>
                        <a:rPr lang="en-US" sz="1600" b="1" i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……………</a:t>
                      </a:r>
                      <a:r>
                        <a:rPr lang="ru-RU" sz="1600" b="1" i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……</a:t>
                      </a:r>
                      <a:r>
                        <a:rPr lang="en-US" sz="1600" b="1" i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……….................</a:t>
                      </a:r>
                      <a:endParaRPr lang="ru-RU" sz="1600" b="1" i="0" dirty="0" smtClean="0">
                        <a:solidFill>
                          <a:srgbClr val="10435C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defTabSz="986058" fontAlgn="base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ru-RU" sz="1600" b="1" i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Модель функционирования результатов проекта</a:t>
                      </a:r>
                      <a:r>
                        <a:rPr lang="ru-RU" sz="1600" b="0" i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 (описание целевого состояния ПОО в результате внедрения проекта)</a:t>
                      </a:r>
                      <a:r>
                        <a:rPr lang="en-US" sz="1600" b="1" i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……………………………………………………………..........</a:t>
                      </a:r>
                      <a:r>
                        <a:rPr lang="ru-RU" sz="1600" b="1" i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............</a:t>
                      </a:r>
                      <a:r>
                        <a:rPr lang="en-US" sz="1600" b="1" i="0" dirty="0" smtClean="0">
                          <a:solidFill>
                            <a:srgbClr val="10435C"/>
                          </a:solidFill>
                          <a:latin typeface="+mn-lt"/>
                          <a:cs typeface="Arial" panose="020B0604020202020204" pitchFamily="34" charset="0"/>
                        </a:rPr>
                        <a:t>...............</a:t>
                      </a:r>
                      <a:endParaRPr lang="ru-RU" sz="1600" b="1" i="0" dirty="0" smtClean="0">
                        <a:solidFill>
                          <a:srgbClr val="10435C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5-6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7-8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10-13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14-19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23-24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25-26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smtClean="0">
                          <a:solidFill>
                            <a:schemeClr val="tx1"/>
                          </a:solidFill>
                        </a:rPr>
                        <a:t>27-28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1902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05416" y="33250"/>
            <a:ext cx="6477522" cy="570986"/>
          </a:xfrm>
        </p:spPr>
        <p:txBody>
          <a:bodyPr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ru-RU" sz="3200" dirty="0">
                <a:solidFill>
                  <a:schemeClr val="accent2"/>
                </a:solidFill>
              </a:rPr>
              <a:t>Маркетинговый план проекта</a:t>
            </a:r>
            <a:endParaRPr lang="ru-RU" sz="3200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3357058"/>
              </p:ext>
            </p:extLst>
          </p:nvPr>
        </p:nvGraphicFramePr>
        <p:xfrm>
          <a:off x="505160" y="687111"/>
          <a:ext cx="9505950" cy="59336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423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088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791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99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1316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8249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п/п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Наименование мероприятия</a:t>
                      </a:r>
                    </a:p>
                    <a:p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Исполнитель</a:t>
                      </a:r>
                    </a:p>
                    <a:p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Сроки</a:t>
                      </a:r>
                    </a:p>
                    <a:p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Бюджет мероприятия</a:t>
                      </a:r>
                    </a:p>
                    <a:p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Примечания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740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Разработка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дизайн-проекта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Тарасова И.С.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31.05.2018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74.000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740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Реализация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дизайн-проекта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Гринева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Р.Н.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31.08.2018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103.000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740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Обновление сайта БПОО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Сулицкий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Р.В.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31.10.2018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30.000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740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Реклама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Тарасова И.С.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25.01.2019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40.000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2740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5.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Страницы в социальных сетях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Алексеева Л.А.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25.01.2019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2740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6.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План продвижения проекта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smtClean="0">
                          <a:solidFill>
                            <a:schemeClr val="tx1"/>
                          </a:solidFill>
                        </a:rPr>
                        <a:t>Тарасова И.С.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15.04.2018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2740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7.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Старт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продвижения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Тарасова И.С.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25.01.2018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5.000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740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8.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Презентация проекта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Гринева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Р.Н.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15.01.2019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15.000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58400" y="7063261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79" t="81117" r="15684" b="11784"/>
          <a:stretch/>
        </p:blipFill>
        <p:spPr bwMode="auto">
          <a:xfrm>
            <a:off x="172660" y="6791332"/>
            <a:ext cx="10010274" cy="7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5193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3060" y="66501"/>
            <a:ext cx="7675819" cy="631766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ru-RU" sz="3200" dirty="0">
                <a:solidFill>
                  <a:schemeClr val="accent2"/>
                </a:solidFill>
                <a:latin typeface="+mn-lt"/>
              </a:rPr>
              <a:t>Матрица распределения ответственности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36843669"/>
              </p:ext>
            </p:extLst>
          </p:nvPr>
        </p:nvGraphicFramePr>
        <p:xfrm>
          <a:off x="397555" y="6213721"/>
          <a:ext cx="9566786" cy="594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5848">
                  <a:extLst>
                    <a:ext uri="{9D8B030D-6E8A-4147-A177-3AD203B41FA5}">
                      <a16:colId xmlns="" xmlns:a16="http://schemas.microsoft.com/office/drawing/2014/main" val="4056503682"/>
                    </a:ext>
                  </a:extLst>
                </a:gridCol>
                <a:gridCol w="1095068">
                  <a:extLst>
                    <a:ext uri="{9D8B030D-6E8A-4147-A177-3AD203B41FA5}">
                      <a16:colId xmlns="" xmlns:a16="http://schemas.microsoft.com/office/drawing/2014/main" val="3019577850"/>
                    </a:ext>
                  </a:extLst>
                </a:gridCol>
                <a:gridCol w="1446109">
                  <a:extLst>
                    <a:ext uri="{9D8B030D-6E8A-4147-A177-3AD203B41FA5}">
                      <a16:colId xmlns="" xmlns:a16="http://schemas.microsoft.com/office/drawing/2014/main" val="1407524788"/>
                    </a:ext>
                  </a:extLst>
                </a:gridCol>
                <a:gridCol w="1046368">
                  <a:extLst>
                    <a:ext uri="{9D8B030D-6E8A-4147-A177-3AD203B41FA5}">
                      <a16:colId xmlns="" xmlns:a16="http://schemas.microsoft.com/office/drawing/2014/main" val="1854983432"/>
                    </a:ext>
                  </a:extLst>
                </a:gridCol>
                <a:gridCol w="1298009">
                  <a:extLst>
                    <a:ext uri="{9D8B030D-6E8A-4147-A177-3AD203B41FA5}">
                      <a16:colId xmlns="" xmlns:a16="http://schemas.microsoft.com/office/drawing/2014/main" val="2375074605"/>
                    </a:ext>
                  </a:extLst>
                </a:gridCol>
                <a:gridCol w="1093688">
                  <a:extLst>
                    <a:ext uri="{9D8B030D-6E8A-4147-A177-3AD203B41FA5}">
                      <a16:colId xmlns="" xmlns:a16="http://schemas.microsoft.com/office/drawing/2014/main" val="34034218"/>
                    </a:ext>
                  </a:extLst>
                </a:gridCol>
                <a:gridCol w="1368324">
                  <a:extLst>
                    <a:ext uri="{9D8B030D-6E8A-4147-A177-3AD203B41FA5}">
                      <a16:colId xmlns="" xmlns:a16="http://schemas.microsoft.com/office/drawing/2014/main" val="1750147115"/>
                    </a:ext>
                  </a:extLst>
                </a:gridCol>
                <a:gridCol w="1023372">
                  <a:extLst>
                    <a:ext uri="{9D8B030D-6E8A-4147-A177-3AD203B41FA5}">
                      <a16:colId xmlns="" xmlns:a16="http://schemas.microsoft.com/office/drawing/2014/main" val="3421832515"/>
                    </a:ext>
                  </a:extLst>
                </a:gridCol>
              </a:tblGrid>
              <a:tr h="539948"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Согласующий</a:t>
                      </a:r>
                      <a:endParaRPr lang="ru-RU" sz="11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103" marR="91103" marT="45551" marB="4555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endParaRPr lang="ru-RU" sz="1700" b="1" i="0" u="none" strike="noStrike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103" marR="91103" marT="45551" marB="45551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Утверждающий</a:t>
                      </a:r>
                      <a:endParaRPr lang="ru-RU" sz="11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103" marR="91103" marT="45551" marB="4555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</a:t>
                      </a:r>
                      <a:endParaRPr lang="ru-RU" sz="1800" b="1" i="0" u="none" strike="noStrike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103" marR="91103" marT="45551" marB="45551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Ответственный за результат</a:t>
                      </a:r>
                      <a:endParaRPr lang="ru-RU" sz="11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103" marR="91103" marT="45551" marB="4555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  <a:endParaRPr lang="ru-RU" sz="1800" b="1" i="0" u="none" strike="noStrike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103" marR="91103" marT="45551" marB="45551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Участвующий </a:t>
                      </a:r>
                    </a:p>
                    <a:p>
                      <a:pPr algn="ctr"/>
                      <a:r>
                        <a:rPr lang="ru-RU" sz="11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достижении результата </a:t>
                      </a:r>
                      <a:endParaRPr lang="ru-RU" sz="11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103" marR="91103" marT="45551" marB="4555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Уч</a:t>
                      </a:r>
                      <a:endParaRPr lang="ru-RU" sz="1800" b="1" i="0" u="none" strike="noStrike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103" marR="91103" marT="45551" marB="45551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05818549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58392" y="7091203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79" t="81117" r="15684" b="11784"/>
          <a:stretch/>
        </p:blipFill>
        <p:spPr bwMode="auto">
          <a:xfrm>
            <a:off x="144379" y="6810186"/>
            <a:ext cx="10010274" cy="7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17380803"/>
              </p:ext>
            </p:extLst>
          </p:nvPr>
        </p:nvGraphicFramePr>
        <p:xfrm>
          <a:off x="233782" y="633293"/>
          <a:ext cx="10190377" cy="529583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255090">
                  <a:extLst>
                    <a:ext uri="{9D8B030D-6E8A-4147-A177-3AD203B41FA5}">
                      <a16:colId xmlns:a16="http://schemas.microsoft.com/office/drawing/2014/main" xmlns="" val="715649980"/>
                    </a:ext>
                  </a:extLst>
                </a:gridCol>
                <a:gridCol w="1562793">
                  <a:extLst>
                    <a:ext uri="{9D8B030D-6E8A-4147-A177-3AD203B41FA5}">
                      <a16:colId xmlns:a16="http://schemas.microsoft.com/office/drawing/2014/main" xmlns="" val="3798094887"/>
                    </a:ext>
                  </a:extLst>
                </a:gridCol>
                <a:gridCol w="1429789">
                  <a:extLst>
                    <a:ext uri="{9D8B030D-6E8A-4147-A177-3AD203B41FA5}">
                      <a16:colId xmlns:a16="http://schemas.microsoft.com/office/drawing/2014/main" xmlns="" val="3164720953"/>
                    </a:ext>
                  </a:extLst>
                </a:gridCol>
                <a:gridCol w="1529541">
                  <a:extLst>
                    <a:ext uri="{9D8B030D-6E8A-4147-A177-3AD203B41FA5}">
                      <a16:colId xmlns:a16="http://schemas.microsoft.com/office/drawing/2014/main" xmlns="" val="3227094342"/>
                    </a:ext>
                  </a:extLst>
                </a:gridCol>
                <a:gridCol w="1413164">
                  <a:extLst>
                    <a:ext uri="{9D8B030D-6E8A-4147-A177-3AD203B41FA5}">
                      <a16:colId xmlns:a16="http://schemas.microsoft.com/office/drawing/2014/main" xmlns="" val="2257774191"/>
                    </a:ext>
                  </a:extLst>
                </a:gridCol>
              </a:tblGrid>
              <a:tr h="240069">
                <a:tc rowSpan="2">
                  <a:txBody>
                    <a:bodyPr/>
                    <a:lstStyle/>
                    <a:p>
                      <a:pPr marL="0" algn="l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</a:t>
                      </a:r>
                    </a:p>
                    <a:p>
                      <a:pPr marL="0" algn="l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(документ, подтверждающий выполнения контрольных событий)</a:t>
                      </a: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Роль в проекте / должность</a:t>
                      </a: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8945511"/>
                  </a:ext>
                </a:extLst>
              </a:tr>
              <a:tr h="7202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Куратор 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проекта</a:t>
                      </a:r>
                    </a:p>
                    <a:p>
                      <a:pPr marL="0" algn="l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Шакарянц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И.А</a:t>
                      </a:r>
                      <a:endParaRPr lang="ru-RU" sz="16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Руководитель 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проекта</a:t>
                      </a:r>
                    </a:p>
                    <a:p>
                      <a:pPr marL="0" algn="l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Гринева Р.Н.</a:t>
                      </a:r>
                      <a:endParaRPr lang="ru-RU" sz="16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Администратор 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проекта</a:t>
                      </a:r>
                    </a:p>
                    <a:p>
                      <a:pPr marL="0" algn="l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Тарасова И.С.</a:t>
                      </a:r>
                      <a:endParaRPr lang="ru-RU" sz="16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Технический исполнитель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Сулицкий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Р.В.</a:t>
                      </a:r>
                      <a:endParaRPr lang="ru-RU" sz="16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889023"/>
                  </a:ext>
                </a:extLst>
              </a:tr>
              <a:tr h="240069"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Команда проекта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3457461"/>
                  </a:ext>
                </a:extLst>
              </a:tr>
              <a:tr h="4358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</a:rPr>
                        <a:t>Нормативно-правовая база проекта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2549529"/>
                  </a:ext>
                </a:extLst>
              </a:tr>
              <a:tr h="240069">
                <a:tc>
                  <a:txBody>
                    <a:bodyPr/>
                    <a:lstStyle/>
                    <a:p>
                      <a:pPr algn="l"/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Медиаплан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проекта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4135056"/>
                  </a:ext>
                </a:extLst>
              </a:tr>
              <a:tr h="480138"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Алгоритм взаимодействия субъектов инклюзивной среды</a:t>
                      </a: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768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Ценностно-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ориентированнаая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модель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6673701"/>
                  </a:ext>
                </a:extLst>
              </a:tr>
              <a:tr h="480138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Положение о «Школе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специалистов сопровождения»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4184480"/>
                  </a:ext>
                </a:extLst>
              </a:tr>
              <a:tr h="480138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Дизайн-проект корпоративной инфраструктуры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9"/>
                    </a:solidFill>
                  </a:tcPr>
                </a:tc>
              </a:tr>
              <a:tr h="480138"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Отчет о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проведении оптимизации системы у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правления БПОО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3773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Анализ результатов  мониторинга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субъектов инклюзивной среды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069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Отчет о выполнении проекта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069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Методические рекомендации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58568" marR="5856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1965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57648" y="0"/>
            <a:ext cx="7458161" cy="920750"/>
          </a:xfrm>
        </p:spPr>
        <p:txBody>
          <a:bodyPr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ru-RU" sz="3200" dirty="0">
                <a:solidFill>
                  <a:schemeClr val="accent2"/>
                </a:solidFill>
                <a:latin typeface="+mn-lt"/>
              </a:rPr>
              <a:t>Реестр рисков и возможностей проекта</a:t>
            </a: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54703157"/>
              </p:ext>
            </p:extLst>
          </p:nvPr>
        </p:nvGraphicFramePr>
        <p:xfrm>
          <a:off x="263211" y="850462"/>
          <a:ext cx="10094447" cy="5719519"/>
        </p:xfrm>
        <a:graphic>
          <a:graphicData uri="http://schemas.openxmlformats.org/drawingml/2006/table">
            <a:tbl>
              <a:tblPr firstRow="1" firstCol="1" bandRow="1"/>
              <a:tblGrid>
                <a:gridCol w="582795">
                  <a:extLst>
                    <a:ext uri="{9D8B030D-6E8A-4147-A177-3AD203B41FA5}">
                      <a16:colId xmlns="" xmlns:a16="http://schemas.microsoft.com/office/drawing/2014/main" val="1275925445"/>
                    </a:ext>
                  </a:extLst>
                </a:gridCol>
                <a:gridCol w="4490765">
                  <a:extLst>
                    <a:ext uri="{9D8B030D-6E8A-4147-A177-3AD203B41FA5}">
                      <a16:colId xmlns="" xmlns:a16="http://schemas.microsoft.com/office/drawing/2014/main" val="123190958"/>
                    </a:ext>
                  </a:extLst>
                </a:gridCol>
                <a:gridCol w="5020887">
                  <a:extLst>
                    <a:ext uri="{9D8B030D-6E8A-4147-A177-3AD203B41FA5}">
                      <a16:colId xmlns="" xmlns:a16="http://schemas.microsoft.com/office/drawing/2014/main" val="1236641119"/>
                    </a:ext>
                  </a:extLst>
                </a:gridCol>
              </a:tblGrid>
              <a:tr h="610875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 defTabSz="1007943" rtl="0" eaLnBrk="1" latinLnBrk="0" hangingPunct="1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7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  <a:p>
                      <a:pPr marL="0" algn="l" defTabSz="1007943" rtl="0" eaLnBrk="1" latinLnBrk="0" hangingPunct="1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7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п/п</a:t>
                      </a:r>
                    </a:p>
                  </a:txBody>
                  <a:tcPr marL="61024" marR="61024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 defTabSz="1007943" rtl="0" eaLnBrk="1" latinLnBrk="0" hangingPunct="1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7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риска/возможности</a:t>
                      </a:r>
                    </a:p>
                  </a:txBody>
                  <a:tcPr marL="61024" marR="6102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 defTabSz="1007943" rtl="0" eaLnBrk="1" latinLnBrk="0" hangingPunct="1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7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Действия по предупреждению </a:t>
                      </a:r>
                      <a:r>
                        <a:rPr lang="ru-RU" sz="17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риска/ </a:t>
                      </a:r>
                    </a:p>
                    <a:p>
                      <a:pPr marL="0" algn="l" defTabSz="1007943" rtl="0" eaLnBrk="1" latinLnBrk="0" hangingPunct="1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7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реализации возможности</a:t>
                      </a:r>
                    </a:p>
                  </a:txBody>
                  <a:tcPr marL="61024" marR="6102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0777030"/>
                  </a:ext>
                </a:extLst>
              </a:tr>
              <a:tr h="542761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Вероятность уменьшения объемов финансирования проекта</a:t>
                      </a:r>
                    </a:p>
                  </a:txBody>
                  <a:tcPr marL="61024" marR="61024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Привлечение средств заинтересованных сторон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1024" marR="61024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55371526"/>
                  </a:ext>
                </a:extLst>
              </a:tr>
              <a:tr h="889434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2.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Дефицит специалистов сопровождения инклюзивного образовательного процесса</a:t>
                      </a:r>
                    </a:p>
                  </a:txBody>
                  <a:tcPr marL="61024" marR="61024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Создание на базе БПОО сетевой формы взаимодействия специалистов сопровождения инклюзивного образования с целью обмена образовательными ресурсами.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024" marR="61024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08934880"/>
                  </a:ext>
                </a:extLst>
              </a:tr>
              <a:tr h="667076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3.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</a:rPr>
                        <a:t> Низкий процент вовлеченности обучающихся в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</a:rPr>
                        <a:t>Абилимпикс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024" marR="61024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Вовлечение обучающихся в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Абилимпикс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путем поднятия имиджа движения за счет демонстрации успешности лауреатов и победителей прошлых лет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024" marR="61024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18658397"/>
                  </a:ext>
                </a:extLst>
              </a:tr>
              <a:tr h="567026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024" marR="6102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Высокий спрос на рынке образовательных услуг</a:t>
                      </a:r>
                    </a:p>
                  </a:txBody>
                  <a:tcPr marL="61024" marR="61024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Расширение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спектра специальностей и профессий, реализуемых в техникуме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024" marR="61024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60843841"/>
                  </a:ext>
                </a:extLst>
              </a:tr>
              <a:tr h="567026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024" marR="6102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74015" algn="l"/>
                        </a:tabLst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Повышение конкурентоспособности ОО в статусе БПОО</a:t>
                      </a:r>
                    </a:p>
                  </a:txBody>
                  <a:tcPr marL="61024" marR="61024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Вхождение в топ-20 лучших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БПОО РФ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024" marR="61024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35808122"/>
                  </a:ext>
                </a:extLst>
              </a:tr>
              <a:tr h="889434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024" marR="6102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Инклюзивное образование - новая парадигма государственной политики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024" marR="61024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Преференции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и льготы ПОО и работодателей,  обеспечивающих качественное образование и гарантированное трудоустройства инвалидов и лиц с ОВЗ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024" marR="61024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16121738"/>
                  </a:ext>
                </a:extLst>
              </a:tr>
              <a:tr h="667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024" marR="6102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Наличие компетенций по инклюзии: подготовленность педагогического коллектива к внедрению проекта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024" marR="61024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Повышение квалификации и переподготовка педагогических кадров на базе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БПОО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024" marR="61024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30111" y="7027069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79" t="81117" r="15684" b="11784"/>
          <a:stretch/>
        </p:blipFill>
        <p:spPr bwMode="auto">
          <a:xfrm>
            <a:off x="144379" y="6810186"/>
            <a:ext cx="10010274" cy="7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5810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>
            <a:spLocks noGrp="1"/>
          </p:cNvSpPr>
          <p:nvPr>
            <p:ph type="title" idx="4294967295"/>
          </p:nvPr>
        </p:nvSpPr>
        <p:spPr>
          <a:xfrm>
            <a:off x="172660" y="382386"/>
            <a:ext cx="8720138" cy="454609"/>
          </a:xfrm>
        </p:spPr>
        <p:txBody>
          <a:bodyPr anchor="ctr"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ru-RU" sz="3200" dirty="0">
                <a:solidFill>
                  <a:schemeClr val="accent2"/>
                </a:solidFill>
                <a:latin typeface="+mn-lt"/>
              </a:rPr>
              <a:t>Коммуникационная модель проекта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66778147"/>
              </p:ext>
            </p:extLst>
          </p:nvPr>
        </p:nvGraphicFramePr>
        <p:xfrm>
          <a:off x="498766" y="1069514"/>
          <a:ext cx="9759140" cy="51998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568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97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602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3614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051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309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п/п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Какая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информация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передается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Кто передает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информацию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Кому передается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информация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Когда передает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информацию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Как передается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информация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7406">
                <a:tc rowSpan="2"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Инициация проекта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Руководитель проекта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Проектная </a:t>
                      </a: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команда</a:t>
                      </a:r>
                    </a:p>
                    <a:p>
                      <a:pPr marL="0" marR="0" indent="0" algn="l" defTabSz="104287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Педагогический</a:t>
                      </a:r>
                      <a:r>
                        <a:rPr lang="ru-RU" sz="16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коллектив</a:t>
                      </a:r>
                    </a:p>
                    <a:p>
                      <a:pPr marL="0" marR="0" indent="0" algn="l" defTabSz="104287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Студенты</a:t>
                      </a:r>
                    </a:p>
                    <a:p>
                      <a:pPr marL="0" marR="0" indent="0" algn="l" defTabSz="104287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Родительская общественность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Единоразово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Групповые собрания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74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Работодатели</a:t>
                      </a:r>
                    </a:p>
                    <a:p>
                      <a:pPr marL="0" marR="0" indent="0" algn="l" defTabSz="104287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</a:rPr>
                        <a:t>Общеобразовательные  учреждения</a:t>
                      </a: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Единоразово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Оповещение</a:t>
                      </a:r>
                    </a:p>
                    <a:p>
                      <a:r>
                        <a:rPr lang="ru-RU" sz="1600" dirty="0" smtClean="0"/>
                        <a:t>по </a:t>
                      </a:r>
                      <a:r>
                        <a:rPr lang="en-US" sz="1600" dirty="0" smtClean="0"/>
                        <a:t>e-mail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740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Планирование проекта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Администратор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проекта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Проектная команда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Ежемесячно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(понедельник)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Личные встречи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740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Распространение информации  о текущем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состоянии проекта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Администратор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проекта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Проектная команда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Еженедельно (вторник)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Информирование по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e-mail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58400" y="7063261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79" t="81117" r="15684" b="11784"/>
          <a:stretch/>
        </p:blipFill>
        <p:spPr bwMode="auto">
          <a:xfrm>
            <a:off x="172660" y="6791332"/>
            <a:ext cx="10010274" cy="7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8177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>
            <a:spLocks noGrp="1"/>
          </p:cNvSpPr>
          <p:nvPr>
            <p:ph type="title" idx="4294967295"/>
          </p:nvPr>
        </p:nvSpPr>
        <p:spPr>
          <a:xfrm>
            <a:off x="399011" y="382386"/>
            <a:ext cx="8720138" cy="454609"/>
          </a:xfrm>
        </p:spPr>
        <p:txBody>
          <a:bodyPr anchor="ctr"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ru-RU" sz="3200" dirty="0">
                <a:solidFill>
                  <a:schemeClr val="accent2"/>
                </a:solidFill>
                <a:latin typeface="+mn-lt"/>
              </a:rPr>
              <a:t>Коммуникационная модель проекта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78158846"/>
              </p:ext>
            </p:extLst>
          </p:nvPr>
        </p:nvGraphicFramePr>
        <p:xfrm>
          <a:off x="532014" y="1435267"/>
          <a:ext cx="9759141" cy="428452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78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962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072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900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988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9883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п/п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Какая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информация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передается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Кто передает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информацию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Кому передается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информация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Когда передает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информацию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Как передается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информация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740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Отчетность по исполнению проекта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Проектная команда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Руководитель проекта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Ежемесячно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(четверг)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Отчет по </a:t>
                      </a:r>
                      <a:r>
                        <a:rPr lang="ru-RU" sz="1600" dirty="0" err="1" smtClean="0"/>
                        <a:t>по</a:t>
                      </a:r>
                      <a:r>
                        <a:rPr lang="ru-RU" sz="1600" dirty="0" smtClean="0"/>
                        <a:t> </a:t>
                      </a:r>
                      <a:r>
                        <a:rPr lang="en-US" sz="1600" dirty="0" smtClean="0"/>
                        <a:t>e-mail</a:t>
                      </a:r>
                      <a:endParaRPr lang="ru-RU" sz="1600" dirty="0" smtClean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2740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5.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Статус проекта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Руководитель проекта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latin typeface="+mn-lt"/>
                          <a:ea typeface="Times New Roman"/>
                          <a:cs typeface="Times New Roman"/>
                        </a:rPr>
                        <a:t>Куратор проекта</a:t>
                      </a: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Ежемесячно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(пятница)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Личные встречи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2740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6.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Завершение проекта и его результаты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Руководитель проекта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Проектная </a:t>
                      </a: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команда</a:t>
                      </a:r>
                    </a:p>
                    <a:p>
                      <a:pPr marL="0" marR="0" indent="0" algn="l" defTabSz="104287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Педагогический</a:t>
                      </a:r>
                      <a:r>
                        <a:rPr lang="ru-RU" sz="16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коллектив</a:t>
                      </a:r>
                    </a:p>
                    <a:p>
                      <a:pPr marL="0" marR="0" indent="0" algn="l" defTabSz="104287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Студенты</a:t>
                      </a:r>
                    </a:p>
                    <a:p>
                      <a:pPr marL="0" marR="0" indent="0" algn="l" defTabSz="104287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Родительская общественность</a:t>
                      </a:r>
                    </a:p>
                    <a:p>
                      <a:pPr marL="0" marR="0" indent="0" algn="l" defTabSz="104287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Работодатели</a:t>
                      </a:r>
                    </a:p>
                    <a:p>
                      <a:pPr marL="0" marR="0" indent="0" algn="l" defTabSz="104287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</a:rPr>
                        <a:t>Общеобразовательные  учреждения</a:t>
                      </a: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Единоразово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Пресс-релиз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58400" y="7063261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79" t="81117" r="15684" b="11784"/>
          <a:stretch/>
        </p:blipFill>
        <p:spPr bwMode="auto">
          <a:xfrm>
            <a:off x="172660" y="6791332"/>
            <a:ext cx="10010274" cy="7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82078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>
            <a:spLocks noGrp="1"/>
          </p:cNvSpPr>
          <p:nvPr>
            <p:ph type="title" idx="4294967295"/>
          </p:nvPr>
        </p:nvSpPr>
        <p:spPr>
          <a:xfrm>
            <a:off x="-236784" y="199490"/>
            <a:ext cx="9214547" cy="648399"/>
          </a:xfrm>
        </p:spPr>
        <p:txBody>
          <a:bodyPr anchor="ctr">
            <a:noAutofit/>
          </a:bodyPr>
          <a:lstStyle/>
          <a:p>
            <a:pPr>
              <a:lnSpc>
                <a:spcPct val="85000"/>
              </a:lnSpc>
            </a:pPr>
            <a:r>
              <a:rPr lang="ru-RU" sz="3200" dirty="0">
                <a:solidFill>
                  <a:schemeClr val="accent2"/>
                </a:solidFill>
                <a:latin typeface="+mn-lt"/>
              </a:rPr>
              <a:t>Бюджет </a:t>
            </a:r>
            <a:r>
              <a:rPr lang="ru-RU" sz="3200" dirty="0" smtClean="0">
                <a:solidFill>
                  <a:schemeClr val="accent2"/>
                </a:solidFill>
                <a:latin typeface="+mn-lt"/>
              </a:rPr>
              <a:t>проекта </a:t>
            </a:r>
            <a:r>
              <a:rPr lang="ru-RU" sz="1800" dirty="0">
                <a:solidFill>
                  <a:schemeClr val="accent2"/>
                </a:solidFill>
                <a:latin typeface="+mn-lt"/>
              </a:rPr>
              <a:t>(элемент ресурсной карты реализации проекта)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39546" y="7053834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79" t="81117" r="15684" b="11784"/>
          <a:stretch/>
        </p:blipFill>
        <p:spPr bwMode="auto">
          <a:xfrm>
            <a:off x="182087" y="6810186"/>
            <a:ext cx="10010274" cy="7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8746605"/>
              </p:ext>
            </p:extLst>
          </p:nvPr>
        </p:nvGraphicFramePr>
        <p:xfrm>
          <a:off x="216130" y="708572"/>
          <a:ext cx="10242060" cy="60081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19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94064"/>
                <a:gridCol w="861581"/>
                <a:gridCol w="839442"/>
                <a:gridCol w="116840"/>
                <a:gridCol w="1617465"/>
                <a:gridCol w="931800"/>
                <a:gridCol w="808896"/>
              </a:tblGrid>
              <a:tr h="554146">
                <a:tc row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п/п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мероприятия (результата)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Бюджетные источники финансирования, млн рублей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Внебюджетные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источники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финансирования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Всего,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млн рублей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7470"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mpd="sng">
                      <a:noFill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Федеральный бюджет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Консолидированные бюджеты субъектов Российской Федерации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7470"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mpd="sng">
                      <a:noFill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субсидии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 федерального бюджета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0821">
                <a:tc gridSpan="8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Функциональное направление «Маркетинговое направление»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4146">
                <a:tc>
                  <a:txBody>
                    <a:bodyPr/>
                    <a:lstStyle/>
                    <a:p>
                      <a:pPr marL="0" marR="0" lvl="0" indent="0" algn="l" defTabSz="1042873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Размещение информации о ходе проекта на сайте БПОО, публикации в репортажи в СМИ (реклама)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0.04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0.04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0821">
                <a:tc gridSpan="8"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Функциональное направление «Операционное направление»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747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Организация на базе БПОО методического объединения специалистов по внедрению инклюзивного образования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0.045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0.045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747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Прохождение педагогами техникума курсов повышения квалификации по инклюзивному образованию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0.17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0.17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414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Образовательные визиты в рамках  деятельности БПОО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0.01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0.01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414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5.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Разработка дизайн-проекта корпоративной структуры БПОО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0,074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0.074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82301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>
            <a:spLocks noGrp="1"/>
          </p:cNvSpPr>
          <p:nvPr>
            <p:ph type="title" idx="4294967295"/>
          </p:nvPr>
        </p:nvSpPr>
        <p:spPr>
          <a:xfrm>
            <a:off x="-236784" y="-49885"/>
            <a:ext cx="9214547" cy="714901"/>
          </a:xfrm>
        </p:spPr>
        <p:txBody>
          <a:bodyPr anchor="ctr">
            <a:noAutofit/>
          </a:bodyPr>
          <a:lstStyle/>
          <a:p>
            <a:pPr>
              <a:lnSpc>
                <a:spcPct val="85000"/>
              </a:lnSpc>
            </a:pPr>
            <a:r>
              <a:rPr lang="ru-RU" sz="3200" dirty="0">
                <a:solidFill>
                  <a:schemeClr val="accent2"/>
                </a:solidFill>
                <a:latin typeface="+mn-lt"/>
              </a:rPr>
              <a:t>Бюджет </a:t>
            </a:r>
            <a:r>
              <a:rPr lang="ru-RU" sz="3200" dirty="0" smtClean="0">
                <a:solidFill>
                  <a:schemeClr val="accent2"/>
                </a:solidFill>
                <a:latin typeface="+mn-lt"/>
              </a:rPr>
              <a:t>проекта </a:t>
            </a:r>
            <a:r>
              <a:rPr lang="ru-RU" sz="1800" dirty="0">
                <a:solidFill>
                  <a:schemeClr val="accent2"/>
                </a:solidFill>
                <a:latin typeface="+mn-lt"/>
              </a:rPr>
              <a:t>(элемент ресурсной карты реализации проекта)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39546" y="7053834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79" t="81117" r="15684" b="11784"/>
          <a:stretch/>
        </p:blipFill>
        <p:spPr bwMode="auto">
          <a:xfrm>
            <a:off x="182087" y="6860061"/>
            <a:ext cx="10010274" cy="7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85989894"/>
              </p:ext>
            </p:extLst>
          </p:nvPr>
        </p:nvGraphicFramePr>
        <p:xfrm>
          <a:off x="399013" y="546019"/>
          <a:ext cx="9973838" cy="628766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631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40989"/>
                <a:gridCol w="588881"/>
                <a:gridCol w="635594"/>
                <a:gridCol w="1571493"/>
                <a:gridCol w="895966"/>
                <a:gridCol w="777789"/>
              </a:tblGrid>
              <a:tr h="515482">
                <a:tc row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п/п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мероприятия (результата)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Бюджетные источники финансирования, млн рублей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Внебюджетные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источники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финансирования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Всего,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млн рублей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0265"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mpd="sng">
                      <a:noFill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Федеральный бюджет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Консолидированные бюджеты субъектов Российской Федерации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0265"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mpd="sng">
                      <a:noFill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5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субсидии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5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 федерального бюджета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0145">
                <a:tc>
                  <a:txBody>
                    <a:bodyPr/>
                    <a:lstStyle/>
                    <a:p>
                      <a:pPr marL="0" marR="0" lvl="0" indent="0" algn="l" defTabSz="1042873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3808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3808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Реализация фирменного дизайна инфраструктуры БПОО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0.103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0.103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0145">
                <a:tc>
                  <a:txBody>
                    <a:bodyPr/>
                    <a:lstStyle/>
                    <a:p>
                      <a:pPr marL="0" marR="0" lvl="0" indent="0" algn="l" defTabSz="1042873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3808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7.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3808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Серия занятий с элементами тренинга для студентов из числа инвалидов и лиц с ОВЗ «Радуга будущего»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0.05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0.05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0.05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41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chemeClr val="accent2"/>
                          </a:solidFill>
                        </a:rPr>
                        <a:t>8.</a:t>
                      </a:r>
                      <a:endParaRPr lang="ru-RU" sz="16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Реализация комплекса мероприятий «Уроки доброты»  для студентов техникума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0.03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0.03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014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chemeClr val="accent2"/>
                          </a:solidFill>
                        </a:rPr>
                        <a:t>9.</a:t>
                      </a:r>
                      <a:endParaRPr lang="ru-RU" sz="16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Реформирование системы дополнительного образования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0.02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0,02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0.02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5016">
                <a:tc gridSpan="7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Функциональное направление «Ресурсное обеспечение»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7322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chemeClr val="accent2"/>
                          </a:solidFill>
                        </a:rPr>
                        <a:t>10</a:t>
                      </a:r>
                      <a:endParaRPr lang="ru-RU" sz="16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Внесение поправок в коллективный договор, с целью материального стимулирования педагогов работающих с инвалидами и лицами с ОВЗ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0.2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0.2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441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chemeClr val="accent2"/>
                          </a:solidFill>
                        </a:rPr>
                        <a:t>11..</a:t>
                      </a:r>
                      <a:endParaRPr lang="ru-RU" sz="16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Наполнение контентом </a:t>
                      </a:r>
                      <a:r>
                        <a:rPr lang="ru-RU" sz="1600" dirty="0" err="1" smtClean="0"/>
                        <a:t>информационнно</a:t>
                      </a:r>
                      <a:r>
                        <a:rPr lang="ru-RU" sz="1600" dirty="0" smtClean="0"/>
                        <a:t>-технологической платформы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0.03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0.03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441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chemeClr val="accent2"/>
                          </a:solidFill>
                        </a:rPr>
                        <a:t>12.</a:t>
                      </a:r>
                      <a:endParaRPr lang="ru-RU" sz="16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Тестирование первого модуля </a:t>
                      </a:r>
                      <a:r>
                        <a:rPr lang="ru-RU" sz="1600" dirty="0" err="1" smtClean="0"/>
                        <a:t>информационнно</a:t>
                      </a:r>
                      <a:r>
                        <a:rPr lang="ru-RU" sz="1600" dirty="0" smtClean="0"/>
                        <a:t>-технологической платформы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0.01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/>
                        <a:t>0.01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60837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ебная часть\Desktop\Шестеренка\Шестеренки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555" y="833716"/>
            <a:ext cx="8580763" cy="60670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2000" y="-266010"/>
            <a:ext cx="10157255" cy="1413166"/>
          </a:xfrm>
        </p:spPr>
        <p:txBody>
          <a:bodyPr>
            <a:noAutofit/>
          </a:bodyPr>
          <a:lstStyle/>
          <a:p>
            <a:pPr algn="l">
              <a:lnSpc>
                <a:spcPct val="85000"/>
              </a:lnSpc>
            </a:pPr>
            <a:r>
              <a:rPr lang="ru-RU" sz="3200" dirty="0">
                <a:solidFill>
                  <a:schemeClr val="accent2"/>
                </a:solidFill>
                <a:latin typeface="+mn-lt"/>
              </a:rPr>
              <a:t>Модель функционирования результатов </a:t>
            </a:r>
            <a:r>
              <a:rPr lang="ru-RU" sz="3200" dirty="0" smtClean="0">
                <a:solidFill>
                  <a:schemeClr val="accent2"/>
                </a:solidFill>
                <a:latin typeface="+mn-lt"/>
              </a:rPr>
              <a:t>проекта               </a:t>
            </a:r>
            <a:r>
              <a:rPr lang="ru-RU" sz="1800" dirty="0" smtClean="0">
                <a:solidFill>
                  <a:schemeClr val="accent2"/>
                </a:solidFill>
                <a:latin typeface="+mn-lt"/>
              </a:rPr>
              <a:t>(</a:t>
            </a:r>
            <a:r>
              <a:rPr lang="ru-RU" sz="1800" dirty="0">
                <a:solidFill>
                  <a:schemeClr val="accent2"/>
                </a:solidFill>
                <a:latin typeface="+mn-lt"/>
              </a:rPr>
              <a:t>описание целевого состояния ПОО в результате внедрения проекта)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011258" y="7119484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27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79" t="81117" r="15684" b="11784"/>
          <a:stretch/>
        </p:blipFill>
        <p:spPr bwMode="auto">
          <a:xfrm>
            <a:off x="163233" y="6763051"/>
            <a:ext cx="10010274" cy="7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7760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43741" y="285319"/>
            <a:ext cx="10157255" cy="1413166"/>
          </a:xfrm>
        </p:spPr>
        <p:txBody>
          <a:bodyPr>
            <a:noAutofit/>
          </a:bodyPr>
          <a:lstStyle/>
          <a:p>
            <a:pPr algn="l">
              <a:lnSpc>
                <a:spcPct val="85000"/>
              </a:lnSpc>
            </a:pPr>
            <a:r>
              <a:rPr lang="ru-RU" sz="3200" dirty="0">
                <a:solidFill>
                  <a:schemeClr val="accent2"/>
                </a:solidFill>
                <a:latin typeface="+mn-lt"/>
              </a:rPr>
              <a:t>Модель функционирования результатов </a:t>
            </a:r>
            <a:r>
              <a:rPr lang="ru-RU" sz="3200" dirty="0" smtClean="0">
                <a:solidFill>
                  <a:schemeClr val="accent2"/>
                </a:solidFill>
                <a:latin typeface="+mn-lt"/>
              </a:rPr>
              <a:t>проекта               </a:t>
            </a:r>
            <a:r>
              <a:rPr lang="ru-RU" sz="1800" dirty="0" smtClean="0">
                <a:solidFill>
                  <a:schemeClr val="accent2"/>
                </a:solidFill>
                <a:latin typeface="+mn-lt"/>
              </a:rPr>
              <a:t>(</a:t>
            </a:r>
            <a:r>
              <a:rPr lang="ru-RU" sz="1800" dirty="0">
                <a:solidFill>
                  <a:schemeClr val="accent2"/>
                </a:solidFill>
                <a:latin typeface="+mn-lt"/>
              </a:rPr>
              <a:t>описание целевого состояния ПОО в результате внедрения проекта)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011258" y="7119484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28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79" t="81117" r="15684" b="11784"/>
          <a:stretch/>
        </p:blipFill>
        <p:spPr bwMode="auto">
          <a:xfrm>
            <a:off x="163233" y="6763051"/>
            <a:ext cx="10010274" cy="7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бъект 5"/>
          <p:cNvSpPr txBox="1">
            <a:spLocks/>
          </p:cNvSpPr>
          <p:nvPr/>
        </p:nvSpPr>
        <p:spPr>
          <a:xfrm>
            <a:off x="418736" y="1837562"/>
            <a:ext cx="9781665" cy="2376904"/>
          </a:xfrm>
          <a:prstGeom prst="rect">
            <a:avLst/>
          </a:prstGeom>
        </p:spPr>
        <p:txBody>
          <a:bodyPr>
            <a:noAutofit/>
          </a:bodyPr>
          <a:lstStyle>
            <a:lvl1pPr marL="391077" indent="-391077" algn="l" defTabSz="10428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104287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10428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104287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104287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10428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10428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10428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10428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dirty="0" smtClean="0"/>
              <a:t>В ходе реализации проекта мы планируем добиться показателей внутреннего мониторинга, указанных на диаграмме.</a:t>
            </a:r>
          </a:p>
          <a:p>
            <a:pPr marL="0" indent="0">
              <a:buFont typeface="Arial" pitchFamily="34" charset="0"/>
              <a:buNone/>
            </a:pPr>
            <a:r>
              <a:rPr lang="ru-RU" sz="2400" dirty="0" smtClean="0"/>
              <a:t>Реализация проекта восполнит дефицит </a:t>
            </a:r>
            <a:r>
              <a:rPr lang="ru-RU" sz="2400" dirty="0" smtClean="0">
                <a:cs typeface="Arial" panose="020B0604020202020204" pitchFamily="34" charset="0"/>
                <a:sym typeface="Symbol" panose="05050102010706020507" pitchFamily="18" charset="2"/>
              </a:rPr>
              <a:t>ценностей субъектов образовательной среды.</a:t>
            </a:r>
          </a:p>
          <a:p>
            <a:pPr marL="0" indent="0">
              <a:buFont typeface="Arial" pitchFamily="34" charset="0"/>
              <a:buNone/>
            </a:pPr>
            <a:r>
              <a:rPr lang="ru-RU" sz="2400" dirty="0" smtClean="0">
                <a:cs typeface="Arial" panose="020B0604020202020204" pitchFamily="34" charset="0"/>
                <a:sym typeface="Symbol" panose="05050102010706020507" pitchFamily="18" charset="2"/>
              </a:rPr>
              <a:t>Отсутствие эмоционального дискомфорта, расширение инклюзивного пространства за рамки образовательного процесса позволит добиться максимальной комфортности среды для всех субъектов инклюзивного образования.</a:t>
            </a:r>
          </a:p>
          <a:p>
            <a:pPr marL="0" indent="0">
              <a:buFont typeface="Arial" pitchFamily="34" charset="0"/>
              <a:buNone/>
            </a:pPr>
            <a:r>
              <a:rPr lang="ru-RU" sz="2400" dirty="0" smtClean="0">
                <a:cs typeface="Arial" panose="020B0604020202020204" pitchFamily="34" charset="0"/>
                <a:sym typeface="Symbol" panose="05050102010706020507" pitchFamily="18" charset="2"/>
              </a:rPr>
              <a:t>В случае успешной реализации данного проекта возможна трансляция использования модели на профессиональные образовательные учреждения Московской области.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37760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2129" y="300038"/>
            <a:ext cx="10355035" cy="947737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chemeClr val="accent2"/>
                </a:solidFill>
                <a:latin typeface="+mn-lt"/>
              </a:rPr>
              <a:t>Термины</a:t>
            </a:r>
            <a:r>
              <a:rPr lang="en-US" sz="3600" dirty="0" smtClean="0">
                <a:solidFill>
                  <a:schemeClr val="accent2"/>
                </a:solidFill>
                <a:latin typeface="+mn-lt"/>
              </a:rPr>
              <a:t>, </a:t>
            </a:r>
            <a:r>
              <a:rPr lang="ru-RU" sz="3600" dirty="0" smtClean="0">
                <a:solidFill>
                  <a:schemeClr val="accent2"/>
                </a:solidFill>
                <a:latin typeface="+mn-lt"/>
              </a:rPr>
              <a:t>определения</a:t>
            </a:r>
            <a:r>
              <a:rPr lang="en-US" sz="3600" dirty="0" smtClean="0">
                <a:solidFill>
                  <a:schemeClr val="accent2"/>
                </a:solidFill>
                <a:latin typeface="+mn-lt"/>
              </a:rPr>
              <a:t>, </a:t>
            </a:r>
            <a:r>
              <a:rPr lang="ru-RU" sz="3600" dirty="0" smtClean="0">
                <a:solidFill>
                  <a:schemeClr val="accent2"/>
                </a:solidFill>
                <a:latin typeface="+mn-lt"/>
              </a:rPr>
              <a:t>используемые сокращения</a:t>
            </a:r>
            <a:endParaRPr lang="ru-RU" sz="3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067818" y="7081386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79" t="81117" r="15684" b="11784"/>
          <a:stretch/>
        </p:blipFill>
        <p:spPr bwMode="auto">
          <a:xfrm>
            <a:off x="202129" y="6742811"/>
            <a:ext cx="10010274" cy="7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0165097"/>
              </p:ext>
            </p:extLst>
          </p:nvPr>
        </p:nvGraphicFramePr>
        <p:xfrm>
          <a:off x="472931" y="1337378"/>
          <a:ext cx="9739472" cy="4473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0058"/>
                <a:gridCol w="6039414"/>
              </a:tblGrid>
              <a:tr h="541299">
                <a:tc>
                  <a:txBody>
                    <a:bodyPr/>
                    <a:lstStyle/>
                    <a:p>
                      <a:pPr marL="0" marR="0" indent="0" algn="ctr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Термин/сокращение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Определение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термина/полное наименование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Название Проекта</a:t>
                      </a:r>
                      <a:r>
                        <a:rPr lang="en-US" sz="1600" dirty="0" smtClean="0"/>
                        <a:t>/</a:t>
                      </a:r>
                      <a:r>
                        <a:rPr lang="ru-RU" sz="1600" dirty="0" smtClean="0"/>
                        <a:t>Модель ценностно -ориентированного взаимодействия </a:t>
                      </a:r>
                      <a:endParaRPr lang="ru-RU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Создание модели ценностно-ориентированного взаимодействия в инклюзивной среде посредством развития  организационной культуры БПОО</a:t>
                      </a:r>
                      <a:endParaRPr lang="ru-RU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Продукты проекта</a:t>
                      </a:r>
                      <a:r>
                        <a:rPr lang="en-US" sz="1600" dirty="0" smtClean="0"/>
                        <a:t>/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1. Модель</a:t>
                      </a:r>
                    </a:p>
                    <a:p>
                      <a:r>
                        <a:rPr lang="ru-RU" sz="1600" dirty="0" smtClean="0"/>
                        <a:t>2. Свод ценностей </a:t>
                      </a:r>
                    </a:p>
                    <a:p>
                      <a:r>
                        <a:rPr lang="ru-RU" sz="1600" dirty="0" smtClean="0"/>
                        <a:t>3. Дизайн-проект</a:t>
                      </a:r>
                    </a:p>
                    <a:p>
                      <a:r>
                        <a:rPr lang="ru-RU" sz="1600" dirty="0" smtClean="0"/>
                        <a:t>4.  Сайт  БПОО</a:t>
                      </a:r>
                    </a:p>
                    <a:p>
                      <a:r>
                        <a:rPr lang="ru-RU" sz="1600" dirty="0" smtClean="0"/>
                        <a:t>5.  Буклет БПОО</a:t>
                      </a:r>
                    </a:p>
                    <a:p>
                      <a:r>
                        <a:rPr lang="ru-RU" sz="1600" dirty="0" smtClean="0"/>
                        <a:t>6.. Атрибуты</a:t>
                      </a:r>
                    </a:p>
                    <a:p>
                      <a:endParaRPr lang="ru-RU" sz="1600" dirty="0" smtClean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1 Модель ценностно-ориентированного взаимодействия </a:t>
                      </a:r>
                    </a:p>
                    <a:p>
                      <a:r>
                        <a:rPr lang="ru-RU" sz="1600" dirty="0" smtClean="0"/>
                        <a:t>2.Свод ценностных ориентиров и приоритетов БПОО</a:t>
                      </a:r>
                    </a:p>
                    <a:p>
                      <a:r>
                        <a:rPr lang="ru-RU" sz="1600" dirty="0" smtClean="0"/>
                        <a:t>3. Дизайн-проект корпоративной  инфраструктуры БПОО</a:t>
                      </a:r>
                    </a:p>
                    <a:p>
                      <a:r>
                        <a:rPr lang="ru-RU" sz="1600" dirty="0" smtClean="0"/>
                        <a:t>4. Сайт базовой профессиональной образовательной организации</a:t>
                      </a:r>
                    </a:p>
                    <a:p>
                      <a:r>
                        <a:rPr lang="ru-RU" sz="1600" dirty="0" smtClean="0"/>
                        <a:t>5. Информационный буклет БПОО</a:t>
                      </a:r>
                    </a:p>
                    <a:p>
                      <a:r>
                        <a:rPr lang="ru-RU" sz="1600" dirty="0" smtClean="0"/>
                        <a:t>6. Атрибуты, раздаточные материалы, стенды, </a:t>
                      </a:r>
                      <a:r>
                        <a:rPr lang="ru-RU" sz="1600" dirty="0" err="1" smtClean="0"/>
                        <a:t>роллаппы</a:t>
                      </a:r>
                      <a:r>
                        <a:rPr lang="ru-RU" sz="1600" dirty="0" smtClean="0"/>
                        <a:t>, </a:t>
                      </a:r>
                      <a:r>
                        <a:rPr lang="ru-RU" sz="1600" dirty="0" err="1" smtClean="0"/>
                        <a:t>пресволлы</a:t>
                      </a:r>
                      <a:r>
                        <a:rPr lang="ru-RU" sz="1600" dirty="0" smtClean="0"/>
                        <a:t> и т.д. </a:t>
                      </a:r>
                      <a:endParaRPr lang="ru-RU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Информация о Проекте на  сайте БПОО</a:t>
                      </a:r>
                      <a:r>
                        <a:rPr lang="en-US" sz="1600" dirty="0" smtClean="0"/>
                        <a:t>/</a:t>
                      </a:r>
                      <a:r>
                        <a:rPr lang="ru-RU" sz="1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Организационная</a:t>
                      </a:r>
                      <a:r>
                        <a:rPr lang="ru-RU" sz="16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культура БПОО как условие комфортной инклюзивной среды</a:t>
                      </a:r>
                      <a:endParaRPr lang="ru-RU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Уважаемые коллеги !  БПОО «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Балашихинский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техникум» начала внедрение проекта «</a:t>
                      </a:r>
                      <a:r>
                        <a:rPr lang="ru-RU" sz="1600" dirty="0" smtClean="0"/>
                        <a:t>Создание</a:t>
                      </a:r>
                      <a:r>
                        <a:rPr lang="ru-RU" sz="1600" baseline="0" dirty="0" smtClean="0"/>
                        <a:t> модели ценностно-ориентированного взаимодействия в инклюзивной среде посредством развития  организационной культуры БПОО»</a:t>
                      </a:r>
                      <a:endParaRPr lang="ru-RU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1726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338" t="81682" r="51556" b="11768"/>
          <a:stretch/>
        </p:blipFill>
        <p:spPr bwMode="auto">
          <a:xfrm>
            <a:off x="4437226" y="6836470"/>
            <a:ext cx="1453079" cy="5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17" t="81682" r="61148" b="11768"/>
          <a:stretch/>
        </p:blipFill>
        <p:spPr bwMode="auto">
          <a:xfrm>
            <a:off x="8622984" y="6815577"/>
            <a:ext cx="1699368" cy="64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41837673"/>
              </p:ext>
            </p:extLst>
          </p:nvPr>
        </p:nvGraphicFramePr>
        <p:xfrm>
          <a:off x="173188" y="2464721"/>
          <a:ext cx="10311939" cy="16143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501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618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74288"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/>
                        <a:t>Наименование проекта (полное):</a:t>
                      </a:r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u="none" dirty="0" smtClean="0">
                          <a:solidFill>
                            <a:schemeClr val="bg1"/>
                          </a:solidFill>
                        </a:rPr>
                        <a:t>Создание  модели ценностно-ориентированного  взаимодействия  в инклюзивной среде посредством развития организационной культуры  БПОО</a:t>
                      </a:r>
                      <a:endParaRPr lang="ru-RU" sz="1800" b="0" u="non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5552"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/>
                        <a:t>Наименование проекта (сокращенное):</a:t>
                      </a:r>
                      <a:endParaRPr lang="ru-RU" sz="1800" b="0" i="0" u="none" strike="noStrike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Ценности</a:t>
                      </a:r>
                      <a:r>
                        <a:rPr lang="ru-RU" sz="1800" b="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 инклюзивного </a:t>
                      </a:r>
                      <a:r>
                        <a:rPr lang="ru-RU" sz="18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образования</a:t>
                      </a:r>
                      <a:endParaRPr lang="ru-RU" sz="1800" b="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40932161"/>
              </p:ext>
            </p:extLst>
          </p:nvPr>
        </p:nvGraphicFramePr>
        <p:xfrm>
          <a:off x="157949" y="4224822"/>
          <a:ext cx="10327177" cy="2501572"/>
        </p:xfrm>
        <a:graphic>
          <a:graphicData uri="http://schemas.openxmlformats.org/drawingml/2006/table">
            <a:tbl>
              <a:tblPr firstRow="1" firstCol="1" bandRow="1">
                <a:tableStyleId>{8EC20E35-A176-4012-BC5E-935CFFF8708E}</a:tableStyleId>
              </a:tblPr>
              <a:tblGrid>
                <a:gridCol w="2640794">
                  <a:extLst>
                    <a:ext uri="{9D8B030D-6E8A-4147-A177-3AD203B41FA5}">
                      <a16:colId xmlns:a16="http://schemas.microsoft.com/office/drawing/2014/main" xmlns="" val="1973703757"/>
                    </a:ext>
                  </a:extLst>
                </a:gridCol>
                <a:gridCol w="5564230">
                  <a:extLst>
                    <a:ext uri="{9D8B030D-6E8A-4147-A177-3AD203B41FA5}">
                      <a16:colId xmlns:a16="http://schemas.microsoft.com/office/drawing/2014/main" xmlns="" val="119063058"/>
                    </a:ext>
                  </a:extLst>
                </a:gridCol>
                <a:gridCol w="2122153">
                  <a:extLst>
                    <a:ext uri="{9D8B030D-6E8A-4147-A177-3AD203B41FA5}">
                      <a16:colId xmlns:a16="http://schemas.microsoft.com/office/drawing/2014/main" xmlns="" val="2923494648"/>
                    </a:ext>
                  </a:extLst>
                </a:gridCol>
              </a:tblGrid>
              <a:tr h="436078">
                <a:tc>
                  <a:txBody>
                    <a:bodyPr/>
                    <a:lstStyle/>
                    <a:p>
                      <a:pPr marL="0" indent="4445" algn="l" defTabSz="100794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Срок начала и окончания проекта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25</a:t>
                      </a:r>
                      <a:r>
                        <a:rPr lang="ru-RU" sz="1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.01.2018</a:t>
                      </a:r>
                      <a:r>
                        <a:rPr lang="ru-RU" sz="14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 – 25.01.2019</a:t>
                      </a:r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1725505"/>
                  </a:ext>
                </a:extLst>
              </a:tr>
              <a:tr h="552024">
                <a:tc>
                  <a:txBody>
                    <a:bodyPr/>
                    <a:lstStyle/>
                    <a:p>
                      <a:pPr marL="0" indent="4445" algn="l" defTabSz="100794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indent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ФИО, должность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indent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УТВЕРЖДАЮ: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8360854"/>
                  </a:ext>
                </a:extLst>
              </a:tr>
              <a:tr h="293497">
                <a:tc>
                  <a:txBody>
                    <a:bodyPr/>
                    <a:lstStyle/>
                    <a:p>
                      <a:pPr marL="0" indent="4445" algn="l" defTabSz="100794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Куратор проекта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Шакарянц</a:t>
                      </a:r>
                      <a:r>
                        <a:rPr lang="ru-RU" sz="1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 И.А., руководитель</a:t>
                      </a:r>
                      <a:r>
                        <a:rPr lang="ru-RU" sz="14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 БПОО, директор ГБПОУ МО «</a:t>
                      </a:r>
                      <a:r>
                        <a:rPr lang="ru-RU" sz="1400" baseline="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Балашихинский</a:t>
                      </a:r>
                      <a:r>
                        <a:rPr lang="ru-RU" sz="14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 техникум»</a:t>
                      </a:r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73251668"/>
                  </a:ext>
                </a:extLst>
              </a:tr>
              <a:tr h="586994">
                <a:tc>
                  <a:txBody>
                    <a:bodyPr/>
                    <a:lstStyle/>
                    <a:p>
                      <a:pPr marL="0" indent="4445" algn="l" defTabSz="100794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Функциональный заказчик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Сторчак</a:t>
                      </a:r>
                      <a:r>
                        <a:rPr lang="ru-RU" sz="1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 Л.Н. , начальник управления</a:t>
                      </a:r>
                      <a:r>
                        <a:rPr lang="ru-RU" sz="14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 профессионального образования министерства образования Московской области</a:t>
                      </a:r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6323597"/>
                  </a:ext>
                </a:extLst>
              </a:tr>
              <a:tr h="469911">
                <a:tc>
                  <a:txBody>
                    <a:bodyPr/>
                    <a:lstStyle/>
                    <a:p>
                      <a:pPr marL="0" indent="4445" algn="l" defTabSz="100794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Руководитель проекта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Гринева</a:t>
                      </a:r>
                      <a:r>
                        <a:rPr lang="ru-RU" sz="14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 Р.Н., заместитель директора по учебной работе</a:t>
                      </a:r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48517373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63438243"/>
              </p:ext>
            </p:extLst>
          </p:nvPr>
        </p:nvGraphicFramePr>
        <p:xfrm>
          <a:off x="7398328" y="1308166"/>
          <a:ext cx="3018292" cy="996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18292">
                  <a:extLst>
                    <a:ext uri="{9D8B030D-6E8A-4147-A177-3AD203B41FA5}">
                      <a16:colId xmlns:a16="http://schemas.microsoft.com/office/drawing/2014/main" xmlns="" val="3269643181"/>
                    </a:ext>
                  </a:extLst>
                </a:gridCol>
              </a:tblGrid>
              <a:tr h="78095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565"/>
                        </a:spcAft>
                      </a:pPr>
                      <a:r>
                        <a:rPr lang="ru-RU" sz="1050" kern="150" dirty="0">
                          <a:solidFill>
                            <a:schemeClr val="tx1"/>
                          </a:solidFill>
                          <a:effectLst/>
                        </a:rPr>
                        <a:t>УТВЕРЖДЕН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565"/>
                        </a:spcAft>
                      </a:pPr>
                      <a:r>
                        <a:rPr lang="ru-RU" sz="1050" kern="150" dirty="0" smtClean="0">
                          <a:solidFill>
                            <a:schemeClr val="tx1"/>
                          </a:solidFill>
                          <a:effectLst/>
                        </a:rPr>
                        <a:t>Директор</a:t>
                      </a:r>
                      <a:r>
                        <a:rPr lang="ru-RU" sz="1050" kern="150" baseline="0" dirty="0" smtClean="0">
                          <a:solidFill>
                            <a:schemeClr val="tx1"/>
                          </a:solidFill>
                          <a:effectLst/>
                        </a:rPr>
                        <a:t> ГБПОУ МО «</a:t>
                      </a:r>
                      <a:r>
                        <a:rPr lang="ru-RU" sz="1050" kern="15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Балашихинский</a:t>
                      </a:r>
                      <a:r>
                        <a:rPr lang="ru-RU" sz="1050" kern="150" baseline="0" dirty="0" smtClean="0">
                          <a:solidFill>
                            <a:schemeClr val="tx1"/>
                          </a:solidFill>
                          <a:effectLst/>
                        </a:rPr>
                        <a:t> техникум»</a:t>
                      </a:r>
                      <a:endParaRPr lang="ru-RU" sz="105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565"/>
                        </a:spcAft>
                      </a:pPr>
                      <a:r>
                        <a:rPr lang="ru-RU" sz="1050" kern="150" dirty="0" smtClean="0">
                          <a:solidFill>
                            <a:schemeClr val="tx1"/>
                          </a:solidFill>
                          <a:effectLst/>
                        </a:rPr>
                        <a:t>_____________________________И.А.</a:t>
                      </a:r>
                      <a:r>
                        <a:rPr lang="ru-RU" sz="1050" kern="15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050" kern="150" baseline="0" smtClean="0">
                          <a:solidFill>
                            <a:schemeClr val="tx1"/>
                          </a:solidFill>
                          <a:effectLst/>
                        </a:rPr>
                        <a:t>Шакарянц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565"/>
                        </a:spcAft>
                      </a:pPr>
                      <a:r>
                        <a:rPr lang="ru-RU" sz="1050" kern="150" smtClean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r>
                        <a:rPr lang="ru-RU" sz="1050" kern="150" baseline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050" kern="150" baseline="0" dirty="0" smtClean="0">
                          <a:solidFill>
                            <a:schemeClr val="tx1"/>
                          </a:solidFill>
                          <a:effectLst/>
                        </a:rPr>
                        <a:t>января </a:t>
                      </a:r>
                      <a:r>
                        <a:rPr lang="ru-RU" sz="1050" kern="150" dirty="0" smtClean="0">
                          <a:solidFill>
                            <a:schemeClr val="tx1"/>
                          </a:solidFill>
                          <a:effectLst/>
                        </a:rPr>
                        <a:t>2018 г.</a:t>
                      </a:r>
                      <a:endParaRPr lang="ru-RU" sz="105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1362633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973550" y="7052373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4" name="image3.png" descr="\\192.168.250.49\h\УЧЕБНЫЙ  ОТДЕЛ\Бритарева АД\banner_MinObr-tr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32252" y="6913153"/>
            <a:ext cx="1655477" cy="5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7975" y="3597275"/>
            <a:ext cx="24574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252" y="240619"/>
            <a:ext cx="2126860" cy="191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106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9576" y="218989"/>
            <a:ext cx="9577388" cy="398461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accent2"/>
                </a:solidFill>
                <a:latin typeface="+mn-lt"/>
              </a:rPr>
              <a:t>Предпосылки реализации проекта</a:t>
            </a:r>
            <a:r>
              <a:rPr lang="en-US" sz="20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(</a:t>
            </a:r>
            <a:r>
              <a:rPr lang="ru-RU" sz="2000" dirty="0">
                <a:solidFill>
                  <a:schemeClr val="accent2"/>
                </a:solidFill>
                <a:latin typeface="+mn-lt"/>
              </a:rPr>
              <a:t>актуальность проекта) </a:t>
            </a:r>
            <a:br>
              <a:rPr lang="ru-RU" sz="2000" dirty="0">
                <a:solidFill>
                  <a:schemeClr val="accent2"/>
                </a:solidFill>
                <a:latin typeface="+mn-lt"/>
              </a:rPr>
            </a:br>
            <a:endParaRPr lang="ru-RU" sz="2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5101" y="166251"/>
            <a:ext cx="10325562" cy="7109558"/>
          </a:xfrm>
          <a:prstGeom prst="rect">
            <a:avLst/>
          </a:prstGeom>
        </p:spPr>
        <p:txBody>
          <a:bodyPr wrap="square" lIns="91360" tIns="45680" rIns="91360" bIns="45680">
            <a:spAutoFit/>
          </a:bodyPr>
          <a:lstStyle/>
          <a:p>
            <a:pPr algn="ctr" defTabSz="98605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i="1" dirty="0" smtClean="0">
                <a:solidFill>
                  <a:srgbClr val="10435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</a:p>
          <a:p>
            <a:pPr algn="ctr" defTabSz="98605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cs typeface="Arial" panose="020B0604020202020204" pitchFamily="34" charset="0"/>
                <a:sym typeface="Symbol" panose="05050102010706020507" pitchFamily="18" charset="2"/>
              </a:rPr>
              <a:t>В декабре 2016 г. при получении статуса БПОО  был выявлен дефицит ценностей субъектов образовательной среды, соответствующей философии инклюзивного образования.</a:t>
            </a:r>
          </a:p>
          <a:p>
            <a:pPr algn="ctr" defTabSz="986058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i="1" dirty="0" smtClean="0">
              <a:solidFill>
                <a:srgbClr val="10435C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ctr" defTabSz="986058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i="1" dirty="0" smtClean="0">
              <a:solidFill>
                <a:srgbClr val="10435C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ctr" defTabSz="986058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i="1" dirty="0" smtClean="0">
              <a:solidFill>
                <a:srgbClr val="10435C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ctr" defTabSz="986058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i="1" dirty="0" smtClean="0">
              <a:solidFill>
                <a:srgbClr val="10435C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ctr" defTabSz="986058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i="1" dirty="0" smtClean="0">
              <a:solidFill>
                <a:srgbClr val="10435C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ctr" defTabSz="986058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i="1" dirty="0" smtClean="0">
              <a:solidFill>
                <a:srgbClr val="10435C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ctr" defTabSz="986058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i="1" dirty="0" smtClean="0">
              <a:solidFill>
                <a:srgbClr val="10435C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ctr" defTabSz="986058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i="1" dirty="0" smtClean="0">
              <a:solidFill>
                <a:srgbClr val="10435C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ctr" defTabSz="986058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i="1" dirty="0" smtClean="0">
              <a:solidFill>
                <a:srgbClr val="10435C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ctr" defTabSz="986058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i="1" dirty="0" smtClean="0">
              <a:solidFill>
                <a:srgbClr val="10435C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ctr" defTabSz="986058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i="1" dirty="0" smtClean="0">
              <a:solidFill>
                <a:srgbClr val="10435C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ctr" defTabSz="986058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i="1" dirty="0" smtClean="0">
              <a:solidFill>
                <a:srgbClr val="10435C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ctr" defTabSz="986058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i="1" dirty="0" smtClean="0">
              <a:solidFill>
                <a:srgbClr val="10435C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ctr" defTabSz="986058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i="1" dirty="0" smtClean="0">
              <a:solidFill>
                <a:srgbClr val="10435C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ctr" defTabSz="986058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i="1" dirty="0" smtClean="0">
              <a:solidFill>
                <a:srgbClr val="10435C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ctr" defTabSz="986058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i="1" dirty="0" smtClean="0">
              <a:solidFill>
                <a:srgbClr val="10435C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ctr" defTabSz="986058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i="1" dirty="0" smtClean="0">
              <a:solidFill>
                <a:srgbClr val="10435C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ctr" defTabSz="986058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i="1" dirty="0" smtClean="0">
              <a:solidFill>
                <a:srgbClr val="10435C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just" defTabSz="98605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cs typeface="Arial" panose="020B0604020202020204" pitchFamily="34" charset="0"/>
                <a:sym typeface="Symbol" panose="05050102010706020507" pitchFamily="18" charset="2"/>
              </a:rPr>
              <a:t>Проведенные внутренние мониторинги показали, что основной участник проекта – коллектив Балашихинского техникума столкнулся со следующими проблемами: невысокий уровень </a:t>
            </a:r>
            <a:r>
              <a:rPr lang="ru-RU" sz="1600" dirty="0" err="1" smtClean="0">
                <a:cs typeface="Arial" panose="020B0604020202020204" pitchFamily="34" charset="0"/>
                <a:sym typeface="Symbol" panose="05050102010706020507" pitchFamily="18" charset="2"/>
              </a:rPr>
              <a:t>стрессоустойчивости</a:t>
            </a:r>
            <a:r>
              <a:rPr lang="ru-RU" sz="1600" dirty="0" smtClean="0">
                <a:cs typeface="Arial" panose="020B0604020202020204" pitchFamily="34" charset="0"/>
                <a:sym typeface="Symbol" panose="05050102010706020507" pitchFamily="18" charset="2"/>
              </a:rPr>
              <a:t> педагогов  в сочетании  с низкими показателями инициативности и стремления к инновациям не позволяет им эффективно работать в коллективе. Показатель толерантности с тенденцией к заниженному и низкий уровень самоконтроля у студентов провоцируют высокую конфликтность. Заниженный уровень доброжелательности у родителей и недостаточно высокая  ответственность указывают на низкую заинтересованность родителей в образовательном процессе.</a:t>
            </a:r>
          </a:p>
          <a:p>
            <a:pPr algn="ctr" defTabSz="98605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cs typeface="Arial" panose="020B0604020202020204" pitchFamily="34" charset="0"/>
                <a:sym typeface="Symbol" panose="05050102010706020507" pitchFamily="18" charset="2"/>
              </a:rPr>
              <a:t>В связи с этим заинтересованные стороны: студенты, в том числе с инвалидностью и ОВЗ и их родители испытывают  эмоциональный дискомфорт, ограничение инклюзивного пространства рамками образовательного процесса. </a:t>
            </a:r>
          </a:p>
          <a:p>
            <a:pPr algn="ctr" defTabSz="986058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i="1" dirty="0" smtClean="0">
              <a:solidFill>
                <a:srgbClr val="10435C"/>
              </a:solidFill>
              <a:latin typeface="Arial" panose="020B0604020202020204"/>
              <a:cs typeface="Arial" panose="020B0604020202020204" pitchFamily="34" charset="0"/>
            </a:endParaRPr>
          </a:p>
          <a:p>
            <a:pPr algn="ctr" defTabSz="986058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i="1" dirty="0" smtClean="0">
              <a:solidFill>
                <a:srgbClr val="10435C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067818" y="7081386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79" t="81117" r="15684" b="11784"/>
          <a:stretch/>
        </p:blipFill>
        <p:spPr bwMode="auto">
          <a:xfrm>
            <a:off x="202129" y="6742811"/>
            <a:ext cx="10010274" cy="7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1679366952"/>
              </p:ext>
            </p:extLst>
          </p:nvPr>
        </p:nvGraphicFramePr>
        <p:xfrm>
          <a:off x="350781" y="705358"/>
          <a:ext cx="10091651" cy="3866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13545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Овал 25"/>
          <p:cNvSpPr/>
          <p:nvPr/>
        </p:nvSpPr>
        <p:spPr>
          <a:xfrm>
            <a:off x="7952828" y="3159759"/>
            <a:ext cx="2562772" cy="2663409"/>
          </a:xfrm>
          <a:prstGeom prst="ellipse">
            <a:avLst/>
          </a:prstGeom>
          <a:solidFill>
            <a:srgbClr val="97D6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7037" y="598395"/>
            <a:ext cx="9577388" cy="385762"/>
          </a:xfrm>
        </p:spPr>
        <p:txBody>
          <a:bodyPr>
            <a:noAutofit/>
          </a:bodyPr>
          <a:lstStyle/>
          <a:p>
            <a:pPr algn="l"/>
            <a:r>
              <a:rPr lang="ru-RU" sz="2900" dirty="0">
                <a:solidFill>
                  <a:schemeClr val="accent2"/>
                </a:solidFill>
                <a:latin typeface="+mn-lt"/>
              </a:rPr>
              <a:t>Предпосылки реализации </a:t>
            </a:r>
            <a:r>
              <a:rPr lang="ru-RU" sz="3200" dirty="0">
                <a:solidFill>
                  <a:schemeClr val="accent2"/>
                </a:solidFill>
                <a:latin typeface="+mn-lt"/>
              </a:rPr>
              <a:t>проекта</a:t>
            </a:r>
            <a:r>
              <a:rPr lang="en-US" sz="32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(</a:t>
            </a:r>
            <a:r>
              <a:rPr lang="ru-RU" sz="2000" dirty="0">
                <a:solidFill>
                  <a:schemeClr val="accent2"/>
                </a:solidFill>
                <a:latin typeface="+mn-lt"/>
              </a:rPr>
              <a:t>актуальность проекта)</a:t>
            </a:r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chemeClr val="accent2"/>
                </a:solidFill>
                <a:latin typeface="+mn-lt"/>
              </a:rPr>
            </a:br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chemeClr val="accent2"/>
                </a:solidFill>
                <a:latin typeface="+mn-lt"/>
              </a:rPr>
            </a:br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				 </a:t>
            </a:r>
            <a:r>
              <a:rPr lang="ru-RU" sz="3200" dirty="0">
                <a:solidFill>
                  <a:schemeClr val="accent2"/>
                </a:solidFill>
                <a:latin typeface="+mn-lt"/>
              </a:rPr>
              <a:t/>
            </a:r>
            <a:br>
              <a:rPr lang="ru-RU" sz="3200" dirty="0">
                <a:solidFill>
                  <a:schemeClr val="accent2"/>
                </a:solidFill>
                <a:latin typeface="+mn-lt"/>
              </a:rPr>
            </a:br>
            <a:endParaRPr lang="ru-RU" sz="2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067818" y="7081386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79" t="81117" r="15684" b="11784"/>
          <a:stretch/>
        </p:blipFill>
        <p:spPr bwMode="auto">
          <a:xfrm>
            <a:off x="202129" y="6742811"/>
            <a:ext cx="10010274" cy="7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hape 176"/>
          <p:cNvSpPr/>
          <p:nvPr/>
        </p:nvSpPr>
        <p:spPr>
          <a:xfrm>
            <a:off x="268629" y="6260256"/>
            <a:ext cx="352814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5120640" y="855845"/>
            <a:ext cx="1754878" cy="15253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Изменившиеся задачи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10800000" flipV="1">
            <a:off x="8828684" y="932450"/>
            <a:ext cx="1625955" cy="1371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Нежелание педагогов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89532" y="1130038"/>
            <a:ext cx="1955800" cy="87016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prstClr val="white"/>
                </a:solidFill>
              </a:rPr>
              <a:t>Выход:</a:t>
            </a:r>
          </a:p>
          <a:p>
            <a:pPr algn="ctr"/>
            <a:r>
              <a:rPr lang="ru-RU" sz="1200" dirty="0" err="1" smtClean="0">
                <a:solidFill>
                  <a:prstClr val="white"/>
                </a:solidFill>
              </a:rPr>
              <a:t>Совершенствовование</a:t>
            </a:r>
            <a:r>
              <a:rPr lang="ru-RU" sz="1200" dirty="0" smtClean="0">
                <a:solidFill>
                  <a:prstClr val="white"/>
                </a:solidFill>
              </a:rPr>
              <a:t> организационной культуры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306207" y="4808483"/>
            <a:ext cx="1364593" cy="1155437"/>
          </a:xfrm>
          <a:prstGeom prst="ellipse">
            <a:avLst/>
          </a:prstGeom>
          <a:solidFill>
            <a:srgbClr val="38B7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</a:rPr>
              <a:t>Студенты</a:t>
            </a:r>
            <a:endParaRPr lang="ru-RU" sz="1400" b="1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09623" y="2577049"/>
            <a:ext cx="1651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Проблема: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978400" y="4114799"/>
            <a:ext cx="1341120" cy="1158941"/>
          </a:xfrm>
          <a:prstGeom prst="ellipse">
            <a:avLst/>
          </a:prstGeom>
          <a:solidFill>
            <a:srgbClr val="38B7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</a:rPr>
              <a:t>Педагоги</a:t>
            </a:r>
            <a:endParaRPr lang="ru-RU" sz="1400" b="1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616844" y="2565225"/>
            <a:ext cx="1306436" cy="1243461"/>
          </a:xfrm>
          <a:prstGeom prst="ellipse">
            <a:avLst/>
          </a:prstGeom>
          <a:solidFill>
            <a:srgbClr val="38B7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</a:rPr>
              <a:t>Родители</a:t>
            </a:r>
            <a:endParaRPr lang="ru-RU" sz="1400" b="1" dirty="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51501" y="594651"/>
            <a:ext cx="2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Интрига: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21" name="Стрелка вправо с вырезом 20"/>
          <p:cNvSpPr/>
          <p:nvPr/>
        </p:nvSpPr>
        <p:spPr>
          <a:xfrm>
            <a:off x="6605751" y="3328214"/>
            <a:ext cx="1273065" cy="7392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9211178" y="3789681"/>
            <a:ext cx="1284102" cy="1168136"/>
          </a:xfrm>
          <a:prstGeom prst="ellipse">
            <a:avLst/>
          </a:prstGeom>
          <a:solidFill>
            <a:srgbClr val="38B7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Педагоги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8026400" y="3783725"/>
            <a:ext cx="1277619" cy="1204836"/>
          </a:xfrm>
          <a:prstGeom prst="ellipse">
            <a:avLst/>
          </a:prstGeom>
          <a:solidFill>
            <a:srgbClr val="38B7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Студенты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8625841" y="4577605"/>
            <a:ext cx="1361090" cy="1203435"/>
          </a:xfrm>
          <a:prstGeom prst="ellipse">
            <a:avLst/>
          </a:prstGeom>
          <a:solidFill>
            <a:srgbClr val="38B7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Родители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85291" y="1192054"/>
            <a:ext cx="43896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С одной стороны, изменившиеся задачи организации, связанные со статусом  БПОО, с другой стороны, незаинтересованность  педагогов в их решении, создает противоречие, решение которого возможно посредством совершенствования организационной культуры.</a:t>
            </a:r>
            <a:endParaRPr lang="ru-RU" sz="16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55142" y="3561710"/>
            <a:ext cx="431975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 smtClean="0"/>
              <a:t>Мультисубъектность</a:t>
            </a:r>
            <a:r>
              <a:rPr lang="ru-RU" sz="1600" dirty="0" smtClean="0"/>
              <a:t> инклюзивной образовательной среды требует взаимодействия ценностных полей ее  субъектов. Решение мы видим в создании модели ценностно-ориентированного  взаимодействия, что позволит создать максимально комфортной среды для всех субъектов инклюзивного образования.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52606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219795" y="232757"/>
            <a:ext cx="9938358" cy="581892"/>
          </a:xfrm>
        </p:spPr>
        <p:txBody>
          <a:bodyPr anchor="ctr">
            <a:noAutofit/>
          </a:bodyPr>
          <a:lstStyle/>
          <a:p>
            <a:pPr algn="l">
              <a:lnSpc>
                <a:spcPct val="85000"/>
              </a:lnSpc>
            </a:pPr>
            <a:r>
              <a:rPr lang="ru-RU" sz="2000" dirty="0">
                <a:solidFill>
                  <a:schemeClr val="accent2"/>
                </a:solidFill>
                <a:latin typeface="+mn-lt"/>
              </a:rPr>
              <a:t>Целеполагание проекта (цели создания проекта , прогнозируемые долгосрочные результаты реализации проекта </a:t>
            </a:r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/целевые </a:t>
            </a:r>
            <a:r>
              <a:rPr lang="ru-RU" sz="2000" dirty="0">
                <a:solidFill>
                  <a:schemeClr val="accent2"/>
                </a:solidFill>
                <a:latin typeface="+mn-lt"/>
              </a:rPr>
              <a:t>показатели результата</a:t>
            </a:r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))</a:t>
            </a:r>
            <a:endParaRPr lang="ru-RU" sz="2000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35560116"/>
              </p:ext>
            </p:extLst>
          </p:nvPr>
        </p:nvGraphicFramePr>
        <p:xfrm>
          <a:off x="399012" y="997522"/>
          <a:ext cx="9493134" cy="5200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285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26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3781"/>
                <a:gridCol w="10542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858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8585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4872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848279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Формальные основания для инициирования проекта 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Проект «Внедрение инклюзивного образования инвалидов и лиц с ОВЗ в профессиональных образовательных организациях и образовательных организациях высшего образования Московской области»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12845047"/>
                  </a:ext>
                </a:extLst>
              </a:tr>
              <a:tr h="847211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Стратегическая цель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Обеспечение общедоступности среднего профессионального образования для инвалидов и лиц с ограниченными возможностями здоровья, способствующее их социализации и социальной адаптации.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6185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Цель проекта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Увеличение количества обучающихся с инвалидностью и лиц  ОВЗ до 8,7% от общего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 контингента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посредством создания ценностно-ориентированной модели взаимодействия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5160">
                <a:tc rowSpan="4"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Показатели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проекта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их значения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 годам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Ед. измерения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Базовое</a:t>
                      </a:r>
                    </a:p>
                    <a:p>
                      <a:pPr algn="ctr"/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значение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Период, год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3429">
                <a:tc vMerge="1"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04.2018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09.2018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02.2019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47211">
                <a:tc vMerge="1"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Уровень удовлетворенности  заинтересованных сторон условиями инклюзивной среды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ru-RU" sz="16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5160">
                <a:tc vMerge="1"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Уровень сплоченности коллектива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(индекс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</a:rPr>
                        <a:t>Сишора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ru-RU" sz="16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58398" y="7110057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79" t="81117" r="15684" b="11784"/>
          <a:stretch/>
        </p:blipFill>
        <p:spPr bwMode="auto">
          <a:xfrm>
            <a:off x="219795" y="6691577"/>
            <a:ext cx="10010274" cy="7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1831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262251" y="249374"/>
            <a:ext cx="10429562" cy="581892"/>
          </a:xfrm>
        </p:spPr>
        <p:txBody>
          <a:bodyPr anchor="ctr">
            <a:noAutofit/>
          </a:bodyPr>
          <a:lstStyle/>
          <a:p>
            <a:pPr algn="l">
              <a:lnSpc>
                <a:spcPct val="85000"/>
              </a:lnSpc>
            </a:pPr>
            <a:r>
              <a:rPr lang="ru-RU" sz="2000" dirty="0">
                <a:solidFill>
                  <a:schemeClr val="accent2"/>
                </a:solidFill>
                <a:latin typeface="+mn-lt"/>
              </a:rPr>
              <a:t>Целеполагание проекта (цели создания проекта , прогнозируемые долгосрочные результаты реализации проекта </a:t>
            </a:r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/целевые </a:t>
            </a:r>
            <a:r>
              <a:rPr lang="ru-RU" sz="2000" dirty="0">
                <a:solidFill>
                  <a:schemeClr val="accent2"/>
                </a:solidFill>
                <a:latin typeface="+mn-lt"/>
              </a:rPr>
              <a:t>показатели результата</a:t>
            </a:r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))</a:t>
            </a:r>
            <a:endParaRPr lang="ru-RU" sz="2000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0350228"/>
              </p:ext>
            </p:extLst>
          </p:nvPr>
        </p:nvGraphicFramePr>
        <p:xfrm>
          <a:off x="498761" y="1080677"/>
          <a:ext cx="9709266" cy="544373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025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58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49708"/>
                <a:gridCol w="1249707"/>
                <a:gridCol w="1249707"/>
                <a:gridCol w="1249708"/>
                <a:gridCol w="1249707"/>
              </a:tblGrid>
              <a:tr h="326711">
                <a:tc rowSpan="4"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Показатели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проекта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их значения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 годам</a:t>
                      </a:r>
                      <a:endParaRPr lang="ru-RU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algn="l" defTabSz="1042873" rtl="0" eaLnBrk="1" latinLnBrk="0" hangingPunct="1"/>
                      <a:endParaRPr lang="ru-RU" sz="16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Ед. измерения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Базовое</a:t>
                      </a:r>
                    </a:p>
                    <a:p>
                      <a:pPr algn="ctr"/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значение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Период, год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7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04.2018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09.2018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02.2019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771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Удельный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 вес обучающихся с инвалидностью  и лиц с ОВЗ от общего контингента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ru-RU" sz="16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6,8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6,8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8,7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8,7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4751">
                <a:tc vMerge="1">
                  <a:txBody>
                    <a:bodyPr/>
                    <a:lstStyle/>
                    <a:p>
                      <a:pPr marL="0" algn="l" defTabSz="1042873" rtl="0" eaLnBrk="1" latinLnBrk="0" hangingPunct="1"/>
                      <a:endParaRPr lang="ru-RU" sz="16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Уровень обеспечения потребности в 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образовательных услугах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лиц из числа инвалидов и ЛОВЗ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ru-RU" sz="16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8054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Результаты</a:t>
                      </a:r>
                    </a:p>
                    <a:p>
                      <a:pPr marL="0" algn="l" defTabSz="1042873" rtl="0" eaLnBrk="1" latinLnBrk="0" hangingPunct="1"/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проекта (целевые показатели результата)</a:t>
                      </a:r>
                      <a:endParaRPr lang="ru-RU" sz="16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342900" marR="0" lvl="0" indent="-34290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1. Комфортность инклюзивной среды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, удовлетворяющая запросам заинтересованных сторон.</a:t>
                      </a:r>
                    </a:p>
                    <a:p>
                      <a:pPr marL="342900" marR="0" lvl="0" indent="-34290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2.  Эффективно работающий  сплоченный коллектив.</a:t>
                      </a:r>
                      <a:endParaRPr lang="ru-RU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3. Обеспечение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 потребности в образовательных  услугах всех нуждающихся инвалидов и лиц с ОВЗ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4. Сохранение достигнутого показателя трудоустройства выпускников из числа инвалидов и лиц с ОВЗ.</a:t>
                      </a:r>
                      <a:endParaRPr lang="ru-RU" sz="16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58398" y="7110057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79" t="81117" r="15684" b="11784"/>
          <a:stretch/>
        </p:blipFill>
        <p:spPr bwMode="auto">
          <a:xfrm>
            <a:off x="219795" y="6691577"/>
            <a:ext cx="10010274" cy="7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409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>
            <a:spLocks noGrp="1"/>
          </p:cNvSpPr>
          <p:nvPr>
            <p:ph type="title" idx="4294967295"/>
          </p:nvPr>
        </p:nvSpPr>
        <p:spPr>
          <a:xfrm>
            <a:off x="375420" y="0"/>
            <a:ext cx="8117403" cy="720725"/>
          </a:xfrm>
        </p:spPr>
        <p:txBody>
          <a:bodyPr anchor="ctr">
            <a:noAutofit/>
          </a:bodyPr>
          <a:lstStyle/>
          <a:p>
            <a:pPr>
              <a:lnSpc>
                <a:spcPct val="85000"/>
              </a:lnSpc>
            </a:pPr>
            <a:r>
              <a:rPr lang="ru-RU" sz="3200" dirty="0">
                <a:solidFill>
                  <a:schemeClr val="accent2"/>
                </a:solidFill>
                <a:latin typeface="+mn-lt"/>
              </a:rPr>
              <a:t>Реестр заинтересованных сторон проекта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01831" y="7110057"/>
            <a:ext cx="2494756" cy="402483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79" t="81117" r="15684" b="11784"/>
          <a:stretch/>
        </p:blipFill>
        <p:spPr bwMode="auto">
          <a:xfrm>
            <a:off x="229222" y="6772478"/>
            <a:ext cx="10010274" cy="7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9372967"/>
              </p:ext>
            </p:extLst>
          </p:nvPr>
        </p:nvGraphicFramePr>
        <p:xfrm>
          <a:off x="349135" y="779231"/>
          <a:ext cx="9975272" cy="562255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50265"/>
                <a:gridCol w="2399582"/>
                <a:gridCol w="3225320"/>
                <a:gridCol w="3800105"/>
              </a:tblGrid>
              <a:tr h="715017"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  <a:p>
                      <a:pPr algn="l"/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п/п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Орган или организация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Представитель интересов</a:t>
                      </a:r>
                      <a:b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(ФИО, должность)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Ожидание от реализации проекта (программы)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03556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Руководство ПОО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err="1" smtClean="0">
                          <a:latin typeface="+mn-lt"/>
                        </a:rPr>
                        <a:t>Шакарянц</a:t>
                      </a:r>
                      <a:r>
                        <a:rPr lang="ru-RU" sz="1600" baseline="0" dirty="0" smtClean="0">
                          <a:latin typeface="+mn-lt"/>
                        </a:rPr>
                        <a:t> И.А., </a:t>
                      </a:r>
                      <a:r>
                        <a:rPr lang="ru-RU" sz="1600" dirty="0" smtClean="0">
                          <a:latin typeface="+mn-lt"/>
                        </a:rPr>
                        <a:t>директор ГБПОУ МО «</a:t>
                      </a:r>
                      <a:r>
                        <a:rPr lang="ru-RU" sz="1600" dirty="0" err="1" smtClean="0">
                          <a:latin typeface="+mn-lt"/>
                        </a:rPr>
                        <a:t>Балашихинский</a:t>
                      </a:r>
                      <a:r>
                        <a:rPr lang="ru-RU" sz="1600" dirty="0" smtClean="0">
                          <a:latin typeface="+mn-lt"/>
                        </a:rPr>
                        <a:t> техникум»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ru-RU" sz="1600" kern="1800" dirty="0" smtClean="0">
                          <a:solidFill>
                            <a:srgbClr val="18374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Формирование </a:t>
                      </a:r>
                      <a:r>
                        <a:rPr lang="ru-RU" sz="1600" kern="1800" dirty="0">
                          <a:solidFill>
                            <a:srgbClr val="18374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 развитие человеческих ресурсов ПОО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3556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Проектная команда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+mn-lt"/>
                        </a:rPr>
                        <a:t>Гринева Р.Н., заместитель директора</a:t>
                      </a:r>
                      <a:r>
                        <a:rPr lang="ru-RU" sz="1600" baseline="0" dirty="0" smtClean="0">
                          <a:latin typeface="+mn-lt"/>
                        </a:rPr>
                        <a:t> по учебной работе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Достижение </a:t>
                      </a: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целей проекта 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и высоких показателей его эффективности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3556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Педагогический</a:t>
                      </a:r>
                      <a:r>
                        <a:rPr lang="ru-RU" sz="16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коллектив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+mn-lt"/>
                        </a:rPr>
                        <a:t>Еремина Г.В., председатель Совета трудового коллектива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Улучшение психологического климата в инклюзивной среде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3556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Студенты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+mn-lt"/>
                        </a:rPr>
                        <a:t>Гусев</a:t>
                      </a:r>
                      <a:r>
                        <a:rPr lang="ru-RU" sz="1600" baseline="0" dirty="0" smtClean="0">
                          <a:latin typeface="+mn-lt"/>
                        </a:rPr>
                        <a:t> Е.Н., председатель Студенческого совета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Создание </a:t>
                      </a:r>
                      <a:r>
                        <a:rPr lang="ru-R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комфортной образовательной </a:t>
                      </a: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среды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3556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Родительская общественность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+mn-lt"/>
                        </a:rPr>
                        <a:t>Алексеева Л.А., председатель Родительского комитета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Получение качественного образования детей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1133">
                <a:tc>
                  <a:txBody>
                    <a:bodyPr/>
                    <a:lstStyle/>
                    <a:p>
                      <a:pPr marL="0" marR="0" indent="0" algn="l" defTabSz="10428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6.</a:t>
                      </a:r>
                    </a:p>
                    <a:p>
                      <a:pPr algn="l"/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Работодатели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err="1" smtClean="0">
                          <a:latin typeface="+mn-lt"/>
                        </a:rPr>
                        <a:t>Гатаулин</a:t>
                      </a:r>
                      <a:r>
                        <a:rPr lang="ru-RU" sz="1600" dirty="0" smtClean="0">
                          <a:latin typeface="+mn-lt"/>
                        </a:rPr>
                        <a:t> Р.М., председатель Совета директоров  промышленных предприятий ГО</a:t>
                      </a:r>
                      <a:r>
                        <a:rPr lang="ru-RU" sz="1600" baseline="0" dirty="0" smtClean="0">
                          <a:latin typeface="+mn-lt"/>
                        </a:rPr>
                        <a:t> </a:t>
                      </a:r>
                      <a:r>
                        <a:rPr lang="ru-RU" sz="1600" baseline="0" dirty="0" err="1" smtClean="0">
                          <a:latin typeface="+mn-lt"/>
                        </a:rPr>
                        <a:t>Балашиха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Соответствие профессиональной подготовки выпускников запросам современного рынка труда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96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+mn-lt"/>
                        </a:rPr>
                        <a:t>Общеобразовательные учреждения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+mn-lt"/>
                        </a:rPr>
                        <a:t>Зубова А.Н., начальник Управления по образованию ГО </a:t>
                      </a:r>
                      <a:r>
                        <a:rPr lang="ru-RU" sz="1600" dirty="0" err="1" smtClean="0">
                          <a:latin typeface="+mn-lt"/>
                        </a:rPr>
                        <a:t>Балашиха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+mn-lt"/>
                        </a:rPr>
                        <a:t>Увеличение</a:t>
                      </a:r>
                      <a:r>
                        <a:rPr lang="ru-RU" sz="1600" baseline="0" dirty="0" smtClean="0">
                          <a:latin typeface="+mn-lt"/>
                        </a:rPr>
                        <a:t> охвата профессиональным образованием выпускников школ из числа инвалидов и лиц с ОВЗ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1946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3469</TotalTime>
  <Words>5128</Words>
  <Application>Microsoft Office PowerPoint</Application>
  <PresentationFormat>Произвольный</PresentationFormat>
  <Paragraphs>1367</Paragraphs>
  <Slides>28</Slides>
  <Notes>28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Дополнительная профессиональная программа профессиональной переподготовки руководителей и управленческих команд профессиональных образовательных организаций  «Управление кадровым потенциалом профессиональной образовательной организации» </vt:lpstr>
      <vt:lpstr>Содержание презентации</vt:lpstr>
      <vt:lpstr>Термины, определения, используемые сокращения</vt:lpstr>
      <vt:lpstr>Слайд 4</vt:lpstr>
      <vt:lpstr>Предпосылки реализации проекта (актуальность проекта)  </vt:lpstr>
      <vt:lpstr>Предпосылки реализации проекта (актуальность проекта)        </vt:lpstr>
      <vt:lpstr>Целеполагание проекта (цели создания проекта , прогнозируемые долгосрочные результаты реализации проекта /целевые показатели результата))</vt:lpstr>
      <vt:lpstr>Целеполагание проекта (цели создания проекта , прогнозируемые долгосрочные результаты реализации проекта /целевые показатели результата))</vt:lpstr>
      <vt:lpstr>Реестр заинтересованных сторон проекта</vt:lpstr>
      <vt:lpstr>Укрупненный план-график проекта (описание проектного решения, позволяющее запустить изменения, описание необходимых изменений в основных процессах ПОО для запуска проекта и после апробации проектного решения, план организационных изменений)  </vt:lpstr>
      <vt:lpstr>Укрупненный план-график проекта (описание проектного решения, позволяющее запустить изменения, описание необходимых изменений в основных процессах ПОО для запуска проекта и после апробации проектного решения, план организационных изменений)  </vt:lpstr>
      <vt:lpstr>Укрупненный план-график проекта (описание проектного решения, позволяющее запустить изменения, описание необходимых изменений в основных процессах ПОО для запуска проекта и после апробации проектного решения, план организационных изменений)  </vt:lpstr>
      <vt:lpstr>Укрупненный план-график проекта (описание проектного решения, позволяющее запустить изменения, описание необходимых изменений в основных процессах ПОО для запуска проекта и после апробации проектного решения, план организационных изменений)  </vt:lpstr>
      <vt:lpstr>Календарный план-график проекта (план реализации проекта, включающий этапы и контрольные точки)</vt:lpstr>
      <vt:lpstr>Календарный план-график проекта (план реализации проекта, включающий этапы и контрольные точки)</vt:lpstr>
      <vt:lpstr>Календарный план-график проекта (план реализации проекта, включающий этапы и контрольные точки)</vt:lpstr>
      <vt:lpstr>Календарный план-график проекта (план реализации проекта, включающий этапы и контрольные точки)</vt:lpstr>
      <vt:lpstr>Календарный план-график проекта (план реализации проекта, включающий этапы и контрольные точки)</vt:lpstr>
      <vt:lpstr>Календарный план-график проекта (план реализации проекта, включающий этапы и контрольные точки)</vt:lpstr>
      <vt:lpstr>Маркетинговый план проекта</vt:lpstr>
      <vt:lpstr>Матрица распределения ответственности</vt:lpstr>
      <vt:lpstr>Реестр рисков и возможностей проекта</vt:lpstr>
      <vt:lpstr>Коммуникационная модель проекта </vt:lpstr>
      <vt:lpstr>Коммуникационная модель проекта </vt:lpstr>
      <vt:lpstr>Бюджет проекта (элемент ресурсной карты реализации проекта)</vt:lpstr>
      <vt:lpstr>Бюджет проекта (элемент ресурсной карты реализации проекта)</vt:lpstr>
      <vt:lpstr>Модель функционирования результатов проекта               (описание целевого состояния ПОО в результате внедрения проекта)</vt:lpstr>
      <vt:lpstr>Модель функционирования результатов проекта               (описание целевого состояния ПОО в результате внедрения проекта)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Гаркуша Н.С.</dc:creator>
  <cp:lastModifiedBy>User</cp:lastModifiedBy>
  <cp:revision>379</cp:revision>
  <cp:lastPrinted>2018-03-06T07:43:44Z</cp:lastPrinted>
  <dcterms:created xsi:type="dcterms:W3CDTF">2017-10-02T07:24:18Z</dcterms:created>
  <dcterms:modified xsi:type="dcterms:W3CDTF">2018-04-06T14:47:51Z</dcterms:modified>
</cp:coreProperties>
</file>