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81" r:id="rId3"/>
    <p:sldId id="258" r:id="rId4"/>
    <p:sldId id="261" r:id="rId5"/>
    <p:sldId id="278" r:id="rId6"/>
    <p:sldId id="262" r:id="rId7"/>
    <p:sldId id="264" r:id="rId8"/>
    <p:sldId id="263" r:id="rId9"/>
    <p:sldId id="265" r:id="rId10"/>
    <p:sldId id="267" r:id="rId11"/>
    <p:sldId id="277" r:id="rId12"/>
    <p:sldId id="266" r:id="rId13"/>
    <p:sldId id="268" r:id="rId14"/>
    <p:sldId id="271" r:id="rId15"/>
    <p:sldId id="272" r:id="rId16"/>
    <p:sldId id="276" r:id="rId17"/>
    <p:sldId id="275" r:id="rId18"/>
    <p:sldId id="282" r:id="rId19"/>
    <p:sldId id="260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FE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0435" autoAdjust="0"/>
  </p:normalViewPr>
  <p:slideViewPr>
    <p:cSldViewPr snapToGrid="0">
      <p:cViewPr varScale="1">
        <p:scale>
          <a:sx n="87" d="100"/>
          <a:sy n="87" d="100"/>
        </p:scale>
        <p:origin x="-64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3DFC3-14BA-419D-88CF-88B3E4D015BC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5FF6F-9D1C-49FE-8BE9-1C0ACC337A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5FF6F-9D1C-49FE-8BE9-1C0ACC337AD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1F813-AE82-4F3A-A45F-538508342052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2884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omkrat" panose="020BE200000000000000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489A8-3163-49BF-BDF6-9D95B31F6C7B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ECECA-28EA-41ED-8DD3-20ABE6D81C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A4E7F-8CDE-4E2B-9C27-D7C9D85B1C88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B5CFD-B1DA-4DC5-87A0-6672BFD787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27B6B-3358-43CA-AE3B-C9092BD13F67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A1A5C-1FC8-4FDF-A717-35C182C770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EFE8"/>
          </a:solidFill>
        </p:spPr>
        <p:txBody>
          <a:bodyPr/>
          <a:lstStyle>
            <a:lvl1pPr>
              <a:defRPr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omkrat" panose="020BE200000000000000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08DCC-A0E4-4D80-B361-9A49F70893E1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F9229-8FB9-4C5E-84E5-456746A35B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E519D-B4D0-43CB-A3C4-D1DB763214F2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E1C8F-CBB2-4AA0-ADFD-C7D5047FC0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BC3CF-8F2A-4D27-8670-8587EBDACE80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D4717-A349-47E4-B5DA-A9D2B42F6C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1B9F1-9663-4BC9-9250-86C503E58DEB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BD8D4-9EC8-44A4-A042-C8D37981CA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9B2E8-E4F2-4475-B4D5-1092442C7677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CDA0C-3EB1-447D-BA44-57217925C2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ED5F1-DC8C-4946-B5B9-4025AA6F8FE6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40746-2553-498B-81BD-6868A7618A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F89C7-A266-4746-859C-075C66BD6A18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65611-D541-43CB-A097-F6397E36FD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FF6B0-52A5-49DF-9D1B-C10DB99E87AB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264B8-CED1-4B8D-BE80-B9578771F4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494909-BBFB-458E-A87D-F6C3C55FAEC6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140CDEC-526A-4B8A-98A9-E787D01CA63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mailto:morozovanat@bk.ru" TargetMode="External"/><Relationship Id="rId7" Type="http://schemas.openxmlformats.org/officeDocument/2006/relationships/hyperlink" Target="https://www.facebook.com/groups/366470243523235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hyperlink" Target="https://www.youtube.com/channel/UCblEZu3VGhnlWzRS9s71-3g" TargetMode="External"/><Relationship Id="rId10" Type="http://schemas.openxmlformats.org/officeDocument/2006/relationships/image" Target="../media/image24.jpeg"/><Relationship Id="rId4" Type="http://schemas.openxmlformats.org/officeDocument/2006/relationships/image" Target="../media/image21.jpeg"/><Relationship Id="rId9" Type="http://schemas.openxmlformats.org/officeDocument/2006/relationships/hyperlink" Target="http://vk.com/club11781704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822960"/>
            <a:ext cx="7772400" cy="2387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Презентация регионального конкурса «Лучшая практика инклюзивного профессионального образования Московской области»</a:t>
            </a:r>
            <a:endParaRPr lang="en-US" sz="32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30383" y="966652"/>
            <a:ext cx="7713617" cy="25276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053" name="Picture 5" descr="http://www.voi.ru/images/content/7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4782" y="3286125"/>
            <a:ext cx="4762500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9190" y="0"/>
            <a:ext cx="6304810" cy="119353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Конкурсная комиссия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815736" y="2181498"/>
            <a:ext cx="6818813" cy="744583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	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 Комиссии формируется Приказом Министерства образования Московской области.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76549" y="3185931"/>
            <a:ext cx="6949440" cy="34630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Конкурсная комиссия: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осуществляет приём и регистрацию заявок;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оценивает представленные заявки;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определяет победителя конкурса;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-формирует перечень предложений по включению практик инклюзивного профессионального образования в банк Лучших инклюзивных практик профессионального образования Московской области.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94114" y="1190786"/>
            <a:ext cx="6753497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Подготовку и проведение Конкурса осуществляет региональная конкурсная комиссия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108" y="320737"/>
            <a:ext cx="6908491" cy="1090814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/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Порядок организации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 и проведения Конкурса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21330" y="231038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оценку заявки конкурсанта - заочный этап</a:t>
            </a:r>
          </a:p>
        </p:txBody>
      </p:sp>
      <p:pic>
        <p:nvPicPr>
          <p:cNvPr id="35842" name="Picture 2" descr="http://83.mchs.gov.ru/upload/site4/document_news/qoT2TPCJ8e-big-reduce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6285" y="1985237"/>
            <a:ext cx="1818565" cy="181856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160667" y="423832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оценку презентации практики – очный этап</a:t>
            </a:r>
          </a:p>
        </p:txBody>
      </p:sp>
      <p:pic>
        <p:nvPicPr>
          <p:cNvPr id="35844" name="Picture 4" descr="http://83.mchs.gov.ru/upload/site4/document_news/iTN6Xwmyjb-big-reduce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3806" y="4048217"/>
            <a:ext cx="1766657" cy="17666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Оценка представленных на Конкурс Заявок (заочный этап)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89612" y="1201782"/>
            <a:ext cx="7040879" cy="4439603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Собственно методическая разработка (проект)  должна включать: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Аннотацию к разработке (объем не более половины листа А4).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 Материалы, иллюстрирующие апробацию разработки в образовательном учреждении (фото, видео, отзывы участников, публикации в средствах массовой информации, другие). </a:t>
            </a:r>
          </a:p>
          <a:p>
            <a:pPr lvl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Данные автора, оформленные в соответствии с формой информационной карты участника Конкурса.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42" name="Picture 2" descr="http://www.kormed.ru/files/upload/medialibrary/be2/be254f81c34238a6958842c20f548f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5346" y="5225142"/>
            <a:ext cx="5918654" cy="1632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9873" y="261257"/>
            <a:ext cx="6531429" cy="82296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Оценка представленных на Конкурс Заявок (заочный этап) 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59429" y="1172482"/>
            <a:ext cx="6766560" cy="492787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Присылая материалы, автор гарантирует, что: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работа выполнена лично им или он является соавтором;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все цитирования, приведенные в работе имеют ссылки на библиографические источники;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материалы, не имеющие ссылок на какие-либо источники, являются авторскими;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фотографии и авторские материалы несовершеннолетних размещены с согласия их родителей.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Присылая работу на Конкурс автор (авторский коллектив) дает право на ее публикацию в сети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ru-RU" sz="2400" dirty="0" smtClean="0"/>
          </a:p>
        </p:txBody>
      </p:sp>
      <p:pic>
        <p:nvPicPr>
          <p:cNvPr id="6" name="Picture 2" descr="http://www.kormed.ru/files/upload/medialibrary/be2/be254f81c34238a6958842c20f548f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5346" y="5617030"/>
            <a:ext cx="5918654" cy="12409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2787" y="1"/>
            <a:ext cx="7886700" cy="52251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Очный этап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95301" y="1002664"/>
            <a:ext cx="4335236" cy="43513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Очный этап конкурса организуется в формате региональной конференции «Региональная практика инклюзивного профессионального образования: проблемы и перспективы развития».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62353" y="702219"/>
            <a:ext cx="3381647" cy="43513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Материалы данных участников автоматически размещаются в региональном банке «Лучших инклюзивных практик».</a:t>
            </a:r>
          </a:p>
          <a:p>
            <a:endParaRPr lang="ru-RU" dirty="0"/>
          </a:p>
        </p:txBody>
      </p:sp>
      <p:pic>
        <p:nvPicPr>
          <p:cNvPr id="8194" name="Picture 2" descr="https://galfinance.info/assets/upload/upload/news_image/bank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1427" y="3751421"/>
            <a:ext cx="2992573" cy="2244430"/>
          </a:xfrm>
          <a:prstGeom prst="rect">
            <a:avLst/>
          </a:prstGeom>
          <a:noFill/>
        </p:spPr>
      </p:pic>
      <p:pic>
        <p:nvPicPr>
          <p:cNvPr id="8196" name="Picture 4" descr="https://pbs.twimg.com/profile_images/2605258780/icon_400x4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3724" y="4354286"/>
            <a:ext cx="2268583" cy="2268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5850" y="2102484"/>
            <a:ext cx="7886700" cy="1325563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Победители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68730" y="2779214"/>
            <a:ext cx="3886200" cy="23022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номинациях, где участники –ПОО и ООВО МО – один победитель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0377" y="3994058"/>
            <a:ext cx="4088675" cy="243286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номинациях, где участники – педагогические работники ПОО и ООВО МО –победители и лауреаты</a:t>
            </a:r>
            <a:endParaRPr lang="ru-RU" dirty="0"/>
          </a:p>
        </p:txBody>
      </p:sp>
      <p:sp>
        <p:nvSpPr>
          <p:cNvPr id="4098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 descr="http://pic16.nipic.com/20110828/6989290_135155491134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0510" y="248194"/>
            <a:ext cx="2537513" cy="2386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финальном очном этапе конкурса – презентации </a:t>
            </a:r>
            <a:endParaRPr lang="ru-RU" dirty="0"/>
          </a:p>
        </p:txBody>
      </p:sp>
      <p:pic>
        <p:nvPicPr>
          <p:cNvPr id="34818" name="Picture 2" descr="http://www.kirovchanka.ru/users/7631/golosu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9865" y="2161928"/>
            <a:ext cx="3966962" cy="3966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7375" y="3888418"/>
            <a:ext cx="6553385" cy="181104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Дипломы, ценные подарки, денежные призы</a:t>
            </a:r>
            <a:endParaRPr lang="ru-RU" dirty="0"/>
          </a:p>
        </p:txBody>
      </p:sp>
      <p:pic>
        <p:nvPicPr>
          <p:cNvPr id="5" name="Содержимое 4" descr="2-15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1830" y="354698"/>
            <a:ext cx="6667500" cy="3333750"/>
          </a:xfrm>
        </p:spPr>
      </p:pic>
      <p:sp>
        <p:nvSpPr>
          <p:cNvPr id="33794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9954" y="1"/>
            <a:ext cx="5615396" cy="2547256"/>
          </a:xfrm>
        </p:spPr>
        <p:txBody>
          <a:bodyPr/>
          <a:lstStyle/>
          <a:p>
            <a:pPr algn="ctr"/>
            <a:r>
              <a:rPr lang="ru-RU" b="1" dirty="0" smtClean="0"/>
              <a:t>Ждем предварительные заявки уже сейчас!!!</a:t>
            </a:r>
            <a:endParaRPr lang="ru-RU" b="1" dirty="0"/>
          </a:p>
        </p:txBody>
      </p:sp>
      <p:pic>
        <p:nvPicPr>
          <p:cNvPr id="5" name="Содержимое 4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91444" y="2564380"/>
            <a:ext cx="4093573" cy="409357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3228540" y="2746054"/>
            <a:ext cx="5000628" cy="9286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E-mail:</a:t>
            </a:r>
            <a:r>
              <a:rPr kumimoji="0" lang="en-US" sz="24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 </a:t>
            </a:r>
            <a:r>
              <a:rPr kumimoji="0" lang="en-US" sz="24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hlinkClick r:id="rId3"/>
              </a:rPr>
              <a:t>morozovanat@bk.ru</a:t>
            </a:r>
            <a:endParaRPr kumimoji="0" lang="en-US" sz="2400" b="1" i="1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Моб.телефон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: 8 903 153 85 28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 bwMode="auto">
          <a:xfrm>
            <a:off x="2727659" y="1635296"/>
            <a:ext cx="4881567" cy="82708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Я на связи!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9874" name="Picture 2" descr="http://my-life.ua/uploads/blog/redactor/mini_bedce712e7da3ee35e9a7d477b93e89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8638" y="4428308"/>
            <a:ext cx="2215361" cy="221536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14414" y="5500702"/>
            <a:ext cx="4572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1600" b="1" dirty="0" smtClean="0">
                <a:hlinkClick r:id="rId5"/>
              </a:rPr>
              <a:t>https://www.youtube.com/channel/UCblEZu3VGhnlWzRS9s71-3g</a:t>
            </a:r>
            <a:endParaRPr lang="en-US" sz="1600" b="1" dirty="0"/>
          </a:p>
        </p:txBody>
      </p:sp>
      <p:pic>
        <p:nvPicPr>
          <p:cNvPr id="10" name="Picture 4" descr="http://www.streetscape.ca/images/image/Facebook%20Logo%202013-05-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1874" y="3837626"/>
            <a:ext cx="502943" cy="49959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 bwMode="auto">
          <a:xfrm>
            <a:off x="1432805" y="3792314"/>
            <a:ext cx="5148064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600" b="1" dirty="0" smtClean="0">
                <a:hlinkClick r:id="rId7"/>
              </a:rPr>
              <a:t>https://www.facebook.com/groups/366470243523235</a:t>
            </a:r>
            <a:r>
              <a:rPr lang="en-US" b="1" dirty="0" smtClean="0">
                <a:hlinkClick r:id="rId7"/>
              </a:rPr>
              <a:t>/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Picture 2" descr="http://apptractor.ru/wp-content/uploads/2014/08/VK_logo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72891" y="4714884"/>
            <a:ext cx="609604" cy="42862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 bwMode="auto">
          <a:xfrm>
            <a:off x="1142976" y="4643446"/>
            <a:ext cx="3816424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solidFill>
                  <a:srgbClr val="00B0F0"/>
                </a:solidFill>
                <a:hlinkClick r:id="rId9"/>
              </a:rPr>
              <a:t>http://vk.com/club117817048</a:t>
            </a:r>
            <a:r>
              <a:rPr lang="en-US" b="1" dirty="0" smtClean="0">
                <a:solidFill>
                  <a:srgbClr val="00B0F0"/>
                </a:solidFill>
              </a:rPr>
              <a:t>  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charset="0"/>
            </a:endParaRPr>
          </a:p>
        </p:txBody>
      </p:sp>
      <p:pic>
        <p:nvPicPr>
          <p:cNvPr id="88066" name="Picture 2" descr="http://www.tbspb.ru/images/youtub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82788" y="5428449"/>
            <a:ext cx="1000100" cy="547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8810" y="261257"/>
            <a:ext cx="7235190" cy="1455558"/>
          </a:xfrm>
        </p:spPr>
        <p:txBody>
          <a:bodyPr/>
          <a:lstStyle/>
          <a:p>
            <a:pPr algn="r"/>
            <a:r>
              <a:rPr lang="ru-RU" sz="4000" b="1" i="1" dirty="0" smtClean="0">
                <a:solidFill>
                  <a:srgbClr val="0070C0"/>
                </a:solidFill>
              </a:rPr>
              <a:t>Всероссийского конкурса «Лучшая инклюзивная школа России»</a:t>
            </a:r>
            <a:endParaRPr lang="ru-RU" sz="4000" b="1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6650" y="1825625"/>
            <a:ext cx="7548699" cy="4351338"/>
          </a:xfrm>
        </p:spPr>
        <p:txBody>
          <a:bodyPr/>
          <a:lstStyle/>
          <a:p>
            <a:pPr algn="r">
              <a:buNone/>
            </a:pPr>
            <a:r>
              <a:rPr lang="ru-RU" dirty="0" smtClean="0"/>
              <a:t>	Номинации конкурса: </a:t>
            </a:r>
          </a:p>
          <a:p>
            <a:pPr algn="r">
              <a:buNone/>
            </a:pPr>
            <a:r>
              <a:rPr lang="ru-RU" dirty="0" smtClean="0"/>
              <a:t>«Лучшая инклюзивная школа»,</a:t>
            </a:r>
          </a:p>
          <a:p>
            <a:pPr algn="r">
              <a:buNone/>
            </a:pPr>
            <a:r>
              <a:rPr lang="ru-RU" dirty="0" smtClean="0"/>
              <a:t> «Лучший инклюзивный детский сад»,</a:t>
            </a:r>
          </a:p>
          <a:p>
            <a:pPr algn="r">
              <a:buNone/>
            </a:pPr>
            <a:r>
              <a:rPr lang="ru-RU" dirty="0" smtClean="0"/>
              <a:t> «Лучшая практика психолого-педагогического сопровождения инклюзивного образования», «Лучшие практики </a:t>
            </a:r>
            <a:r>
              <a:rPr lang="ru-RU" dirty="0" err="1" smtClean="0"/>
              <a:t>профориентационной</a:t>
            </a:r>
            <a:r>
              <a:rPr lang="ru-RU" dirty="0" smtClean="0"/>
              <a:t> работы в инклюзивной школе»,</a:t>
            </a:r>
          </a:p>
          <a:p>
            <a:pPr algn="r">
              <a:buNone/>
            </a:pPr>
            <a:r>
              <a:rPr lang="ru-RU" dirty="0" smtClean="0"/>
              <a:t> «Лучший ресурсный центр по инклюзивному образованию».</a:t>
            </a:r>
          </a:p>
          <a:p>
            <a:endParaRPr lang="ru-RU" dirty="0"/>
          </a:p>
        </p:txBody>
      </p:sp>
      <p:pic>
        <p:nvPicPr>
          <p:cNvPr id="35842" name="Picture 2" descr="http://patriotcentr29.ru/images/Novosti/lenta-novostej/Obrazovanie-bez-gran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2390503" cy="2016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1042988" y="1557338"/>
            <a:ext cx="65532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ru-RU">
                <a:latin typeface="Bookman Old Style" pitchFamily="18" charset="0"/>
              </a:rPr>
              <a:t/>
            </a:r>
            <a:br>
              <a:rPr lang="ru-RU">
                <a:latin typeface="Bookman Old Style" pitchFamily="18" charset="0"/>
              </a:rPr>
            </a:br>
            <a:endParaRPr lang="ru-RU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4298730"/>
            <a:ext cx="6048396" cy="221768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1"/>
                </a:solidFill>
                <a:latin typeface="Times New Roman"/>
                <a:cs typeface="Times New Roman"/>
              </a:rPr>
              <a:t>Внедрение инклюзивного профессионального образования инвалидов и лиц с ограниченными возможностями здоровья </a:t>
            </a:r>
            <a:endParaRPr lang="en-US" sz="2800" b="1" i="1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в ПОО и ООВО </a:t>
            </a:r>
            <a:r>
              <a:rPr lang="ru-RU" sz="2800" b="1" i="1" dirty="0">
                <a:solidFill>
                  <a:schemeClr val="tx1"/>
                </a:solidFill>
                <a:latin typeface="Times New Roman"/>
                <a:cs typeface="Times New Roman"/>
              </a:rPr>
              <a:t>Московской области</a:t>
            </a:r>
            <a:endParaRPr lang="bg-BG" sz="2800" b="1" i="1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19458" name="Picture 2" descr="G:\конференция дубна 09.02.2016\karaganda-30-04-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212" y="116632"/>
            <a:ext cx="7080787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0" name="AutoShape 4" descr="https://t4.ftcdn.net/jpg/00/32/95/23/500_F_32952326_UHZI0aPAx6d1TnrXrbND8zT9MJarI5bd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2078" y="5000636"/>
            <a:ext cx="1461922" cy="1578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516047"/>
            <a:ext cx="7886700" cy="1957660"/>
          </a:xfrm>
        </p:spPr>
        <p:txBody>
          <a:bodyPr/>
          <a:lstStyle/>
          <a:p>
            <a:pPr lvl="1"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Конкурс проводится ежегодно в рамках реализации Государственной программы Московской области </a:t>
            </a:r>
            <a:br>
              <a:rPr lang="ru-RU" sz="2800" dirty="0" smtClean="0"/>
            </a:br>
            <a:r>
              <a:rPr lang="ru-RU" sz="2800" dirty="0" smtClean="0"/>
              <a:t>«Образование Подмосковья» на 2017-2025 годы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9842" y="3781887"/>
            <a:ext cx="3868340" cy="2407776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400" dirty="0" smtClean="0"/>
              <a:t>	Организатором Конкурса является Министерство образования Московской области 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6905" y="2895693"/>
            <a:ext cx="3887391" cy="3684588"/>
          </a:xfrm>
        </p:spPr>
        <p:txBody>
          <a:bodyPr/>
          <a:lstStyle/>
          <a:p>
            <a:pPr marL="228600" lvl="1">
              <a:spcBef>
                <a:spcPts val="1000"/>
              </a:spcBef>
            </a:pPr>
            <a:endParaRPr lang="ru-RU" dirty="0" smtClean="0"/>
          </a:p>
          <a:p>
            <a:pPr marL="228600" lvl="1">
              <a:spcBef>
                <a:spcPts val="1000"/>
              </a:spcBef>
            </a:pPr>
            <a:endParaRPr lang="ru-RU" dirty="0" smtClean="0"/>
          </a:p>
          <a:p>
            <a:pPr marL="228600" lvl="1">
              <a:spcBef>
                <a:spcPts val="1000"/>
              </a:spcBef>
            </a:pPr>
            <a:endParaRPr lang="ru-RU" dirty="0" smtClean="0"/>
          </a:p>
          <a:p>
            <a:pPr marL="228600" lvl="1" algn="just">
              <a:spcBef>
                <a:spcPts val="1000"/>
              </a:spcBef>
              <a:buNone/>
            </a:pPr>
            <a:r>
              <a:rPr lang="ru-RU" dirty="0" smtClean="0"/>
              <a:t>	Методическое и организационное сопровождение Конкурса осуществляет ЦРПО ГБОУ ВО МО «АСОУ»</a:t>
            </a:r>
            <a:endParaRPr lang="ru-RU" dirty="0"/>
          </a:p>
        </p:txBody>
      </p:sp>
      <p:pic>
        <p:nvPicPr>
          <p:cNvPr id="15362" name="Picture 2" descr="http://cstor.nn2.ru/forum/data/forum/images/2016-12/163962957-584a4c030865f_15-3395-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1658" y="2773750"/>
            <a:ext cx="1958050" cy="1958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4" name="AutoShape 4" descr="https://event.ru/wp-content/uploads/2014/09/63-600x31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event.ru/wp-content/uploads/2014/09/63-600x31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s://event.ru/wp-content/uploads/2014/09/63-600x31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https://event.ru/wp-content/uploads/2014/09/63-600x31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Содержимое 3" descr="1.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70258" y="2663301"/>
            <a:ext cx="3106318" cy="163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593669" y="3435531"/>
            <a:ext cx="6795729" cy="3200400"/>
          </a:xfrm>
        </p:spPr>
        <p:txBody>
          <a:bodyPr/>
          <a:lstStyle/>
          <a:p>
            <a:pPr>
              <a:buNone/>
            </a:pPr>
            <a:endParaRPr lang="en-US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образовательные организации и педагогические работники (авторские коллективы) высшего образования Московской области);</a:t>
            </a:r>
          </a:p>
          <a:p>
            <a:pPr marL="228600" lvl="2">
              <a:spcBef>
                <a:spcPts val="1000"/>
              </a:spcBef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профессиональные образовательные организации и педагогические работники (авторские коллективы) системы СПО Московской области).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5362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Содержимое 3" descr="3.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424256" y="0"/>
            <a:ext cx="3719744" cy="3719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Блок-схема: перфолента 9"/>
          <p:cNvSpPr/>
          <p:nvPr/>
        </p:nvSpPr>
        <p:spPr>
          <a:xfrm>
            <a:off x="1894114" y="1240971"/>
            <a:ext cx="3082834" cy="1737360"/>
          </a:xfrm>
          <a:prstGeom prst="flowChartPunchedTap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Участвуют все!!!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98882" y="2377014"/>
            <a:ext cx="3133930" cy="2312551"/>
          </a:xfrm>
        </p:spPr>
        <p:txBody>
          <a:bodyPr/>
          <a:lstStyle/>
          <a:p>
            <a:pPr marL="228600" lvl="2">
              <a:spcBef>
                <a:spcPts val="1000"/>
              </a:spcBef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«</a:t>
            </a:r>
            <a:r>
              <a:rPr lang="ru-RU" sz="2400" b="1" dirty="0" smtClean="0">
                <a:solidFill>
                  <a:srgbClr val="0070C0"/>
                </a:solidFill>
              </a:rPr>
              <a:t>Лучшая практика инклюзивного профессионального образования Московской области</a:t>
            </a:r>
            <a:r>
              <a:rPr lang="ru-RU" sz="2400" dirty="0" smtClean="0">
                <a:solidFill>
                  <a:srgbClr val="0070C0"/>
                </a:solidFill>
              </a:rPr>
              <a:t>»</a:t>
            </a:r>
          </a:p>
          <a:p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19601" y="1828800"/>
            <a:ext cx="4502458" cy="4811697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«Создание инклюзивной образовательной среды для обучения инвалидов и лиц с ОВЗ в ПОО Московской области»;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«Практика включения обучающихся с ОВЗ и инвалидностью во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внеучебную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деятельность»;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«Инновационная практика инклюзивного профессионального обучения: планирование и реализация учебных занятий»;</a:t>
            </a:r>
          </a:p>
          <a:p>
            <a:pPr marL="228600" lvl="2">
              <a:spcBef>
                <a:spcPts val="1000"/>
              </a:spcBef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«Лучшая практика организации профориентации и трудоустройства лиц с инвалидностью и ограничением возможностей здоровья» .</a:t>
            </a:r>
            <a:endParaRPr lang="ru-RU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lvl="2">
              <a:spcBef>
                <a:spcPts val="1000"/>
              </a:spcBef>
            </a:pPr>
            <a:endParaRPr lang="ru-RU" dirty="0"/>
          </a:p>
        </p:txBody>
      </p:sp>
      <p:pic>
        <p:nvPicPr>
          <p:cNvPr id="14338" name="Picture 2" descr="http://золотые-руки-россии.рф/images/1-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3223" y="911040"/>
            <a:ext cx="4003829" cy="873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5847" y="603682"/>
            <a:ext cx="5488065" cy="1060373"/>
          </a:xfrm>
        </p:spPr>
        <p:txBody>
          <a:bodyPr/>
          <a:lstStyle/>
          <a:p>
            <a:pPr lvl="0" algn="ctr"/>
            <a:r>
              <a:rPr lang="ru-RU" b="1" dirty="0" smtClean="0"/>
              <a:t>Цель Конкурса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82066" y="2405848"/>
            <a:ext cx="6801960" cy="353141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выявление и распространение лучшего опыта в области реализации инклюзивных практик успешной профориентации, организации обучения и трудоустройства обучающихся с особыми образовательными потребностями в образовательных организациях высшего и среднего профессионального образования</a:t>
            </a:r>
          </a:p>
          <a:p>
            <a:endParaRPr lang="ru-RU" dirty="0"/>
          </a:p>
        </p:txBody>
      </p:sp>
      <p:pic>
        <p:nvPicPr>
          <p:cNvPr id="20482" name="Picture 2" descr="http://my-ivanovo.ru/wp-content/uploads/2016/12/%D1%80%D0%B0%D0%B4%D1%83%D0%B3%D0%B0-%D1%82%D0%B0%D0%BB%D0%B0%D0%BD%D1%82%D0%BE%D0%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4531" y="0"/>
            <a:ext cx="1919469" cy="14388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8913" y="479394"/>
            <a:ext cx="4447712" cy="985422"/>
          </a:xfrm>
        </p:spPr>
        <p:txBody>
          <a:bodyPr/>
          <a:lstStyle/>
          <a:p>
            <a:pPr lvl="0" algn="ctr"/>
            <a:r>
              <a:rPr lang="ru-RU" sz="4000" b="1" dirty="0" smtClean="0"/>
              <a:t>Задачи Конкурса: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19921" y="1944209"/>
            <a:ext cx="7094923" cy="4241631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	</a:t>
            </a:r>
            <a:r>
              <a:rPr lang="ru-RU" sz="2400" dirty="0" smtClean="0">
                <a:solidFill>
                  <a:srgbClr val="C00000"/>
                </a:solidFill>
              </a:rPr>
              <a:t>-привлечение внимания педагогического сообщества к включению детей с особыми образовательными потребностями в профессиональное образование;</a:t>
            </a:r>
          </a:p>
          <a:p>
            <a:pPr lvl="0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	-сбор инновационных решений в области инклюзивного профессионального образования и организация их общественно- профессиональной экспертизы;</a:t>
            </a:r>
          </a:p>
          <a:p>
            <a:pPr lvl="0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	-трансляция (распространения) лучших практик инклюзивного профессионального образования.</a:t>
            </a:r>
          </a:p>
          <a:p>
            <a:endParaRPr lang="ru-RU" dirty="0"/>
          </a:p>
        </p:txBody>
      </p:sp>
      <p:pic>
        <p:nvPicPr>
          <p:cNvPr id="20482" name="Picture 2" descr="http://my-ivanovo.ru/wp-content/uploads/2016/12/%D1%80%D0%B0%D0%B4%D1%83%D0%B3%D0%B0-%D1%82%D0%B0%D0%BB%D0%B0%D0%BD%D1%82%D0%BE%D0%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4531" y="0"/>
            <a:ext cx="1919469" cy="14388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108" y="320737"/>
            <a:ext cx="6908491" cy="1090814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/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Порядок организации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 и проведения Конкурса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13892" y="1752193"/>
            <a:ext cx="3886200" cy="159227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Сроки проведения Конкурса: 2 октября 2017 года по  30 марта 2018 года.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3647" y="3476492"/>
            <a:ext cx="3886200" cy="142360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Срок начала подачи заявок - 1-17 ноября 2017 г. </a:t>
            </a:r>
          </a:p>
          <a:p>
            <a:endParaRPr lang="ru-RU" dirty="0"/>
          </a:p>
        </p:txBody>
      </p:sp>
      <p:pic>
        <p:nvPicPr>
          <p:cNvPr id="13314" name="Picture 2" descr="http://www.site-fusion.co.uk/files/writeable/uploads/webfusion48976/image/shutterstock_324448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4071" y="3755571"/>
            <a:ext cx="3770812" cy="2828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535</TotalTime>
  <Words>378</Words>
  <Application>Microsoft Office PowerPoint</Application>
  <PresentationFormat>Экран (4:3)</PresentationFormat>
  <Paragraphs>78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регионального конкурса «Лучшая практика инклюзивного профессионального образования Московской области»</vt:lpstr>
      <vt:lpstr>Всероссийского конкурса «Лучшая инклюзивная школа России»</vt:lpstr>
      <vt:lpstr>Слайд 3</vt:lpstr>
      <vt:lpstr> Конкурс проводится ежегодно в рамках реализации Государственной программы Московской области  «Образование Подмосковья» на 2017-2025 годы </vt:lpstr>
      <vt:lpstr>Слайд 5</vt:lpstr>
      <vt:lpstr>Слайд 6</vt:lpstr>
      <vt:lpstr>Цель Конкурса </vt:lpstr>
      <vt:lpstr>Задачи Конкурса: </vt:lpstr>
      <vt:lpstr> Порядок организации  и проведения Конкурса </vt:lpstr>
      <vt:lpstr>Конкурсная комиссия</vt:lpstr>
      <vt:lpstr> Порядок организации  и проведения Конкурса </vt:lpstr>
      <vt:lpstr>Оценка представленных на Конкурс Заявок (заочный этап)  </vt:lpstr>
      <vt:lpstr> Оценка представленных на Конкурс Заявок (заочный этап)  </vt:lpstr>
      <vt:lpstr>Очный этап</vt:lpstr>
      <vt:lpstr>Победители </vt:lpstr>
      <vt:lpstr>На финальном очном этапе конкурса – презентации </vt:lpstr>
      <vt:lpstr>Дипломы, ценные подарки, денежные призы</vt:lpstr>
      <vt:lpstr>Ждем предварительные заявки уже сейчас!!!</vt:lpstr>
      <vt:lpstr>Я на связи!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pptforschool.ru</dc:creator>
  <cp:lastModifiedBy>morozova_nv</cp:lastModifiedBy>
  <cp:revision>32</cp:revision>
  <dcterms:created xsi:type="dcterms:W3CDTF">2017-03-16T10:47:28Z</dcterms:created>
  <dcterms:modified xsi:type="dcterms:W3CDTF">2017-09-11T06:14:39Z</dcterms:modified>
</cp:coreProperties>
</file>