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8" r:id="rId2"/>
    <p:sldId id="327" r:id="rId3"/>
    <p:sldId id="297" r:id="rId4"/>
    <p:sldId id="319" r:id="rId5"/>
    <p:sldId id="336" r:id="rId6"/>
    <p:sldId id="338" r:id="rId7"/>
    <p:sldId id="322" r:id="rId8"/>
    <p:sldId id="334" r:id="rId9"/>
    <p:sldId id="337" r:id="rId10"/>
    <p:sldId id="335" r:id="rId11"/>
    <p:sldId id="333" r:id="rId12"/>
  </p:sldIdLst>
  <p:sldSz cx="9906000" cy="6858000" type="A4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4"/>
    <a:srgbClr val="E3351D"/>
    <a:srgbClr val="3CAB35"/>
    <a:srgbClr val="F9B407"/>
    <a:srgbClr val="51E9F9"/>
    <a:srgbClr val="004D86"/>
    <a:srgbClr val="23D3FD"/>
    <a:srgbClr val="007FDE"/>
    <a:srgbClr val="29A3FF"/>
    <a:srgbClr val="6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514" autoAdjust="0"/>
  </p:normalViewPr>
  <p:slideViewPr>
    <p:cSldViewPr>
      <p:cViewPr varScale="1">
        <p:scale>
          <a:sx n="71" d="100"/>
          <a:sy n="71" d="100"/>
        </p:scale>
        <p:origin x="60" y="2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12623101599477E-2"/>
          <c:y val="3.9382778869380936E-2"/>
          <c:w val="0.93333546447719673"/>
          <c:h val="0.69856006335005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21-22.09.2015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компетенций на областном Чемпионате</c:v>
                </c:pt>
                <c:pt idx="1">
                  <c:v>Количество участников областного Чемпионата</c:v>
                </c:pt>
                <c:pt idx="2">
                  <c:v>результаты участия в Национальном Чемпионате (1-3 места)</c:v>
                </c:pt>
                <c:pt idx="3">
                  <c:v>Количество участия в компетенциях Национального этапа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08.09.2016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компетенций на областном Чемпионате</c:v>
                </c:pt>
                <c:pt idx="1">
                  <c:v>Количество участников областного Чемпионата</c:v>
                </c:pt>
                <c:pt idx="2">
                  <c:v>результаты участия в Национальном Чемпионате (1-3 места)</c:v>
                </c:pt>
                <c:pt idx="3">
                  <c:v>Количество участия в компетенциях Национального этапа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26</c:v>
                </c:pt>
                <c:pt idx="2">
                  <c:v>8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12-13.10.2017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компетенций на областном Чемпионате</c:v>
                </c:pt>
                <c:pt idx="1">
                  <c:v>Количество участников областного Чемпионата</c:v>
                </c:pt>
                <c:pt idx="2">
                  <c:v>результаты участия в Национальном Чемпионате (1-3 места)</c:v>
                </c:pt>
                <c:pt idx="3">
                  <c:v>Количество участия в компетенциях Национального этапа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</c:v>
                </c:pt>
                <c:pt idx="1">
                  <c:v>154</c:v>
                </c:pt>
                <c:pt idx="3">
                  <c:v>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731896"/>
        <c:axId val="173374424"/>
      </c:barChart>
      <c:catAx>
        <c:axId val="17373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374424"/>
        <c:crosses val="autoZero"/>
        <c:auto val="1"/>
        <c:lblAlgn val="ctr"/>
        <c:lblOffset val="100"/>
        <c:noMultiLvlLbl val="0"/>
      </c:catAx>
      <c:valAx>
        <c:axId val="17337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3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E81A5B-23B9-4900-9FC3-A20CA1B32076}" type="datetimeFigureOut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D1135C-36D5-4006-9634-2C7E55FE36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325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27201F-EC9E-4A7E-9D29-5A1B681CE58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44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27201F-EC9E-4A7E-9D29-5A1B681CE58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8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27201F-EC9E-4A7E-9D29-5A1B681CE58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869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27201F-EC9E-4A7E-9D29-5A1B681CE58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17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2883-ACFC-4840-BBD3-AECB71854770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2A6C4-A1F1-416A-8618-5E09E85B19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186D-591F-4754-A236-1927BEEFBC2D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B6E93-450B-417A-BA87-18FC50677E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1BA2-564B-49A0-B137-673C390D1528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A9D6-15F2-4C3F-896B-ED98BB01E7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37EC-9741-4FE7-A25F-37EBD0FC853A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E5D21-00AD-4512-AAC7-E34445D713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D6ED1-FDB0-4C3C-B268-3C672C86D864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A714-7FDD-497E-8239-D5843B820A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C906-B9D6-4DD9-9DBD-23D366FAE927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EE50-9499-4D09-BCBD-534AC72E86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4084-5FBD-42BE-B1A1-04E840F8F445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687F-CD47-4A4C-83A0-CB8F7F2F9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EB66-6F63-4D92-9AC3-B722D7061CFC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2243-9443-442D-8FE2-C97D4BB181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68A6-FCC5-495B-9A9C-983646751583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2768-035C-49BD-BF70-176ED3636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E169-F791-415C-BF7F-B798A5F247FF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2F0E-F75C-4A77-82A7-EB92C1612D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3590-44C4-4D34-B260-6E3CB0751D3C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41B7-DA2D-40FC-9159-50536FCF4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A902BD-428C-4D34-8134-CB5E199BD24C}" type="datetime1">
              <a:rPr lang="ru-RU"/>
              <a:pPr>
                <a:defRPr/>
              </a:pPr>
              <a:t>10.09.2017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38A90-4FD8-47E5-8BBA-89444A0D95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abilympics.mo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gif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VahrameevaME\Desktop\Вахрамеева М.Е\Абилимпикс\ГЕРБ М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636" cy="18161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76636" y="1844825"/>
            <a:ext cx="68647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время возможностей, опыт и перспективы конкурсного движения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10" descr="C:\Users\VahrameevaME\Desktop\Вахрамеева М.Е\Абилимпикс\ВО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98" y="5661248"/>
            <a:ext cx="1659759" cy="720080"/>
          </a:xfrm>
          <a:prstGeom prst="rect">
            <a:avLst/>
          </a:prstGeom>
          <a:noFill/>
        </p:spPr>
      </p:pic>
      <p:pic>
        <p:nvPicPr>
          <p:cNvPr id="10" name="Picture 9" descr="C:\Users\VahrameevaME\Desktop\Вахрамеева М.Е\Абилимпикс\всероссийское общество глухи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0749" y="5517232"/>
            <a:ext cx="858095" cy="79208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6940" y="5444620"/>
            <a:ext cx="1092121" cy="9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Users\VahrameevaME\Desktop\Вахрамеева М.Е\Абилимпикс\logo_site_150_aut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3130" y="5517232"/>
            <a:ext cx="936104" cy="864096"/>
          </a:xfrm>
          <a:prstGeom prst="rect">
            <a:avLst/>
          </a:prstGeom>
          <a:noFill/>
        </p:spPr>
      </p:pic>
      <p:pic>
        <p:nvPicPr>
          <p:cNvPr id="13" name="Picture 8" descr="C:\Users\VahrameevaME\Desktop\Вахрамеева М.Е\Абилимпикс\всероссийское общество слепых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9321" y="5565905"/>
            <a:ext cx="1482166" cy="76431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22" y="124604"/>
            <a:ext cx="2010222" cy="169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21" y="123708"/>
            <a:ext cx="2010222" cy="1692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E5D21-00AD-4512-AAC7-E34445D71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10" y="1472870"/>
            <a:ext cx="8888990" cy="5001198"/>
          </a:xfrm>
          <a:prstGeom prst="rect">
            <a:avLst/>
          </a:prstGeom>
        </p:spPr>
      </p:pic>
      <p:sp>
        <p:nvSpPr>
          <p:cNvPr id="8" name="object 8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76736" y="591333"/>
            <a:ext cx="66179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113" algn="l"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Museo Sans Cyrl 900" pitchFamily="50" charset="-52"/>
              </a:rPr>
              <a:t>Страница на сайте </a:t>
            </a:r>
            <a:r>
              <a:rPr lang="en-US" altLang="ru-RU" sz="2800" b="1" dirty="0" smtClean="0">
                <a:solidFill>
                  <a:srgbClr val="FF0000"/>
                </a:solidFill>
                <a:latin typeface="Museo Sans Cyrl 900" pitchFamily="50" charset="-52"/>
              </a:rPr>
              <a:t>www.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Museo Sans Cyrl 900" pitchFamily="50" charset="-52"/>
              </a:rPr>
              <a:t>сппки.рф</a:t>
            </a:r>
            <a:endParaRPr lang="ru-RU" altLang="ru-RU" sz="2800" b="1" dirty="0">
              <a:solidFill>
                <a:srgbClr val="223C93"/>
              </a:solidFill>
              <a:latin typeface="Museo Sans Cyrl 900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50" y="121789"/>
            <a:ext cx="1292464" cy="109127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2360712" y="269493"/>
            <a:ext cx="0" cy="792088"/>
          </a:xfrm>
          <a:prstGeom prst="line">
            <a:avLst/>
          </a:prstGeom>
          <a:ln w="57150">
            <a:solidFill>
              <a:srgbClr val="E33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9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6656" y="1628800"/>
            <a:ext cx="7626052" cy="472754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Липатова Наталья Юрьевна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8-916-939-51-80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«Сергиево-Посадский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социально-экономический техникум»</a:t>
            </a: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РЕГИОНАЛЬНЫЙ ЦЕНТР РАЗВИТИЯ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ДВИЖЕНИЯ «АБИЛИМПИКС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141312, Московская область,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г. Сергиев Посад,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ул. Гефсиманские пруды, 1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тел: 8-496-549-25-30;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abilympics.mo@yandex.ru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сппки.рф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E5D21-00AD-4512-AAC7-E34445D713E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object 85"/>
          <p:cNvSpPr txBox="1">
            <a:spLocks noChangeArrowheads="1"/>
          </p:cNvSpPr>
          <p:nvPr/>
        </p:nvSpPr>
        <p:spPr bwMode="auto">
          <a:xfrm>
            <a:off x="1856656" y="620688"/>
            <a:ext cx="75540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Контактные данные РЦ 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3860213"/>
            <a:ext cx="2592288" cy="218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35909" y="262868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1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909" y="321297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2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712640" y="272416"/>
            <a:ext cx="0" cy="792088"/>
          </a:xfrm>
          <a:prstGeom prst="line">
            <a:avLst/>
          </a:prstGeom>
          <a:ln w="57150">
            <a:solidFill>
              <a:srgbClr val="E33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5909" y="5209453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1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5909" y="424721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4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648744" y="3459778"/>
            <a:ext cx="547260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Профессиональная  самореализация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648744" y="2348880"/>
            <a:ext cx="5400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Профориентация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432720" y="4653136"/>
            <a:ext cx="568863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Трудоустройство</a:t>
            </a:r>
          </a:p>
        </p:txBody>
      </p:sp>
      <p:sp>
        <p:nvSpPr>
          <p:cNvPr id="32" name="Шестиугольник 31"/>
          <p:cNvSpPr/>
          <p:nvPr/>
        </p:nvSpPr>
        <p:spPr>
          <a:xfrm>
            <a:off x="1784648" y="4509120"/>
            <a:ext cx="1008112" cy="864096"/>
          </a:xfrm>
          <a:prstGeom prst="hex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1784648" y="2132856"/>
            <a:ext cx="1008112" cy="864096"/>
          </a:xfrm>
          <a:prstGeom prst="hex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1784648" y="3284984"/>
            <a:ext cx="1008112" cy="864096"/>
          </a:xfrm>
          <a:prstGeom prst="hex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664" y="33265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Cyrl 900" pitchFamily="50" charset="-52"/>
              </a:rPr>
              <a:t>АБИЛИМПИКС</a:t>
            </a:r>
            <a:r>
              <a:rPr lang="ru-RU" altLang="ru-RU" sz="2200" b="1" dirty="0" smtClean="0">
                <a:solidFill>
                  <a:srgbClr val="223C93"/>
                </a:solidFill>
                <a:latin typeface="Museo Sans Cyrl 900" pitchFamily="50" charset="-52"/>
              </a:rPr>
              <a:t> </a:t>
            </a:r>
            <a:r>
              <a:rPr lang="ru-RU" altLang="ru-RU" b="1" dirty="0" smtClean="0">
                <a:solidFill>
                  <a:srgbClr val="223C93"/>
                </a:solidFill>
                <a:latin typeface="Museo Sans Cyrl 900" pitchFamily="50" charset="-52"/>
              </a:rPr>
              <a:t>– это олимпиады по профессиональному мастерству инвалидов различных категорий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3872880" y="1196752"/>
            <a:ext cx="2304256" cy="936104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hangingPunct="0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endParaRPr lang="ru-RU" sz="3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99" y="201362"/>
            <a:ext cx="1181578" cy="995390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720752" y="5788314"/>
            <a:ext cx="5400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работодателей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648" y="5562201"/>
            <a:ext cx="1115665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35909" y="262868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1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909" y="321297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2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4098" name="object 85"/>
          <p:cNvSpPr txBox="1">
            <a:spLocks noChangeArrowheads="1"/>
          </p:cNvSpPr>
          <p:nvPr/>
        </p:nvSpPr>
        <p:spPr bwMode="auto">
          <a:xfrm>
            <a:off x="1784648" y="332656"/>
            <a:ext cx="72728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113">
              <a:defRPr/>
            </a:pPr>
            <a:r>
              <a:rPr lang="ru-RU" altLang="ru-RU" sz="2400" b="1" dirty="0" smtClean="0">
                <a:solidFill>
                  <a:srgbClr val="223C93"/>
                </a:solidFill>
                <a:latin typeface="Museo Sans Cyrl 900" pitchFamily="50" charset="-52"/>
              </a:rPr>
              <a:t>ОСНОВАНИЯ ПРОВЕДЕНИЯ ЧЕМПИОНАТА АБИЛИМПИКС</a:t>
            </a:r>
            <a:endParaRPr lang="ru-RU" altLang="ru-RU" sz="2400" b="1" dirty="0">
              <a:solidFill>
                <a:srgbClr val="223C93"/>
              </a:solidFill>
              <a:latin typeface="Museo Sans Cyrl 900" pitchFamily="50" charset="-5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712640" y="272416"/>
            <a:ext cx="0" cy="792088"/>
          </a:xfrm>
          <a:prstGeom prst="line">
            <a:avLst/>
          </a:prstGeom>
          <a:ln w="57150">
            <a:solidFill>
              <a:srgbClr val="E33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5909" y="5209453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1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5909" y="424721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4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52600" y="2971110"/>
            <a:ext cx="813690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программа «Доступная среда» 2011-2020 гг.</a:t>
            </a:r>
          </a:p>
          <a:p>
            <a:pPr marL="358775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(проведение конкуров профессионального мастерства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Abilympics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80592" y="1890990"/>
            <a:ext cx="820891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Протокол заседания Комиссии при Президенте Российской Федерации по делам инвалидов от 7 декабря 2016 г. № 15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08584" y="4083168"/>
            <a:ext cx="828092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программа Московской области «Социальная защита               населения Московской области на 2014-2018 годы»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560512" y="4005064"/>
            <a:ext cx="1008112" cy="864096"/>
          </a:xfrm>
          <a:prstGeom prst="hex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560512" y="1844824"/>
            <a:ext cx="1008112" cy="864096"/>
          </a:xfrm>
          <a:prstGeom prst="hex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560512" y="2924944"/>
            <a:ext cx="1008112" cy="864096"/>
          </a:xfrm>
          <a:prstGeom prst="hex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280592" y="5059342"/>
            <a:ext cx="820891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проведения конкурсов профессионального мастерств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для людей с инвалидностью «Абилимпикс» на 2017-2020 годы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Шестиугольник 52"/>
          <p:cNvSpPr/>
          <p:nvPr/>
        </p:nvSpPr>
        <p:spPr>
          <a:xfrm>
            <a:off x="560512" y="5013176"/>
            <a:ext cx="1008112" cy="864096"/>
          </a:xfrm>
          <a:prstGeom prst="hex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76" y="230151"/>
            <a:ext cx="1257348" cy="1059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35909" y="262868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1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909" y="321297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2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4098" name="object 85"/>
          <p:cNvSpPr txBox="1">
            <a:spLocks noChangeArrowheads="1"/>
          </p:cNvSpPr>
          <p:nvPr/>
        </p:nvSpPr>
        <p:spPr bwMode="auto">
          <a:xfrm>
            <a:off x="1856656" y="620688"/>
            <a:ext cx="72728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113"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Museo Sans Cyrl 900" pitchFamily="50" charset="-52"/>
              </a:rPr>
              <a:t>ОРГАНИЗАТОРЫ</a:t>
            </a:r>
            <a:r>
              <a:rPr lang="ru-RU" altLang="ru-RU" sz="2800" b="1" dirty="0" smtClean="0">
                <a:solidFill>
                  <a:srgbClr val="223C93"/>
                </a:solidFill>
                <a:latin typeface="Museo Sans Cyrl 900" pitchFamily="50" charset="-52"/>
              </a:rPr>
              <a:t> </a:t>
            </a:r>
            <a:endParaRPr lang="ru-RU" altLang="ru-RU" sz="2800" b="1" dirty="0">
              <a:solidFill>
                <a:srgbClr val="223C93"/>
              </a:solidFill>
              <a:latin typeface="Museo Sans Cyrl 900" pitchFamily="50" charset="-5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712640" y="272416"/>
            <a:ext cx="0" cy="792088"/>
          </a:xfrm>
          <a:prstGeom prst="line">
            <a:avLst/>
          </a:prstGeom>
          <a:ln w="57150">
            <a:solidFill>
              <a:srgbClr val="E33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5909" y="5209453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1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5909" y="424721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seo Sans Cyrl 700" pitchFamily="50" charset="-52"/>
              </a:rPr>
              <a:t>4</a:t>
            </a:r>
            <a:endParaRPr lang="ru-RU" sz="14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241032" y="1628801"/>
            <a:ext cx="4176464" cy="49244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уровень:</a:t>
            </a:r>
            <a:endParaRPr kumimoji="0" lang="ru-RU" sz="260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8" name="Picture 6" descr="http://abilympicspro.ru/netcat_files/1/27/minob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1" y="2492896"/>
            <a:ext cx="2488596" cy="864096"/>
          </a:xfrm>
          <a:prstGeom prst="rect">
            <a:avLst/>
          </a:prstGeom>
          <a:noFill/>
        </p:spPr>
      </p:pic>
      <p:pic>
        <p:nvPicPr>
          <p:cNvPr id="38920" name="Picture 8" descr="http://abilympicspro.ru/netcat_files/1/27/mintr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776" y="2564904"/>
            <a:ext cx="2376264" cy="653911"/>
          </a:xfrm>
          <a:prstGeom prst="rect">
            <a:avLst/>
          </a:prstGeom>
          <a:noFill/>
        </p:spPr>
      </p:pic>
      <p:pic>
        <p:nvPicPr>
          <p:cNvPr id="38922" name="Picture 10" descr="http://abilympicspro.ru/netcat_files/1/27/minpromtor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0" y="3933056"/>
            <a:ext cx="2808312" cy="475073"/>
          </a:xfrm>
          <a:prstGeom prst="rect">
            <a:avLst/>
          </a:prstGeom>
          <a:noFill/>
        </p:spPr>
      </p:pic>
      <p:pic>
        <p:nvPicPr>
          <p:cNvPr id="38924" name="Picture 12" descr="http://abilympicspro.ru/netcat_files/1/27/rgs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4808" y="3789040"/>
            <a:ext cx="2069510" cy="648072"/>
          </a:xfrm>
          <a:prstGeom prst="rect">
            <a:avLst/>
          </a:prstGeom>
          <a:noFill/>
        </p:spPr>
      </p:pic>
      <p:pic>
        <p:nvPicPr>
          <p:cNvPr id="28" name="Picture 10" descr="C:\Users\VahrameevaME\Desktop\Вахрамеева М.Е\Абилимпикс\ВО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4568" y="5301208"/>
            <a:ext cx="2160240" cy="937212"/>
          </a:xfrm>
          <a:prstGeom prst="rect">
            <a:avLst/>
          </a:prstGeom>
          <a:noFill/>
        </p:spPr>
      </p:pic>
      <p:pic>
        <p:nvPicPr>
          <p:cNvPr id="29" name="Picture 9" descr="C:\Users\VahrameevaME\Desktop\Вахрамеева М.Е\Абилимпикс\всероссийское общество глухих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4389" y="5223547"/>
            <a:ext cx="1080120" cy="997034"/>
          </a:xfrm>
          <a:prstGeom prst="rect">
            <a:avLst/>
          </a:prstGeom>
          <a:noFill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1112" y="2261489"/>
            <a:ext cx="1296144" cy="11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 descr="C:\Users\VahrameevaME\Desktop\Вахрамеева М.Е\Абилимпикс\logo_site_150_aut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97052" y="2261489"/>
            <a:ext cx="1152128" cy="1063502"/>
          </a:xfrm>
          <a:prstGeom prst="rect">
            <a:avLst/>
          </a:prstGeom>
          <a:noFill/>
        </p:spPr>
      </p:pic>
      <p:pic>
        <p:nvPicPr>
          <p:cNvPr id="33" name="Picture 8" descr="C:\Users\VahrameevaME\Desktop\Вахрамеева М.Е\Абилимпикс\всероссийское общество слепых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13240" y="5361354"/>
            <a:ext cx="1584176" cy="81692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77897" y="466271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ЦЕНТР «АБИЛИМПИКС»</a:t>
            </a:r>
            <a:endParaRPr lang="ru-RU" dirty="0">
              <a:solidFill>
                <a:srgbClr val="0070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00472" y="1628800"/>
            <a:ext cx="4176464" cy="49244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уровень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529064" y="1340768"/>
            <a:ext cx="0" cy="3600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61112" y="3596969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Министерствообразования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5328" y="3544864"/>
            <a:ext cx="1669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социального развития МО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400" y="328959"/>
            <a:ext cx="1294020" cy="10901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403" y="272416"/>
            <a:ext cx="1294020" cy="10901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402" y="272416"/>
            <a:ext cx="1294020" cy="10901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403" y="272416"/>
            <a:ext cx="1294020" cy="1090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728" y="274638"/>
            <a:ext cx="6905972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Museo Sans Cyrl 900"/>
              </a:rPr>
              <a:t>Динамика конкурсного движения в МО</a:t>
            </a:r>
            <a:endParaRPr lang="ru-RU" sz="3600" dirty="0">
              <a:solidFill>
                <a:srgbClr val="FF0000"/>
              </a:solidFill>
              <a:latin typeface="Museo Sans Cyrl 900"/>
            </a:endParaRPr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530574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E5D21-00AD-4512-AAC7-E34445D713E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188640"/>
            <a:ext cx="1255885" cy="106079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704" y="410490"/>
            <a:ext cx="54869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8074" y="274638"/>
            <a:ext cx="7222626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Эксперты и организаторы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916832"/>
            <a:ext cx="8915400" cy="4209331"/>
          </a:xfrm>
        </p:spPr>
        <p:txBody>
          <a:bodyPr/>
          <a:lstStyle/>
          <a:p>
            <a:r>
              <a:rPr lang="ru-RU" dirty="0" smtClean="0"/>
              <a:t>20 экспертов </a:t>
            </a:r>
            <a:r>
              <a:rPr lang="ru-RU" dirty="0"/>
              <a:t>и </a:t>
            </a:r>
            <a:r>
              <a:rPr lang="ru-RU" dirty="0" smtClean="0"/>
              <a:t>организаторов, прошедших обучение по программе «</a:t>
            </a:r>
            <a:r>
              <a:rPr lang="ru-RU" dirty="0" err="1" smtClean="0"/>
              <a:t>Абилимпикс</a:t>
            </a:r>
            <a:r>
              <a:rPr lang="ru-RU" dirty="0" smtClean="0"/>
              <a:t>», примут участие в судействе на областном этапе 3 национального Чемпионата.</a:t>
            </a:r>
          </a:p>
          <a:p>
            <a:r>
              <a:rPr lang="ru-RU" dirty="0" smtClean="0"/>
              <a:t>Для обучения в октябре </a:t>
            </a:r>
            <a:r>
              <a:rPr lang="ru-RU" dirty="0"/>
              <a:t>в </a:t>
            </a:r>
            <a:r>
              <a:rPr lang="ru-RU" dirty="0" smtClean="0"/>
              <a:t>РГСУ подано 28 заявок.</a:t>
            </a:r>
          </a:p>
          <a:p>
            <a:r>
              <a:rPr lang="ru-RU" dirty="0" smtClean="0"/>
              <a:t>Все эксперты имеют опыт работы с инвалидами не менее </a:t>
            </a:r>
            <a:r>
              <a:rPr lang="ru-RU" smtClean="0"/>
              <a:t>2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E5D21-00AD-4512-AAC7-E34445D713E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04" y="434622"/>
            <a:ext cx="54869" cy="8230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97" y="260320"/>
            <a:ext cx="1540677" cy="129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85"/>
          <p:cNvSpPr txBox="1">
            <a:spLocks noChangeArrowheads="1"/>
          </p:cNvSpPr>
          <p:nvPr/>
        </p:nvSpPr>
        <p:spPr bwMode="auto">
          <a:xfrm>
            <a:off x="1928664" y="404664"/>
            <a:ext cx="73448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2400" b="1" dirty="0" smtClean="0">
                <a:solidFill>
                  <a:srgbClr val="E3351D"/>
                </a:solidFill>
                <a:latin typeface="Museo Sans Cyrl 900" pitchFamily="50" charset="-52"/>
              </a:rPr>
              <a:t>Компетенции </a:t>
            </a:r>
          </a:p>
          <a:p>
            <a:r>
              <a:rPr lang="ru-RU" altLang="ru-RU" sz="2400" b="1" dirty="0" smtClean="0">
                <a:solidFill>
                  <a:srgbClr val="E3351D"/>
                </a:solidFill>
                <a:latin typeface="Museo Sans Cyrl 900" pitchFamily="50" charset="-52"/>
              </a:rPr>
              <a:t>Московского областного Чемпионата 2017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712640" y="272416"/>
            <a:ext cx="0" cy="792088"/>
          </a:xfrm>
          <a:prstGeom prst="line">
            <a:avLst/>
          </a:prstGeom>
          <a:ln w="57150">
            <a:solidFill>
              <a:srgbClr val="E33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76363"/>
              </p:ext>
            </p:extLst>
          </p:nvPr>
        </p:nvGraphicFramePr>
        <p:xfrm>
          <a:off x="416496" y="1124744"/>
          <a:ext cx="9145017" cy="5699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08512"/>
                <a:gridCol w="216024"/>
                <a:gridCol w="4320481"/>
              </a:tblGrid>
              <a:tr h="5472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3C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«Студенты и специалисты»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3C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участников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  <a:defRPr/>
                      </a:pPr>
                      <a:endParaRPr kumimoji="0" lang="ru-RU" alt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3C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Автомеханик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(Ремонт и обслуживание автомобилей)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Администрирование баз данных	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Веб-дизайн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Декоративное искусство: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</a:rPr>
                        <a:t> в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язание крючком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Дизайн персонажа (Анимация)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Документационное обеспечение управления и архивоведение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Кондитерское дело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Ландшафтный дизайн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Обработка текста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Парикмахерское искусство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Поварское дело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Портной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Сборка-разборка электронного оборудования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Сухое строительство и штукатурные работы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Фото-репортер (фотограф)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Экономика и бухгалтерский учет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</a:rPr>
                        <a:t>Электромонтаж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  <a:defRPr/>
                      </a:pPr>
                      <a:endParaRPr kumimoji="0" lang="ru-RU" alt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3C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tabLst>
                          <a:tab pos="269875" algn="l"/>
                        </a:tabLst>
                      </a:pPr>
                      <a:r>
                        <a:rPr lang="ru-RU" altLang="ru-RU" sz="2000" b="1" dirty="0" smtClean="0">
                          <a:solidFill>
                            <a:srgbClr val="223C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«Школьники»</a:t>
                      </a:r>
                    </a:p>
                    <a:p>
                      <a:pPr lvl="0" algn="ctr">
                        <a:tabLst>
                          <a:tab pos="269875" algn="l"/>
                        </a:tabLst>
                      </a:pPr>
                      <a:r>
                        <a:rPr lang="ru-RU" altLang="ru-RU" sz="2000" b="1" dirty="0" smtClean="0">
                          <a:solidFill>
                            <a:srgbClr val="223C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участников</a:t>
                      </a:r>
                      <a:endParaRPr lang="ru-RU" alt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>
                        <a:tabLst>
                          <a:tab pos="269875" algn="l"/>
                        </a:tabLst>
                      </a:pPr>
                      <a:endParaRPr lang="ru-RU" alt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Виртуальная и дополненная реальность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Декоративное искусство: </a:t>
                      </a:r>
                      <a:r>
                        <a:rPr lang="ru-RU" alt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бисероплетение</a:t>
                      </a:r>
                      <a:endParaRPr lang="ru-RU" alt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Декоративное искусство: вышивание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Декоративное искусство: резьба по дереву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Флористика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Фотограф- репортер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endParaRPr lang="ru-RU" alt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endParaRPr lang="ru-RU" alt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>
                        <a:buFont typeface="+mj-lt"/>
                        <a:buNone/>
                        <a:tabLst>
                          <a:tab pos="269875" algn="l"/>
                        </a:tabLst>
                      </a:pPr>
                      <a:endParaRPr lang="ru-RU" alt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00" y="4437112"/>
            <a:ext cx="2223758" cy="187220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712640" y="332656"/>
            <a:ext cx="0" cy="792088"/>
          </a:xfrm>
          <a:prstGeom prst="line">
            <a:avLst/>
          </a:prstGeom>
          <a:ln w="57150">
            <a:solidFill>
              <a:srgbClr val="E33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96616" y="434622"/>
            <a:ext cx="72008" cy="823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113" lvl="0" eaLnBrk="1" hangingPunct="1"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РЕШЕНИЯ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ОРГКОМИТЕТА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997152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Дата проведения чемпионата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12-13 октября 2017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Площадки проведения: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ГБПОУ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 «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Балашихинский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техникум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- Главная площадка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ГБПОУ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 «Красногорский колледж»</a:t>
            </a:r>
          </a:p>
          <a:p>
            <a:pPr marL="457200" indent="-4572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 «Межрегиональный центр компетенций -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техникум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им.С.П.Королева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457200" indent="-4572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ГБПОУ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 «Колледж «Подмосковье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457200" indent="-4572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ГБПОУ МО «Сергиево-Посадский социально-экономический техникум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(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специалисты+школьники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ГБПОУ МО «Щелковский колледж»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студенты+специалисты+школьники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E5D21-00AD-4512-AAC7-E34445D713E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5083238"/>
            <a:ext cx="1512168" cy="12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на 2018 год: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5256584"/>
          </a:xfrm>
        </p:spPr>
        <p:txBody>
          <a:bodyPr/>
          <a:lstStyle/>
          <a:p>
            <a:r>
              <a:rPr lang="ru-RU" dirty="0" smtClean="0"/>
              <a:t>С 1 января 2018 года организовать работу центра «</a:t>
            </a:r>
            <a:r>
              <a:rPr lang="ru-RU" dirty="0" err="1" smtClean="0"/>
              <a:t>Абилимпикс</a:t>
            </a:r>
            <a:r>
              <a:rPr lang="ru-RU" dirty="0" smtClean="0"/>
              <a:t>» на постоянной и плановой основе;</a:t>
            </a:r>
          </a:p>
          <a:p>
            <a:r>
              <a:rPr lang="ru-RU" dirty="0" smtClean="0"/>
              <a:t>Начать подготовку этапа 2018 года уже в декабре 2017, с учетом опыта этого года;</a:t>
            </a:r>
          </a:p>
          <a:p>
            <a:r>
              <a:rPr lang="ru-RU" dirty="0" smtClean="0"/>
              <a:t>Организовать, в рамках заложенных средств, более системный и качественный подход к проведению конкурса;</a:t>
            </a:r>
          </a:p>
          <a:p>
            <a:r>
              <a:rPr lang="ru-RU" dirty="0" smtClean="0"/>
              <a:t>Трудоустроить всех участников регионального этапа 2017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E5D21-00AD-4512-AAC7-E34445D713E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12" y="396097"/>
            <a:ext cx="45719" cy="823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396097"/>
            <a:ext cx="1165567" cy="9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417</Words>
  <Application>Microsoft Office PowerPoint</Application>
  <PresentationFormat>Лист A4 (210x297 мм)</PresentationFormat>
  <Paragraphs>115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Cyrl 700</vt:lpstr>
      <vt:lpstr>Museo Sans Cyrl 900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конкурсного движения в МО</vt:lpstr>
      <vt:lpstr>Эксперты и организаторы</vt:lpstr>
      <vt:lpstr>Презентация PowerPoint</vt:lpstr>
      <vt:lpstr>ПРОЕКТ РЕШЕНИЯ ОРГКОМИТЕТА</vt:lpstr>
      <vt:lpstr>Задачи на 2018 год:</vt:lpstr>
      <vt:lpstr>Страница на сайте www.сппки.рф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Sokolova</dc:creator>
  <cp:lastModifiedBy>Наталья</cp:lastModifiedBy>
  <cp:revision>444</cp:revision>
  <cp:lastPrinted>2016-10-25T14:01:23Z</cp:lastPrinted>
  <dcterms:created xsi:type="dcterms:W3CDTF">2016-09-23T06:36:18Z</dcterms:created>
  <dcterms:modified xsi:type="dcterms:W3CDTF">2017-09-10T19:55:03Z</dcterms:modified>
</cp:coreProperties>
</file>