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46" r:id="rId1"/>
  </p:sldMasterIdLst>
  <p:notesMasterIdLst>
    <p:notesMasterId r:id="rId9"/>
  </p:notesMasterIdLst>
  <p:sldIdLst>
    <p:sldId id="256" r:id="rId2"/>
    <p:sldId id="260" r:id="rId3"/>
    <p:sldId id="281" r:id="rId4"/>
    <p:sldId id="282" r:id="rId5"/>
    <p:sldId id="271" r:id="rId6"/>
    <p:sldId id="273" r:id="rId7"/>
    <p:sldId id="279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EEF5"/>
    <a:srgbClr val="663300"/>
    <a:srgbClr val="CCECFF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06" autoAdjust="0"/>
    <p:restoredTop sz="86559" autoAdjust="0"/>
  </p:normalViewPr>
  <p:slideViewPr>
    <p:cSldViewPr>
      <p:cViewPr varScale="1">
        <p:scale>
          <a:sx n="88" d="100"/>
          <a:sy n="88" d="100"/>
        </p:scale>
        <p:origin x="151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89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C023F4-6B43-48E6-82B8-5C55C48FF96D}" type="datetimeFigureOut">
              <a:rPr lang="ru-RU" smtClean="0"/>
              <a:pPr/>
              <a:t>10.09.2017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80C388-4DE0-4725-81F1-25E0B95AD7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896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0C388-4DE0-4725-81F1-25E0B95AD729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07197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0C388-4DE0-4725-81F1-25E0B95AD729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78946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439863" y="107950"/>
            <a:ext cx="4116387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66565" y="3281487"/>
            <a:ext cx="6504050" cy="4718965"/>
          </a:xfrm>
        </p:spPr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30CA5EC-8E75-4D37-A2E5-70460ECD23C2}" type="slidenum">
              <a:rPr lang="ru-RU" altLang="ru-RU" smtClean="0">
                <a:latin typeface="Calibri" pitchFamily="34" charset="0"/>
              </a:rPr>
              <a:pPr eaLnBrk="1" hangingPunct="1"/>
              <a:t>6</a:t>
            </a:fld>
            <a:endParaRPr lang="ru-RU" altLang="ru-RU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0281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E06AF5D7-5F01-4F21-9587-14EF0B8BF9EF}" type="datetimeFigureOut">
              <a:rPr lang="ru-RU" smtClean="0"/>
              <a:pPr/>
              <a:t>10.09.2017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E0599ABF-88E6-4483-B6D1-AE1540068276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2250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AF5D7-5F01-4F21-9587-14EF0B8BF9EF}" type="datetimeFigureOut">
              <a:rPr lang="ru-RU" smtClean="0"/>
              <a:pPr/>
              <a:t>10.09.2017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99ABF-88E6-4483-B6D1-AE15400682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249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AF5D7-5F01-4F21-9587-14EF0B8BF9EF}" type="datetimeFigureOut">
              <a:rPr lang="ru-RU" smtClean="0"/>
              <a:pPr/>
              <a:t>10.09.2017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99ABF-88E6-4483-B6D1-AE1540068276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58994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AF5D7-5F01-4F21-9587-14EF0B8BF9EF}" type="datetimeFigureOut">
              <a:rPr lang="ru-RU" smtClean="0"/>
              <a:pPr/>
              <a:t>10.09.2017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99ABF-88E6-4483-B6D1-AE154006827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66260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AF5D7-5F01-4F21-9587-14EF0B8BF9EF}" type="datetimeFigureOut">
              <a:rPr lang="ru-RU" smtClean="0"/>
              <a:pPr/>
              <a:t>10.09.2017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99ABF-88E6-4483-B6D1-AE15400682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92447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AF5D7-5F01-4F21-9587-14EF0B8BF9EF}" type="datetimeFigureOut">
              <a:rPr lang="ru-RU" smtClean="0"/>
              <a:pPr/>
              <a:t>10.09.2017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99ABF-88E6-4483-B6D1-AE154006827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4441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AF5D7-5F01-4F21-9587-14EF0B8BF9EF}" type="datetimeFigureOut">
              <a:rPr lang="ru-RU" smtClean="0"/>
              <a:pPr/>
              <a:t>10.09.2017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99ABF-88E6-4483-B6D1-AE1540068276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82258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AF5D7-5F01-4F21-9587-14EF0B8BF9EF}" type="datetimeFigureOut">
              <a:rPr lang="ru-RU" smtClean="0"/>
              <a:pPr/>
              <a:t>10.09.2017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99ABF-88E6-4483-B6D1-AE1540068276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6182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AF5D7-5F01-4F21-9587-14EF0B8BF9EF}" type="datetimeFigureOut">
              <a:rPr lang="ru-RU" smtClean="0"/>
              <a:pPr/>
              <a:t>10.09.2017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99ABF-88E6-4483-B6D1-AE1540068276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7323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AF5D7-5F01-4F21-9587-14EF0B8BF9EF}" type="datetimeFigureOut">
              <a:rPr lang="ru-RU" smtClean="0"/>
              <a:pPr/>
              <a:t>10.09.2017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99ABF-88E6-4483-B6D1-AE15400682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9220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AF5D7-5F01-4F21-9587-14EF0B8BF9EF}" type="datetimeFigureOut">
              <a:rPr lang="ru-RU" smtClean="0"/>
              <a:pPr/>
              <a:t>10.09.2017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99ABF-88E6-4483-B6D1-AE1540068276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5275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AF5D7-5F01-4F21-9587-14EF0B8BF9EF}" type="datetimeFigureOut">
              <a:rPr lang="ru-RU" smtClean="0"/>
              <a:pPr/>
              <a:t>10.09.2017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99ABF-88E6-4483-B6D1-AE15400682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319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AF5D7-5F01-4F21-9587-14EF0B8BF9EF}" type="datetimeFigureOut">
              <a:rPr lang="ru-RU" smtClean="0"/>
              <a:pPr/>
              <a:t>10.09.2017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99ABF-88E6-4483-B6D1-AE1540068276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8635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AF5D7-5F01-4F21-9587-14EF0B8BF9EF}" type="datetimeFigureOut">
              <a:rPr lang="ru-RU" smtClean="0"/>
              <a:pPr/>
              <a:t>10.09.2017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99ABF-88E6-4483-B6D1-AE1540068276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1403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AF5D7-5F01-4F21-9587-14EF0B8BF9EF}" type="datetimeFigureOut">
              <a:rPr lang="ru-RU" smtClean="0"/>
              <a:pPr/>
              <a:t>10.09.2017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99ABF-88E6-4483-B6D1-AE15400682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3017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AF5D7-5F01-4F21-9587-14EF0B8BF9EF}" type="datetimeFigureOut">
              <a:rPr lang="ru-RU" smtClean="0"/>
              <a:pPr/>
              <a:t>10.09.2017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99ABF-88E6-4483-B6D1-AE1540068276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9268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AF5D7-5F01-4F21-9587-14EF0B8BF9EF}" type="datetimeFigureOut">
              <a:rPr lang="ru-RU" smtClean="0"/>
              <a:pPr/>
              <a:t>10.09.2017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99ABF-88E6-4483-B6D1-AE15400682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785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06AF5D7-5F01-4F21-9587-14EF0B8BF9EF}" type="datetimeFigureOut">
              <a:rPr lang="ru-RU" smtClean="0"/>
              <a:pPr/>
              <a:t>10.09.2017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0599ABF-88E6-4483-B6D1-AE15400682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6609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7" r:id="rId1"/>
    <p:sldLayoutId id="2147484148" r:id="rId2"/>
    <p:sldLayoutId id="2147484149" r:id="rId3"/>
    <p:sldLayoutId id="2147484150" r:id="rId4"/>
    <p:sldLayoutId id="2147484151" r:id="rId5"/>
    <p:sldLayoutId id="2147484152" r:id="rId6"/>
    <p:sldLayoutId id="2147484153" r:id="rId7"/>
    <p:sldLayoutId id="2147484154" r:id="rId8"/>
    <p:sldLayoutId id="2147484155" r:id="rId9"/>
    <p:sldLayoutId id="2147484156" r:id="rId10"/>
    <p:sldLayoutId id="2147484157" r:id="rId11"/>
    <p:sldLayoutId id="2147484158" r:id="rId12"/>
    <p:sldLayoutId id="2147484159" r:id="rId13"/>
    <p:sldLayoutId id="2147484160" r:id="rId14"/>
    <p:sldLayoutId id="2147484161" r:id="rId15"/>
    <p:sldLayoutId id="2147484162" r:id="rId16"/>
    <p:sldLayoutId id="214748416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8.jpeg"/><Relationship Id="rId3" Type="http://schemas.openxmlformats.org/officeDocument/2006/relationships/image" Target="../media/image10.jpeg"/><Relationship Id="rId7" Type="http://schemas.openxmlformats.org/officeDocument/2006/relationships/image" Target="../media/image13.jpeg"/><Relationship Id="rId12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11" Type="http://schemas.openxmlformats.org/officeDocument/2006/relationships/hyperlink" Target="http://inklysia.uni-dubna.ru/images/e-04.jpg" TargetMode="External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hyperlink" Target="http://inklysia.uni-dubna.ru/images/e-08.jpg" TargetMode="External"/><Relationship Id="rId9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1463080"/>
            <a:ext cx="7414592" cy="3600400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Универсальная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безбарьерная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среда в государственных  образовательных организациях профессионального образования, подведомственных Министерству образования Московской области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6468" y="5517232"/>
            <a:ext cx="7848872" cy="1129680"/>
          </a:xfrm>
        </p:spPr>
        <p:txBody>
          <a:bodyPr>
            <a:normAutofit/>
          </a:bodyPr>
          <a:lstStyle/>
          <a:p>
            <a:pPr algn="r"/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Ткачева Т.Н., директор РЦК Университета «Дубна»</a:t>
            </a:r>
          </a:p>
        </p:txBody>
      </p:sp>
      <p:pic>
        <p:nvPicPr>
          <p:cNvPr id="5" name="Рисунок 4" descr="Человек в кресле-коляске">
            <a:extLst>
              <a:ext uri="{FF2B5EF4-FFF2-40B4-BE49-F238E27FC236}">
                <a16:creationId xmlns:a16="http://schemas.microsoft.com/office/drawing/2014/main" id="{0CCE0D5C-BF55-4494-8416-273CB39CFD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7913" y="475068"/>
            <a:ext cx="914400" cy="914400"/>
          </a:xfrm>
          <a:prstGeom prst="rect">
            <a:avLst/>
          </a:prstGeom>
        </p:spPr>
      </p:pic>
      <p:pic>
        <p:nvPicPr>
          <p:cNvPr id="7" name="Рисунок 6" descr="Учитель">
            <a:extLst>
              <a:ext uri="{FF2B5EF4-FFF2-40B4-BE49-F238E27FC236}">
                <a16:creationId xmlns:a16="http://schemas.microsoft.com/office/drawing/2014/main" id="{570C5ED0-8AB3-4C0F-AA76-570B3761C3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308304" y="517121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826184" cy="864096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ru-RU" sz="3200" b="1" dirty="0"/>
              <a:t>Законодательная база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980728"/>
            <a:ext cx="8826184" cy="5877272"/>
          </a:xfrm>
          <a:solidFill>
            <a:srgbClr val="EBEEF5"/>
          </a:solidFill>
        </p:spPr>
        <p:txBody>
          <a:bodyPr>
            <a:normAutofit fontScale="92500" lnSpcReduction="20000"/>
          </a:bodyPr>
          <a:lstStyle/>
          <a:p>
            <a:pPr algn="just">
              <a:spcAft>
                <a:spcPts val="600"/>
              </a:spcAft>
            </a:pPr>
            <a:r>
              <a:rPr lang="ru-RU" sz="3800" b="1" i="1" dirty="0"/>
              <a:t>Указ Президента Российской Федерации  от 07.05.2012 №599 «О мерах по реализации государственной политики в области образования и науки»  </a:t>
            </a:r>
          </a:p>
          <a:p>
            <a:pPr marL="82296" indent="0" algn="just">
              <a:spcAft>
                <a:spcPts val="600"/>
              </a:spcAft>
              <a:buNone/>
            </a:pP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Федеральные законы: 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ru-RU" b="1" i="1" dirty="0"/>
              <a:t>«О социальной защите инвалидов в Российской Федерации» (№181-ФЗ от 24.11.1995)</a:t>
            </a:r>
          </a:p>
          <a:p>
            <a:pPr algn="just">
              <a:spcAft>
                <a:spcPts val="600"/>
              </a:spcAft>
            </a:pPr>
            <a:r>
              <a:rPr lang="ru-RU" b="1" i="1" dirty="0"/>
              <a:t> </a:t>
            </a:r>
            <a:r>
              <a:rPr lang="ru-RU" b="1" i="1" dirty="0">
                <a:latin typeface="Arial Black" panose="020B0A04020102020204" pitchFamily="34" charset="0"/>
              </a:rPr>
              <a:t>«Об образовании в Российской Федерации» (№273-ФЗ от 29.12.2012)</a:t>
            </a:r>
          </a:p>
          <a:p>
            <a:pPr algn="just">
              <a:spcAft>
                <a:spcPts val="600"/>
              </a:spcAft>
            </a:pPr>
            <a:r>
              <a:rPr lang="ru-RU" b="1" i="1" dirty="0">
                <a:latin typeface="Arial Black" panose="020B0A04020102020204" pitchFamily="34" charset="0"/>
              </a:rPr>
              <a:t>      Статья 79 (п.3, п.8, п.10, п.11, п.12); Статья 99 (п.2)</a:t>
            </a:r>
          </a:p>
          <a:p>
            <a:pPr algn="just">
              <a:spcAft>
                <a:spcPts val="600"/>
              </a:spcAft>
            </a:pPr>
            <a:r>
              <a:rPr lang="ru-RU" b="1" i="1" dirty="0"/>
              <a:t> «О внесении изменений в отдельные законодательные акты Российской Федерации по вопросам социальной защиты инвалидов в связи с ратификацией Конвенции о правах инвалидов» (№419-ФЗ от 01.12.2014)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111211" y="1938017"/>
            <a:ext cx="9032789" cy="5328592"/>
          </a:xfrm>
          <a:solidFill>
            <a:srgbClr val="CCECFF"/>
          </a:solidFill>
        </p:spPr>
        <p:txBody>
          <a:bodyPr>
            <a:noAutofit/>
          </a:bodyPr>
          <a:lstStyle/>
          <a:p>
            <a:pPr marL="4536" indent="0" algn="just">
              <a:lnSpc>
                <a:spcPct val="80000"/>
              </a:lnSpc>
              <a:buNone/>
            </a:pPr>
            <a:endParaRPr lang="ru-RU" sz="1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8000" algn="just">
              <a:lnSpc>
                <a:spcPct val="80000"/>
              </a:lnSpc>
            </a:pPr>
            <a:endParaRPr lang="ru-RU" sz="1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8000" algn="just">
              <a:lnSpc>
                <a:spcPct val="80000"/>
              </a:lnSpc>
            </a:pPr>
            <a:endParaRPr lang="ru-RU" sz="1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8000" algn="just">
              <a:lnSpc>
                <a:spcPct val="80000"/>
              </a:lnSpc>
            </a:pPr>
            <a:endParaRPr lang="ru-RU" sz="1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8000" algn="just">
              <a:lnSpc>
                <a:spcPct val="80000"/>
              </a:lnSpc>
            </a:pPr>
            <a:endParaRPr lang="ru-RU" sz="1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8000" algn="just">
              <a:lnSpc>
                <a:spcPct val="80000"/>
              </a:lnSpc>
            </a:pPr>
            <a:endParaRPr lang="ru-RU" sz="1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8000" algn="just">
              <a:lnSpc>
                <a:spcPct val="80000"/>
              </a:lnSpc>
            </a:pPr>
            <a:endParaRPr lang="ru-RU" sz="1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8000" algn="just">
              <a:lnSpc>
                <a:spcPct val="80000"/>
              </a:lnSpc>
            </a:pPr>
            <a:endParaRPr lang="ru-RU" sz="1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36" indent="0" algn="just">
              <a:lnSpc>
                <a:spcPct val="80000"/>
              </a:lnSpc>
              <a:buNone/>
            </a:pP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Заголовок 6"/>
          <p:cNvSpPr txBox="1">
            <a:spLocks/>
          </p:cNvSpPr>
          <p:nvPr/>
        </p:nvSpPr>
        <p:spPr>
          <a:xfrm>
            <a:off x="107504" y="44624"/>
            <a:ext cx="8928992" cy="1368152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>
              <a:lnSpc>
                <a:spcPct val="80000"/>
              </a:lnSpc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Приказы и инструктивные письма Министерства образования и науки РФ об обеспечении условий доступности объектов и услуг в сфере образования для инвалидов  и лиц с ограниченными возможностями здоровья</a:t>
            </a:r>
          </a:p>
        </p:txBody>
      </p:sp>
      <p:sp>
        <p:nvSpPr>
          <p:cNvPr id="5" name="TextBox 37"/>
          <p:cNvSpPr txBox="1">
            <a:spLocks noChangeArrowheads="1"/>
          </p:cNvSpPr>
          <p:nvPr/>
        </p:nvSpPr>
        <p:spPr bwMode="auto">
          <a:xfrm>
            <a:off x="217608" y="1967431"/>
            <a:ext cx="8708784" cy="1815882"/>
          </a:xfrm>
          <a:prstGeom prst="rect">
            <a:avLst/>
          </a:prstGeom>
          <a:solidFill>
            <a:srgbClr val="EBEEF5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8000" algn="just">
              <a:lnSpc>
                <a:spcPct val="80000"/>
              </a:lnSpc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№464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14.06.2013 «Об утверждении порядка организации и осуществления образовательной деятельности по образовательным программам  среднего профессионального образования (в редакции приказов Минобрнауки России от 22.01.2014 №31, от 15.12. 2014</a:t>
            </a:r>
          </a:p>
          <a:p>
            <a:pPr marL="288000" algn="just">
              <a:lnSpc>
                <a:spcPct val="80000"/>
              </a:lnSpc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№1580, часть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приложения к приказу,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п.п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39-44;</a:t>
            </a:r>
          </a:p>
          <a:p>
            <a:pPr marL="288000" algn="just">
              <a:lnSpc>
                <a:spcPct val="80000"/>
              </a:lnSpc>
            </a:pP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8000" algn="just">
              <a:lnSpc>
                <a:spcPct val="80000"/>
              </a:lnSpc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TextBox 37"/>
          <p:cNvSpPr txBox="1">
            <a:spLocks noChangeArrowheads="1"/>
          </p:cNvSpPr>
          <p:nvPr/>
        </p:nvSpPr>
        <p:spPr bwMode="auto">
          <a:xfrm>
            <a:off x="107504" y="3656467"/>
            <a:ext cx="8708784" cy="156966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8000" algn="just">
              <a:lnSpc>
                <a:spcPct val="80000"/>
              </a:lnSpc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№291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18.04.2013 «Об утверждении  Положения о практике обучающихся, осваивающих основные профессиональные  образовательные  программы среднего профессионального образования»;</a:t>
            </a:r>
          </a:p>
          <a:p>
            <a:pPr marL="288000" algn="just">
              <a:lnSpc>
                <a:spcPct val="80000"/>
              </a:lnSpc>
            </a:pP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8000" algn="just">
              <a:lnSpc>
                <a:spcPct val="80000"/>
              </a:lnSpc>
            </a:pP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37"/>
          <p:cNvSpPr txBox="1">
            <a:spLocks noChangeArrowheads="1"/>
          </p:cNvSpPr>
          <p:nvPr/>
        </p:nvSpPr>
        <p:spPr bwMode="auto">
          <a:xfrm>
            <a:off x="84709" y="5226127"/>
            <a:ext cx="8708784" cy="1077218"/>
          </a:xfrm>
          <a:prstGeom prst="rect">
            <a:avLst/>
          </a:prstGeom>
          <a:solidFill>
            <a:srgbClr val="EBEEF5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8000" algn="just">
              <a:lnSpc>
                <a:spcPct val="80000"/>
              </a:lnSpc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№1309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09.11.2015 «Об  утверждении порядка обеспечения условий доступности для инвалидов объектов и предоставляемых услуг в сфере образования, а также оказания им при этом необходимой помощи»;</a:t>
            </a:r>
          </a:p>
        </p:txBody>
      </p:sp>
      <p:sp>
        <p:nvSpPr>
          <p:cNvPr id="9" name="TextBox 37"/>
          <p:cNvSpPr txBox="1">
            <a:spLocks noChangeArrowheads="1"/>
          </p:cNvSpPr>
          <p:nvPr/>
        </p:nvSpPr>
        <p:spPr bwMode="auto">
          <a:xfrm>
            <a:off x="162556" y="4950128"/>
            <a:ext cx="8708784" cy="33855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8000" algn="just">
              <a:lnSpc>
                <a:spcPct val="80000"/>
              </a:lnSpc>
            </a:pP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9499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07504" y="44624"/>
            <a:ext cx="8928992" cy="1152128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Инструктивные письма Министерства образования и науки РФ об обеспечении условий доступности объектов и услуг в сфере образования для инвалидов  и лиц с ограниченными возможностями здоровья</a:t>
            </a:r>
          </a:p>
        </p:txBody>
      </p:sp>
      <p:sp>
        <p:nvSpPr>
          <p:cNvPr id="5" name="TextBox 37"/>
          <p:cNvSpPr txBox="1">
            <a:spLocks noChangeArrowheads="1"/>
          </p:cNvSpPr>
          <p:nvPr/>
        </p:nvSpPr>
        <p:spPr bwMode="auto">
          <a:xfrm>
            <a:off x="165440" y="1253515"/>
            <a:ext cx="8708784" cy="338554"/>
          </a:xfrm>
          <a:prstGeom prst="rect">
            <a:avLst/>
          </a:prstGeom>
          <a:solidFill>
            <a:srgbClr val="EBEEF5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37"/>
          <p:cNvSpPr txBox="1">
            <a:spLocks noChangeArrowheads="1"/>
          </p:cNvSpPr>
          <p:nvPr/>
        </p:nvSpPr>
        <p:spPr bwMode="auto">
          <a:xfrm>
            <a:off x="217608" y="1676707"/>
            <a:ext cx="8708784" cy="132343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Письмо № 06-281 от 18.03.2014 «Требования к организации образовательного процесса для обучения инвалидов и лиц с ограниченными возможностями здоровья в профессиональных образовательных организациях, в том числе оснащенности образовательного процесса»; </a:t>
            </a:r>
          </a:p>
        </p:txBody>
      </p:sp>
      <p:sp>
        <p:nvSpPr>
          <p:cNvPr id="9" name="TextBox 37"/>
          <p:cNvSpPr txBox="1">
            <a:spLocks noChangeArrowheads="1"/>
          </p:cNvSpPr>
          <p:nvPr/>
        </p:nvSpPr>
        <p:spPr bwMode="auto">
          <a:xfrm>
            <a:off x="294907" y="3104528"/>
            <a:ext cx="8708784" cy="830997"/>
          </a:xfrm>
          <a:prstGeom prst="rect">
            <a:avLst/>
          </a:prstGeom>
          <a:solidFill>
            <a:srgbClr val="EBEEF5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Письмо  № 06-442 от 22.04.2015 «Методические рекомендации по разработке и реализации адаптированных образовательных программ среднего профессионального образования»;</a:t>
            </a:r>
          </a:p>
        </p:txBody>
      </p:sp>
      <p:sp>
        <p:nvSpPr>
          <p:cNvPr id="10" name="TextBox 37"/>
          <p:cNvSpPr txBox="1">
            <a:spLocks noChangeArrowheads="1"/>
          </p:cNvSpPr>
          <p:nvPr/>
        </p:nvSpPr>
        <p:spPr bwMode="auto">
          <a:xfrm>
            <a:off x="300986" y="5650316"/>
            <a:ext cx="8708784" cy="33855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37"/>
          <p:cNvSpPr txBox="1">
            <a:spLocks noChangeArrowheads="1"/>
          </p:cNvSpPr>
          <p:nvPr/>
        </p:nvSpPr>
        <p:spPr bwMode="auto">
          <a:xfrm>
            <a:off x="457737" y="4198295"/>
            <a:ext cx="8708784" cy="338554"/>
          </a:xfrm>
          <a:prstGeom prst="rect">
            <a:avLst/>
          </a:prstGeom>
          <a:solidFill>
            <a:srgbClr val="EBEEF5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Письмо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06-858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04.08.2016 «О «дорожных картах»;</a:t>
            </a:r>
          </a:p>
        </p:txBody>
      </p:sp>
      <p:sp>
        <p:nvSpPr>
          <p:cNvPr id="12" name="TextBox 37"/>
          <p:cNvSpPr txBox="1">
            <a:spLocks noChangeArrowheads="1"/>
          </p:cNvSpPr>
          <p:nvPr/>
        </p:nvSpPr>
        <p:spPr bwMode="auto">
          <a:xfrm>
            <a:off x="475993" y="4799619"/>
            <a:ext cx="8708784" cy="33855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Письмо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06-916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12.08.2016 «О перечне оборудования»</a:t>
            </a:r>
          </a:p>
        </p:txBody>
      </p:sp>
    </p:spTree>
    <p:extLst>
      <p:ext uri="{BB962C8B-B14F-4D97-AF65-F5344CB8AC3E}">
        <p14:creationId xmlns:p14="http://schemas.microsoft.com/office/powerpoint/2010/main" val="2440264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82168" cy="562074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Распоряжения и приказы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Министерства образования Московской области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980728"/>
            <a:ext cx="8682168" cy="5877272"/>
          </a:xfrm>
          <a:solidFill>
            <a:srgbClr val="EBEEF5"/>
          </a:solidFill>
        </p:spPr>
        <p:txBody>
          <a:bodyPr>
            <a:noAutofit/>
          </a:bodyPr>
          <a:lstStyle/>
          <a:p>
            <a:pPr lvl="0" algn="just">
              <a:buClr>
                <a:srgbClr val="AB946B"/>
              </a:buClr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Приказ № 5375 от 12.10.2015 «Об организации работы в сфере профессионального образования по вопросам создания и реализации специальных условий для предоставления образовательных услуг инвалидам  и лицам с ограниченными возможностями здоровья в профессиональных образовательных организациях и организациях высшего образования, подведомственных Министерству образования Московской области»;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just">
              <a:buClr>
                <a:srgbClr val="AB946B"/>
              </a:buClr>
            </a:pP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Приказ № 2427 от 01.07.2016 «О реализации плана мероприятий («дорожной карты») «Развитие системы профессиональной ориентации детей – инвалидов и лиц с ограниченными возможностями здоровья в Московской области на 2016-2020 </a:t>
            </a:r>
            <a:r>
              <a:rPr lang="ru-RU" sz="1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г.г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.»</a:t>
            </a:r>
          </a:p>
          <a:p>
            <a:pPr algn="just">
              <a:spcAft>
                <a:spcPts val="600"/>
              </a:spcAft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Распоряжение № 13 от 05.08.2016 «Об утверждении Порядка обеспечения условий доступности для инвалидов объектов и предоставляемых услуг в сфере образования, а также оказания им при этом необходимой помощи»;</a:t>
            </a:r>
          </a:p>
          <a:p>
            <a:pPr algn="just">
              <a:spcAft>
                <a:spcPts val="600"/>
              </a:spcAft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Распоряжение № 17 от 30.11.2016 «Об утверждении Стандарта доступности для инвалидов и других маломобильных групп населения объектов государственных профессиональных образовательных организаций и государственных образовательных организаций высшего образования Московской области, подведомственных Министерству образования Московской области»</a:t>
            </a:r>
          </a:p>
          <a:p>
            <a:pPr algn="just">
              <a:spcAft>
                <a:spcPts val="600"/>
              </a:spcAft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Приказ №775 от 06.03.2017 «Об организации работы по реализации приоритетного проекта управления профессионального образования «Внедрение инклюзивного профессионального образования инвалидов и лиц с ограниченными возможностями здоровья в профессиональных образовательных организациях высшего образования Московской области»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подъемни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7361" y="4105740"/>
            <a:ext cx="3387397" cy="27522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http://inklysia.uni-dubna.ru/images/e-08.jpg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920" y="426623"/>
            <a:ext cx="5566786" cy="3936372"/>
          </a:xfrm>
          <a:prstGeom prst="rect">
            <a:avLst/>
          </a:prstGeom>
          <a:noFill/>
          <a:ln>
            <a:noFill/>
          </a:ln>
        </p:spPr>
      </p:pic>
      <p:pic>
        <p:nvPicPr>
          <p:cNvPr id="66568" name="Picture 8" descr="C:\Users\PC149K\Downloads\IMG_183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69204" y="2416628"/>
            <a:ext cx="3074796" cy="4441372"/>
          </a:xfrm>
          <a:prstGeom prst="rect">
            <a:avLst/>
          </a:prstGeom>
          <a:noFill/>
        </p:spPr>
      </p:pic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-490359" y="-322217"/>
            <a:ext cx="1030559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altLang="ru-RU" sz="2400" b="1" dirty="0">
                <a:solidFill>
                  <a:schemeClr val="tx2">
                    <a:lumMod val="75000"/>
                  </a:schemeClr>
                </a:solidFill>
              </a:rPr>
              <a:t>Оснащение образовательных организаций</a:t>
            </a:r>
          </a:p>
        </p:txBody>
      </p:sp>
      <p:sp>
        <p:nvSpPr>
          <p:cNvPr id="15429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D657CCB-E3B2-43C6-A064-7232E34D75F6}" type="slidenum">
              <a:rPr lang="en-US" altLang="ru-RU" smtClean="0">
                <a:solidFill>
                  <a:srgbClr val="898989"/>
                </a:solidFill>
              </a:rPr>
              <a:pPr eaLnBrk="1" hangingPunct="1"/>
              <a:t>6</a:t>
            </a:fld>
            <a:endParaRPr lang="en-US" altLang="ru-RU">
              <a:solidFill>
                <a:srgbClr val="898989"/>
              </a:solidFill>
            </a:endParaRPr>
          </a:p>
        </p:txBody>
      </p:sp>
      <p:pic>
        <p:nvPicPr>
          <p:cNvPr id="66562" name="Picture 2" descr="\\srvfs\shared\PC102K\ИНВАЛИДЫ\Губернский\IMG_258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25993"/>
            <a:ext cx="3050679" cy="2203268"/>
          </a:xfrm>
          <a:prstGeom prst="rect">
            <a:avLst/>
          </a:prstGeom>
          <a:noFill/>
        </p:spPr>
      </p:pic>
      <p:pic>
        <p:nvPicPr>
          <p:cNvPr id="66563" name="Picture 3" descr="\\srvfs\shared\PC102K\ИНВАЛИДЫ\ФОТО по безбарьерке колледж ЭНЕРГИЯ\1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2150584"/>
            <a:ext cx="2906585" cy="2099200"/>
          </a:xfrm>
          <a:prstGeom prst="rect">
            <a:avLst/>
          </a:prstGeom>
          <a:noFill/>
        </p:spPr>
      </p:pic>
      <p:pic>
        <p:nvPicPr>
          <p:cNvPr id="66565" name="Picture 5" descr="C:\Users\PC149K\Downloads\IMG_182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4106992"/>
            <a:ext cx="1904544" cy="2751008"/>
          </a:xfrm>
          <a:prstGeom prst="rect">
            <a:avLst/>
          </a:prstGeom>
          <a:noFill/>
        </p:spPr>
      </p:pic>
      <p:pic>
        <p:nvPicPr>
          <p:cNvPr id="66567" name="Picture 7" descr="C:\Users\PC149K\Downloads\IMG_1828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917277" y="4088748"/>
            <a:ext cx="1917174" cy="2769252"/>
          </a:xfrm>
          <a:prstGeom prst="rect">
            <a:avLst/>
          </a:prstGeom>
          <a:noFill/>
        </p:spPr>
      </p:pic>
      <p:pic>
        <p:nvPicPr>
          <p:cNvPr id="13" name="Рисунок 12" descr="http://inklysia.uni-dubna.ru/images/e-04.jpg">
            <a:hlinkClick r:id="rId11"/>
          </p:cNvPr>
          <p:cNvPicPr/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54"/>
          <a:stretch/>
        </p:blipFill>
        <p:spPr bwMode="auto">
          <a:xfrm>
            <a:off x="4774977" y="418822"/>
            <a:ext cx="4369024" cy="257692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 descr="\\srvfs\shared\PC102K\ИНВАЛИДЫ\Ласкина\8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053127" y="4625704"/>
            <a:ext cx="3090873" cy="22322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276872"/>
            <a:ext cx="7498080" cy="1143000"/>
          </a:xfrm>
        </p:spPr>
        <p:txBody>
          <a:bodyPr/>
          <a:lstStyle/>
          <a:p>
            <a:pPr algn="ctr"/>
            <a:r>
              <a:rPr lang="ru-RU" dirty="0"/>
              <a:t>Спасибо за внимание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4581128"/>
            <a:ext cx="7498080" cy="1667272"/>
          </a:xfrm>
        </p:spPr>
        <p:txBody>
          <a:bodyPr/>
          <a:lstStyle/>
          <a:p>
            <a:pPr marL="82296" indent="0">
              <a:buNone/>
            </a:pPr>
            <a:r>
              <a:rPr lang="ru-RU" b="1" i="1" dirty="0">
                <a:solidFill>
                  <a:srgbClr val="FF0000"/>
                </a:solidFill>
                <a:latin typeface="Arial" charset="0"/>
              </a:rPr>
              <a:t>тел.</a:t>
            </a:r>
            <a:r>
              <a:rPr lang="ru-RU" dirty="0"/>
              <a:t> 8-925-300-37-75; </a:t>
            </a:r>
            <a:endParaRPr lang="en-US" dirty="0"/>
          </a:p>
          <a:p>
            <a:pPr marL="82296" indent="0">
              <a:buNone/>
            </a:pPr>
            <a:r>
              <a:rPr lang="en-US" b="1" i="1" dirty="0">
                <a:solidFill>
                  <a:srgbClr val="FF0000"/>
                </a:solidFill>
                <a:latin typeface="Arial" charset="0"/>
              </a:rPr>
              <a:t>e-mail:</a:t>
            </a:r>
            <a:r>
              <a:rPr lang="ru-RU" dirty="0"/>
              <a:t> 55tnt@mail.ru</a:t>
            </a:r>
          </a:p>
        </p:txBody>
      </p:sp>
    </p:spTree>
    <p:extLst>
      <p:ext uri="{BB962C8B-B14F-4D97-AF65-F5344CB8AC3E}">
        <p14:creationId xmlns:p14="http://schemas.microsoft.com/office/powerpoint/2010/main" val="9100052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620</TotalTime>
  <Words>585</Words>
  <Application>Microsoft Office PowerPoint</Application>
  <PresentationFormat>Экран (4:3)</PresentationFormat>
  <Paragraphs>44</Paragraphs>
  <Slides>7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Arial Black</vt:lpstr>
      <vt:lpstr>Calibri</vt:lpstr>
      <vt:lpstr>Garamond</vt:lpstr>
      <vt:lpstr>Times New Roman</vt:lpstr>
      <vt:lpstr>Натуральные материалы</vt:lpstr>
      <vt:lpstr>Универсальная безбарьерная среда в государственных  образовательных организациях профессионального образования, подведомственных Министерству образования Московской области</vt:lpstr>
      <vt:lpstr>Законодательная база</vt:lpstr>
      <vt:lpstr>Презентация PowerPoint</vt:lpstr>
      <vt:lpstr>Инструктивные письма Министерства образования и науки РФ об обеспечении условий доступности объектов и услуг в сфере образования для инвалидов  и лиц с ограниченными возможностями здоровья</vt:lpstr>
      <vt:lpstr>Распоряжения и приказы  Министерства образования Московской области</vt:lpstr>
      <vt:lpstr>Презентация PowerPoint</vt:lpstr>
      <vt:lpstr>Спасибо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«Обеспечение доступности профессионального образования в профессиональных образовательных организациях и образовательных организациях высшего образования, подведомственных Министерству образования Московской области для граждан,  имеющих инвалидность или  ограниченные возможности здоровья»</dc:title>
  <dc:creator>Администратор Университета</dc:creator>
  <cp:lastModifiedBy>Tkachevi</cp:lastModifiedBy>
  <cp:revision>81</cp:revision>
  <dcterms:created xsi:type="dcterms:W3CDTF">2015-08-24T07:52:07Z</dcterms:created>
  <dcterms:modified xsi:type="dcterms:W3CDTF">2017-09-10T09:44:54Z</dcterms:modified>
</cp:coreProperties>
</file>